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954" r:id="rId2"/>
    <p:sldId id="1168" r:id="rId3"/>
    <p:sldId id="1152" r:id="rId4"/>
    <p:sldId id="1184" r:id="rId5"/>
    <p:sldId id="1179" r:id="rId6"/>
    <p:sldId id="1185" r:id="rId7"/>
    <p:sldId id="1178" r:id="rId8"/>
    <p:sldId id="874" r:id="rId9"/>
    <p:sldId id="1186" r:id="rId10"/>
    <p:sldId id="1187" r:id="rId11"/>
    <p:sldId id="1188" r:id="rId12"/>
    <p:sldId id="1161" r:id="rId13"/>
    <p:sldId id="1180" r:id="rId14"/>
    <p:sldId id="1189" r:id="rId15"/>
    <p:sldId id="1181" r:id="rId16"/>
    <p:sldId id="1170" r:id="rId17"/>
    <p:sldId id="1182" r:id="rId18"/>
    <p:sldId id="1171" r:id="rId19"/>
    <p:sldId id="1183" r:id="rId20"/>
    <p:sldId id="1190" r:id="rId21"/>
    <p:sldId id="1193" r:id="rId22"/>
    <p:sldId id="1191" r:id="rId23"/>
    <p:sldId id="1196" r:id="rId24"/>
    <p:sldId id="1192" r:id="rId25"/>
    <p:sldId id="1195" r:id="rId26"/>
    <p:sldId id="1153" r:id="rId27"/>
    <p:sldId id="1154" r:id="rId28"/>
    <p:sldId id="1129" r:id="rId29"/>
    <p:sldId id="1148" r:id="rId30"/>
    <p:sldId id="1155" r:id="rId31"/>
    <p:sldId id="1156" r:id="rId3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Feather Water &amp; Power Agency (SFWPA)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CA0410006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4, 2020</a:t>
            </a: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A0822693-4B5C-4065-BEB7-EF8585F28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6" r="-1" b="1522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7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SFWPA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Jar Test 17-24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36794"/>
              </p:ext>
            </p:extLst>
          </p:nvPr>
        </p:nvGraphicFramePr>
        <p:xfrm>
          <a:off x="311084" y="1402715"/>
          <a:ext cx="1162324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96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4741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0176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01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9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831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54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SFWPA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Jar Test 25-28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8204"/>
              </p:ext>
            </p:extLst>
          </p:nvPr>
        </p:nvGraphicFramePr>
        <p:xfrm>
          <a:off x="311085" y="1402715"/>
          <a:ext cx="1167038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313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4397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919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99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4734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74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87E3-FDE6-4796-8B25-9523EB14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5534025"/>
            <a:ext cx="11634281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At End of Floc Duration, 25 mL is syringed for filterability and %UVT/UVA. </a:t>
            </a:r>
            <a:endParaRPr lang="en-US" sz="2400" dirty="0"/>
          </a:p>
        </p:txBody>
      </p:sp>
      <p:pic>
        <p:nvPicPr>
          <p:cNvPr id="6" name="Picture 5" descr="An image containing four 1-liter jars after end of flocculation period, 25 mL is syringed for filterability and %UVT/UVA analysis. ">
            <a:extLst>
              <a:ext uri="{FF2B5EF4-FFF2-40B4-BE49-F238E27FC236}">
                <a16:creationId xmlns:a16="http://schemas.microsoft.com/office/drawing/2014/main" id="{051360BC-BB04-415B-B815-C79D91332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78" b="1364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F9BB3-08B9-474E-AB7E-723629627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14941" y="749163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26.3%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29080-F75E-436A-A14F-E8B1CEE79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7480" y="749162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26.3%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C4EE0-C2B8-466E-9EA0-5D23E3C1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11529" y="749162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8C346-20DA-4F37-B04B-4BF9215B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11205" y="749161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</p:txBody>
      </p:sp>
    </p:spTree>
    <p:extLst>
      <p:ext uri="{BB962C8B-B14F-4D97-AF65-F5344CB8AC3E}">
        <p14:creationId xmlns:p14="http://schemas.microsoft.com/office/powerpoint/2010/main" val="98575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</p:txBody>
      </p:sp>
    </p:spTree>
    <p:extLst>
      <p:ext uri="{BB962C8B-B14F-4D97-AF65-F5344CB8AC3E}">
        <p14:creationId xmlns:p14="http://schemas.microsoft.com/office/powerpoint/2010/main" val="13993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D0A0-3ADB-426E-AD12-60206D39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534025"/>
            <a:ext cx="11488366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At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end of flocculation period, 25 mL is syringed for filterability and %UVT/UVA analysis. ">
            <a:extLst>
              <a:ext uri="{FF2B5EF4-FFF2-40B4-BE49-F238E27FC236}">
                <a16:creationId xmlns:a16="http://schemas.microsoft.com/office/drawing/2014/main" id="{E584CCE7-4C4F-4F3A-A0F5-1D9A830D0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85" b="1123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D94998-1CBF-4627-A126-09EE28624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94425" y="551203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E34D7-612E-40DE-A574-8E615C078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3785" y="551202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E6C1E-292D-475A-9545-25C1E1D7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8920" y="551202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B7D22-F5BB-4B88-84A3-5AFF6B75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0824" y="551201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</p:spTree>
    <p:extLst>
      <p:ext uri="{BB962C8B-B14F-4D97-AF65-F5344CB8AC3E}">
        <p14:creationId xmlns:p14="http://schemas.microsoft.com/office/powerpoint/2010/main" val="286536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</a:p>
        </p:txBody>
      </p:sp>
    </p:spTree>
    <p:extLst>
      <p:ext uri="{BB962C8B-B14F-4D97-AF65-F5344CB8AC3E}">
        <p14:creationId xmlns:p14="http://schemas.microsoft.com/office/powerpoint/2010/main" val="203014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A080-9CC4-4B2A-B94F-7811E551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7" y="5534025"/>
            <a:ext cx="11537004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At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end of flocculation period, 25 mL is syringed for filterability and %UVT/UVA analysis. ">
            <a:extLst>
              <a:ext uri="{FF2B5EF4-FFF2-40B4-BE49-F238E27FC236}">
                <a16:creationId xmlns:a16="http://schemas.microsoft.com/office/drawing/2014/main" id="{AA1B3B95-F759-4C9C-A1A5-4C2255B745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5" b="1009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F6F63-4742-445B-834D-DEEA82ABA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470" y="38151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C3D41-3261-4A20-98E5-D23E21E9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2634" y="38151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1742A-1A28-4147-944E-226D48EBB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911" y="381514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062DC-1B22-414E-A0C6-E096E2CB2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4378" y="381514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63.2%</a:t>
            </a:r>
          </a:p>
        </p:txBody>
      </p:sp>
    </p:spTree>
    <p:extLst>
      <p:ext uri="{BB962C8B-B14F-4D97-AF65-F5344CB8AC3E}">
        <p14:creationId xmlns:p14="http://schemas.microsoft.com/office/powerpoint/2010/main" val="201206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</a:p>
        </p:txBody>
      </p:sp>
    </p:spTree>
    <p:extLst>
      <p:ext uri="{BB962C8B-B14F-4D97-AF65-F5344CB8AC3E}">
        <p14:creationId xmlns:p14="http://schemas.microsoft.com/office/powerpoint/2010/main" val="361894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A020-A891-4D05-A200-26D390DE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5534025"/>
            <a:ext cx="11751013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At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end of flocculation period, 25 mL is syringed for filterability and %UVT/UVA analysis. ">
            <a:extLst>
              <a:ext uri="{FF2B5EF4-FFF2-40B4-BE49-F238E27FC236}">
                <a16:creationId xmlns:a16="http://schemas.microsoft.com/office/drawing/2014/main" id="{11B96E6D-8E39-48C6-BC69-8CE8C09D5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79" b="1064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1B1E1-1197-4179-B9E8-50FE28A17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1302" y="466356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25BFA-4264-4D27-9892-123957917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1489" y="466356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94C79-FE70-44D4-B1FD-D0FB74386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0754" y="46635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03C07-E65B-4854-950D-130AB942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3233" y="46635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52.6%</a:t>
            </a:r>
          </a:p>
        </p:txBody>
      </p:sp>
    </p:spTree>
    <p:extLst>
      <p:ext uri="{BB962C8B-B14F-4D97-AF65-F5344CB8AC3E}">
        <p14:creationId xmlns:p14="http://schemas.microsoft.com/office/powerpoint/2010/main" val="108327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Image of Miners Ranch Reservoir.">
            <a:extLst>
              <a:ext uri="{FF2B5EF4-FFF2-40B4-BE49-F238E27FC236}">
                <a16:creationId xmlns:a16="http://schemas.microsoft.com/office/drawing/2014/main" id="{060B11FA-C573-451E-969A-F0FD987994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7" y="856488"/>
            <a:ext cx="577316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Water: Miners Ranch Reservoir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Treatment: Trident Clarifiers followed by Multi-Media Filtration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3" y="2522949"/>
            <a:ext cx="5223463" cy="409636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0.83 NTU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7.55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95.6%, UVA: 0.019/cm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Filtrate Plant Water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Coagulant Dose, Alum: 7.7 mg/L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98.3%, UVA: 0.007/cm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63.2%</a:t>
            </a:r>
          </a:p>
        </p:txBody>
      </p:sp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</p:txBody>
      </p:sp>
    </p:spTree>
    <p:extLst>
      <p:ext uri="{BB962C8B-B14F-4D97-AF65-F5344CB8AC3E}">
        <p14:creationId xmlns:p14="http://schemas.microsoft.com/office/powerpoint/2010/main" val="3994978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E4F0-28A9-4DCF-BA37-3BE9680F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" y="5534025"/>
            <a:ext cx="1184829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At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end of flocculation period, 25 mL is syringed for filterability and %UVT/UVA analysis. ">
            <a:extLst>
              <a:ext uri="{FF2B5EF4-FFF2-40B4-BE49-F238E27FC236}">
                <a16:creationId xmlns:a16="http://schemas.microsoft.com/office/drawing/2014/main" id="{5DC0C972-1FDA-4096-9340-847945034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58" b="1656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A7A768-828B-4E92-B7C8-385955F7D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5062" y="780742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26.3%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E7668-4149-420F-B711-79F33F4C1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2638" y="780741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3D6D4-872E-4A8C-9A3D-A9563EB0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2875" y="772734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26.3%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FDB8E-CF40-438A-9693-43A1ACA48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4513" y="772733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</p:txBody>
      </p:sp>
    </p:spTree>
    <p:extLst>
      <p:ext uri="{BB962C8B-B14F-4D97-AF65-F5344CB8AC3E}">
        <p14:creationId xmlns:p14="http://schemas.microsoft.com/office/powerpoint/2010/main" val="392260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</p:txBody>
      </p:sp>
    </p:spTree>
    <p:extLst>
      <p:ext uri="{BB962C8B-B14F-4D97-AF65-F5344CB8AC3E}">
        <p14:creationId xmlns:p14="http://schemas.microsoft.com/office/powerpoint/2010/main" val="231036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4FC1-6271-47E2-A6B1-C7C290F7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5" y="5534025"/>
            <a:ext cx="11955292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At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end of flocculation period, 25 mL is syringed for filterability and %UVT/UVA analysis. ">
            <a:extLst>
              <a:ext uri="{FF2B5EF4-FFF2-40B4-BE49-F238E27FC236}">
                <a16:creationId xmlns:a16="http://schemas.microsoft.com/office/drawing/2014/main" id="{5BBF9B63-527D-4DC1-A71F-597485CB6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5" b="1546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29871F-7D41-4A83-BF28-C7DADE1F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611" y="54507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25294-4541-43AC-AD9D-D2337A2DD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5187" y="54506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0176C-4736-486A-8751-1267C7157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5424" y="537062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EE1BD-61A1-4084-827C-AC6538706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7062" y="537061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</p:spTree>
    <p:extLst>
      <p:ext uri="{BB962C8B-B14F-4D97-AF65-F5344CB8AC3E}">
        <p14:creationId xmlns:p14="http://schemas.microsoft.com/office/powerpoint/2010/main" val="1871918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</p:txBody>
      </p:sp>
    </p:spTree>
    <p:extLst>
      <p:ext uri="{BB962C8B-B14F-4D97-AF65-F5344CB8AC3E}">
        <p14:creationId xmlns:p14="http://schemas.microsoft.com/office/powerpoint/2010/main" val="281150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E810-DE64-4647-B289-D526986A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8" y="5534025"/>
            <a:ext cx="118872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At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end of flocculation period, 25 mL is syringed for filterability and %UVT/UVA analysis. ">
            <a:extLst>
              <a:ext uri="{FF2B5EF4-FFF2-40B4-BE49-F238E27FC236}">
                <a16:creationId xmlns:a16="http://schemas.microsoft.com/office/drawing/2014/main" id="{7A110A42-085E-4384-91BB-17A926B1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3" b="1518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B58D6-2676-4A01-A50F-48E5B06BC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498" y="40037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0FF98-A1F6-4EE8-94DD-E89286135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8370" y="40036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C2B82-21AC-4708-A5EA-288C743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1721" y="40036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6656B-238D-484E-A610-98CCAABA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0442" y="400368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52.6%</a:t>
            </a:r>
          </a:p>
        </p:txBody>
      </p:sp>
    </p:spTree>
    <p:extLst>
      <p:ext uri="{BB962C8B-B14F-4D97-AF65-F5344CB8AC3E}">
        <p14:creationId xmlns:p14="http://schemas.microsoft.com/office/powerpoint/2010/main" val="3417750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8430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1.25 - 1.34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598" y="2300004"/>
            <a:ext cx="5097780" cy="3795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48.25% Alum 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66.4% Basicity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</p:txBody>
      </p:sp>
    </p:spTree>
    <p:extLst>
      <p:ext uri="{BB962C8B-B14F-4D97-AF65-F5344CB8AC3E}">
        <p14:creationId xmlns:p14="http://schemas.microsoft.com/office/powerpoint/2010/main" val="393251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6608190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7.55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 4.5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6.7 w/acetic acid solution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3.3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4E5730DE-59B7-4AD8-9F5B-0FC433A8A3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597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421760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27E6-692D-452E-9248-A105413F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Filterability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17C3-E156-45AC-9B0B-290FC247C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all jars, 25 mL were sampled immediately at the end of flocculation duration for filterability and %UVT/UVA.  </a:t>
            </a:r>
          </a:p>
        </p:txBody>
      </p:sp>
    </p:spTree>
    <p:extLst>
      <p:ext uri="{BB962C8B-B14F-4D97-AF65-F5344CB8AC3E}">
        <p14:creationId xmlns:p14="http://schemas.microsoft.com/office/powerpoint/2010/main" val="276426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SFWPA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Jar Test 1-8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16673"/>
              </p:ext>
            </p:extLst>
          </p:nvPr>
        </p:nvGraphicFramePr>
        <p:xfrm>
          <a:off x="311084" y="1402715"/>
          <a:ext cx="1155726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17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4147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7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4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3957">
                  <a:extLst>
                    <a:ext uri="{9D8B030D-6E8A-4147-A177-3AD203B41FA5}">
                      <a16:colId xmlns:a16="http://schemas.microsoft.com/office/drawing/2014/main" val="182638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SFWPA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Jar Test 9-16 Results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25 mL sampled at end of floc duration.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778846"/>
              </p:ext>
            </p:extLst>
          </p:nvPr>
        </p:nvGraphicFramePr>
        <p:xfrm>
          <a:off x="311084" y="1402715"/>
          <a:ext cx="1157611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14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1081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7449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74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44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8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96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46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2394</Words>
  <Application>Microsoft Office PowerPoint</Application>
  <PresentationFormat>Widescreen</PresentationFormat>
  <Paragraphs>585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South Feather Water &amp; Power Agency (SFWPA) CA0410006 Butte County Jar Test</vt:lpstr>
      <vt:lpstr>Source Water: Miners Ranch Reservoir Treatment: Trident Clarifiers followed by Multi-Media Filtration</vt:lpstr>
      <vt:lpstr>UVT/UVA, pathlength 10 mm</vt:lpstr>
      <vt:lpstr>Applied Coagulants for Jar Testing</vt:lpstr>
      <vt:lpstr>Laboratory Charge Analyzer</vt:lpstr>
      <vt:lpstr>Coagulant Information</vt:lpstr>
      <vt:lpstr>Filterability and %UVT/UVA Analysis</vt:lpstr>
      <vt:lpstr>SFWPA : Jar Test 1-8 Results 25 mL sampled at end of floc duration.</vt:lpstr>
      <vt:lpstr>SFWPA : Jar Test 9-16 Results 25 mL sampled at end of floc duration.</vt:lpstr>
      <vt:lpstr>SFWPA : Jar Test 17-24 Results 25 mL sampled at end of floc duration.</vt:lpstr>
      <vt:lpstr>SFWPA : Jar Test 25-28 Results 25 mL sampled at end of floc duration.</vt:lpstr>
      <vt:lpstr>Jars 1-4 Test Flash Mix 30 Sec (200 RPM) Floc Mix 5 min (30 RPM) 25 mL sampled end of Floc  Applied Coagulant Aluminum Sulfate</vt:lpstr>
      <vt:lpstr>Jars 1-4: At End of Floc Duration, 25 mL is syringed for filterability and %UVT/UVA. </vt:lpstr>
      <vt:lpstr>Jars 5-8 Test Flash Mix 30 Sec (200 RPM) Floc Mix 5 min (30 RPM) 25 mL sampled end of Floc  Applied Coagulant Aluminum Sulfate</vt:lpstr>
      <vt:lpstr>Jars 5-8: At End of Floc Duration, 25 mL is syringed for filterability and %UVT/UVA. </vt:lpstr>
      <vt:lpstr>Jars 9-12 Test Flash Mix 30 Sec (200 RPM) Floc Mix 5 min (30 RPM) 25 mL sampled end of Floc  Applied Coagulant 9810</vt:lpstr>
      <vt:lpstr>Jars 9-12: At End of Floc Duration, 25 mL is syringed for filterability and %UVT/UVA. </vt:lpstr>
      <vt:lpstr>Jars 13-16 Test Flash Mix 30 Sec (200 RPM) Floc Mix 5 min (30 RPM) 25 mL sampled end of Floc  Applied Coagulant 9810</vt:lpstr>
      <vt:lpstr>Jars 13-16: At End of Floc Duration, 25 mL is syringed for filterability and %UVT/UVA. </vt:lpstr>
      <vt:lpstr>Jars 17-20 Test Flash Mix 30 Sec (200 RPM) Floc Mix 5 min (30 RPM) 25 mL sampled end of Floc  Applied Coagulant Advanced Coagulant</vt:lpstr>
      <vt:lpstr>Jars 17-20: At End of Floc Duration, 25 mL is syringed for filterability and %UVT/UVA. </vt:lpstr>
      <vt:lpstr>Jars 21-24 Test Flash Mix 30 Sec (200 RPM) Floc Mix 5 min (30 RPM) 25 mL sampled end of Floc  Applied Coagulant Advanced Coagulant</vt:lpstr>
      <vt:lpstr>Jars 21-24: At End of Floc Duration, 25 mL is syringed for filterability and %UVT/UVA. </vt:lpstr>
      <vt:lpstr>Jars 25-28 Test Flash Mix 30 Sec (200 RPM) Floc Mix 5 min (30 RPM) 25 mL sampled end of Floc  Applied Coagulant Aluminum Sulfate</vt:lpstr>
      <vt:lpstr>Jars 25-28: At End of Floc Duration,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Feather Water &amp; Power Agency (SFWPA) CA0410006 Butte County Jar Test</dc:title>
  <dc:creator>Guy Schott</dc:creator>
  <cp:lastModifiedBy>Guy Schott</cp:lastModifiedBy>
  <cp:revision>1</cp:revision>
  <dcterms:created xsi:type="dcterms:W3CDTF">2020-08-16T22:21:21Z</dcterms:created>
  <dcterms:modified xsi:type="dcterms:W3CDTF">2020-08-16T22:21:52Z</dcterms:modified>
</cp:coreProperties>
</file>