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1160" r:id="rId3"/>
    <p:sldId id="1152" r:id="rId4"/>
    <p:sldId id="1126" r:id="rId5"/>
    <p:sldId id="1130" r:id="rId6"/>
    <p:sldId id="1127" r:id="rId7"/>
    <p:sldId id="874" r:id="rId8"/>
    <p:sldId id="919" r:id="rId9"/>
    <p:sldId id="1044" r:id="rId10"/>
    <p:sldId id="953" r:id="rId11"/>
    <p:sldId id="1032" r:id="rId12"/>
    <p:sldId id="1033" r:id="rId13"/>
    <p:sldId id="1034" r:id="rId14"/>
    <p:sldId id="952" r:id="rId15"/>
    <p:sldId id="1035" r:id="rId16"/>
    <p:sldId id="1036" r:id="rId17"/>
    <p:sldId id="1037" r:id="rId18"/>
    <p:sldId id="1157" r:id="rId19"/>
    <p:sldId id="1038" r:id="rId20"/>
    <p:sldId id="1039" r:id="rId21"/>
    <p:sldId id="1040" r:id="rId22"/>
    <p:sldId id="1158" r:id="rId23"/>
    <p:sldId id="1041" r:id="rId24"/>
    <p:sldId id="1042" r:id="rId25"/>
    <p:sldId id="1043" r:id="rId26"/>
    <p:sldId id="1159" r:id="rId27"/>
    <p:sldId id="1046" r:id="rId28"/>
    <p:sldId id="1047" r:id="rId29"/>
    <p:sldId id="1048" r:id="rId30"/>
    <p:sldId id="1153" r:id="rId31"/>
    <p:sldId id="1154" r:id="rId32"/>
    <p:sldId id="1129" r:id="rId33"/>
    <p:sldId id="1148" r:id="rId34"/>
    <p:sldId id="1155" r:id="rId35"/>
    <p:sldId id="1156" r:id="rId3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Kettleman City CSD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CA1610009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Kings County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769864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November 5, 2019</a:t>
            </a:r>
          </a:p>
        </p:txBody>
      </p:sp>
      <p:pic>
        <p:nvPicPr>
          <p:cNvPr id="5" name="Picture 4" descr="An image of Four 1-liter jars during flocculation process.">
            <a:extLst>
              <a:ext uri="{FF2B5EF4-FFF2-40B4-BE49-F238E27FC236}">
                <a16:creationId xmlns:a16="http://schemas.microsoft.com/office/drawing/2014/main" id="{B96B819F-60CD-4842-8398-90AA88BF4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17912BC3-19A4-4119-8B9B-73D353FFCD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6939-B248-4B55-AC4D-2AB1578E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207F84-00C4-40DA-8251-199F57EAB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4707" y="121196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4F0413-ED50-4F51-BC50-9EFAB7D3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89990" y="121196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2E174-93A2-47D3-A911-1874FDA0A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9320" y="121196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48E5D-A57D-4448-994E-87DDA74B4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4864" y="121196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184967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07923F2-598E-47F1-8DA4-2678012022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6F981-CCB5-41B6-825C-5D624B70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425950"/>
            <a:ext cx="1141755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80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22A88E7E-7F9A-49BB-A970-5EAF03C4E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75C6F-E909-496D-BE6F-146A7BBE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54443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ABEA1E-9A09-4116-90B2-25955ACB8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19171" y="102836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4A977-E682-4053-A844-64202264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7842" y="102836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828ED4-C66A-482D-9ABA-DF493724B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6493" y="102836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ED6B02-706B-47E7-B2A3-95C4BEDAA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41023" y="102836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400526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1596"/>
            <a:ext cx="9144000" cy="52790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41883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DEA0E348-999C-4A59-ABD0-B1AA06C06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8573E-D89D-44CB-AA30-659B8D2B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5A1EC0-012A-47F5-8D52-03CF70B4D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6574" y="411251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86720-804D-43D3-8122-3F1560E8D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9121" y="411251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1098A1-4168-462A-A10E-27F28EED3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31668" y="411251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B6399B-8027-4FB5-8DD2-1BCF97EAD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13200" y="411250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350908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D5EFC62A-1BD7-458C-B208-426236E2D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C191C-4B1E-4265-B92B-37B8087A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425950"/>
            <a:ext cx="1147354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5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3909125A-D81E-454A-9900-8378CCC51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90DC0-65D0-4247-BF95-8D8AA944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0F8008-F114-4B3A-843A-5A407F851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3525" y="1122532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4DCCE-0EFB-4F70-B41F-4C7A9E5E0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9121" y="112253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F7007-0A3D-43FA-B6C4-1DBB70D8A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6920" y="112253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259C26-5C79-43DE-9937-F8C1981D9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1846" y="1122533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201184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</a:p>
        </p:txBody>
      </p:sp>
    </p:spTree>
    <p:extLst>
      <p:ext uri="{BB962C8B-B14F-4D97-AF65-F5344CB8AC3E}">
        <p14:creationId xmlns:p14="http://schemas.microsoft.com/office/powerpoint/2010/main" val="71675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A138507A-B900-4DCB-8168-3FBCC2268B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48632E-1522-4DE8-BF24-F1663A22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3A170E-56BD-43BC-8957-9E29BB73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8951" y="1252588"/>
            <a:ext cx="161775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n/a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038CF-D97A-4D09-A832-8DABB3C0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5228" y="125258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81DA6-03C6-486B-8CC6-A7A72A786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0026" y="12525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36D04-A0B4-45E5-A22B-4D540D4A3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4864" y="12525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</p:spTree>
    <p:extLst>
      <p:ext uri="{BB962C8B-B14F-4D97-AF65-F5344CB8AC3E}">
        <p14:creationId xmlns:p14="http://schemas.microsoft.com/office/powerpoint/2010/main" val="195700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8903-663E-4E83-8ECF-808CA796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276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California Aqueduct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63A12-C608-4DA7-9461-593AA76AB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562" y="1429965"/>
            <a:ext cx="4363464" cy="5272391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400" u="sng">
                <a:latin typeface="Arial" panose="020B0604020202020204" pitchFamily="34" charset="0"/>
                <a:cs typeface="Arial" panose="020B0604020202020204" pitchFamily="34" charset="0"/>
              </a:rPr>
              <a:t>Source Water Charateristic	</a:t>
            </a:r>
          </a:p>
          <a:p>
            <a:pPr lvl="0"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Turbidity: 0.98 NTU</a:t>
            </a:r>
          </a:p>
          <a:p>
            <a:pPr lvl="0"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pH: 8.05, Alkalinity: 70 mg/L as CaCO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0"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UVT: 83.9%, </a:t>
            </a:r>
          </a:p>
          <a:p>
            <a:pPr lvl="0"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UVA: 0.076/cm</a:t>
            </a:r>
          </a:p>
          <a:p>
            <a:pPr lvl="0">
              <a:spcAft>
                <a:spcPts val="0"/>
              </a:spcAft>
            </a:pPr>
            <a:r>
              <a:rPr lang="en-US" sz="2400" u="sng">
                <a:latin typeface="Arial" panose="020B0604020202020204" pitchFamily="34" charset="0"/>
                <a:cs typeface="Arial" panose="020B0604020202020204" pitchFamily="34" charset="0"/>
              </a:rPr>
              <a:t>0.4 um Source Filtered</a:t>
            </a:r>
          </a:p>
          <a:p>
            <a:pPr lvl="0"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UVT: 84.9%, </a:t>
            </a:r>
          </a:p>
          <a:p>
            <a:pPr lvl="0"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pPr lvl="0">
              <a:spcAft>
                <a:spcPts val="0"/>
              </a:spcAf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Conventional Treatment w/Membrane Filtration</a:t>
            </a:r>
          </a:p>
          <a:p>
            <a:endParaRPr lang="en-US" sz="2400" dirty="0"/>
          </a:p>
        </p:txBody>
      </p:sp>
      <p:pic>
        <p:nvPicPr>
          <p:cNvPr id="5" name="Picture Placeholder 4" descr="An image of Pall Membrane Filters.">
            <a:extLst>
              <a:ext uri="{FF2B5EF4-FFF2-40B4-BE49-F238E27FC236}">
                <a16:creationId xmlns:a16="http://schemas.microsoft.com/office/drawing/2014/main" id="{A2DCA06F-FB04-4CAB-98E3-979DF05B0F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19" b="6519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627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0B63A128-6680-479E-9A7F-5AE53D2EE2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81C6E-0357-4D33-B80C-ADEFAE85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425950"/>
            <a:ext cx="1144555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9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A87A17E-4774-424D-9B88-AF04151CB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3AB9A-1771-40DC-9745-D5261480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73BE51-5585-4D23-B5AB-849A27EA6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4373" y="45345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0CED2A-59F1-40AC-BA3A-C0831C12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0650" y="45345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62D2D-BAD5-4B3C-B01C-AF80C8ABD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1040" y="45345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9788C-F3E7-439C-ACA8-BFD0B7641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0286" y="45345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</p:spTree>
    <p:extLst>
      <p:ext uri="{BB962C8B-B14F-4D97-AF65-F5344CB8AC3E}">
        <p14:creationId xmlns:p14="http://schemas.microsoft.com/office/powerpoint/2010/main" val="226594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661511E7-460B-401E-BACE-D54560AC62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D2570A-B83D-4416-8B1D-CF030FAD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EE8B20-5245-4771-9F28-994E08DF7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07" y="2991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A813F-1BA4-4FC4-BDF6-7FD7F502E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7770" y="2991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F82B5-D621-4634-9BA9-12E126359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61333" y="2991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F49CB-5AF1-442E-AC0E-AC1E706C7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13204" y="2991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120131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9BE4793-CB05-4FE3-8890-B2F06F2E8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BB371-84B2-4F5D-9B80-CA2805B3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425950"/>
            <a:ext cx="114862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54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0B4FD559-0A6C-4D32-8892-BC43CD68E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971A2-90E6-4E37-A629-242C7A9E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04F2F7-4D55-4D45-B14E-801AF46CC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07" y="69300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1D4E8-D82A-4CF8-A91B-025350BB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3246" y="69300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84A60-51FA-4FD7-BB39-89CAFF368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4182" y="69300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BD5B3-D1CB-4AA3-A55F-0487E5644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0662" y="693001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</a:t>
            </a:r>
            <a:r>
              <a:rPr lang="en-US" sz="1400" dirty="0">
                <a:solidFill>
                  <a:schemeClr val="bg1"/>
                </a:solidFill>
              </a:rPr>
              <a:t>: 0.22 NTU</a:t>
            </a:r>
          </a:p>
        </p:txBody>
      </p:sp>
    </p:spTree>
    <p:extLst>
      <p:ext uri="{BB962C8B-B14F-4D97-AF65-F5344CB8AC3E}">
        <p14:creationId xmlns:p14="http://schemas.microsoft.com/office/powerpoint/2010/main" val="3245337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2400232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90606026-ADF9-44D3-8BDF-536BEFC5DF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DD2193-B6AA-4970-A4C0-964EACB1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FC7A79-F85E-4ECA-AA1C-ABF5A06F8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4167" y="6370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AF37A-219E-47A4-8D0A-B358DAA4B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9685" y="6370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5B5D7-D3DD-4BBE-9C55-D7E991156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5203" y="6370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EA1939-CD36-4C72-8DB4-C12781629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8126" y="63701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4124800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8712BAC2-70BB-4324-9E35-2EECCE89A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435C-1FC6-4E4C-8369-E09072D2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7" y="425950"/>
            <a:ext cx="1149220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74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A4838714-FA5E-4668-8211-988A0F7955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9AC52-15D7-490F-9BC5-ABCCB0F3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CC5DCB-0C9A-4039-86F9-460CECDD6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4167" y="6370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E4352-19A1-419E-B35A-0DC79F46D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9685" y="6370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0604B-CDFB-4A43-96C8-21A52A07F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9924" y="6370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3F07C-9EA9-4A40-B900-C93C56704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8249" y="63701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192220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8"/>
            <a:ext cx="10515600" cy="79052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08668"/>
            <a:ext cx="5097780" cy="496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008668"/>
            <a:ext cx="5097780" cy="496453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(Alum)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48.24%  Alum, 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8.03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22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 35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6.75 with acetic acid</a:t>
            </a:r>
          </a:p>
        </p:txBody>
      </p:sp>
      <p:pic>
        <p:nvPicPr>
          <p:cNvPr id="6" name="Picture 5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14ECE405-8555-4440-9605-BB408C570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561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Aluminum Sulfate is reported at Alum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3" y="118720"/>
            <a:ext cx="1159718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Kettleman City CSD: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736424"/>
              </p:ext>
            </p:extLst>
          </p:nvPr>
        </p:nvGraphicFramePr>
        <p:xfrm>
          <a:off x="214602" y="1402715"/>
          <a:ext cx="11861132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370">
                  <a:extLst>
                    <a:ext uri="{9D8B030D-6E8A-4147-A177-3AD203B41FA5}">
                      <a16:colId xmlns:a16="http://schemas.microsoft.com/office/drawing/2014/main" val="4153430971"/>
                    </a:ext>
                  </a:extLst>
                </a:gridCol>
                <a:gridCol w="1602556">
                  <a:extLst>
                    <a:ext uri="{9D8B030D-6E8A-4147-A177-3AD203B41FA5}">
                      <a16:colId xmlns:a16="http://schemas.microsoft.com/office/drawing/2014/main" val="517115314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386869037"/>
                    </a:ext>
                  </a:extLst>
                </a:gridCol>
                <a:gridCol w="1039050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49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9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42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1045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9195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34616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2493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67902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6" y="118720"/>
            <a:ext cx="11719246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Kettleman City CSD: Jar Test 9-16 Results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38204"/>
              </p:ext>
            </p:extLst>
          </p:nvPr>
        </p:nvGraphicFramePr>
        <p:xfrm>
          <a:off x="251928" y="1402715"/>
          <a:ext cx="1168814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139">
                  <a:extLst>
                    <a:ext uri="{9D8B030D-6E8A-4147-A177-3AD203B41FA5}">
                      <a16:colId xmlns:a16="http://schemas.microsoft.com/office/drawing/2014/main" val="1229601493"/>
                    </a:ext>
                  </a:extLst>
                </a:gridCol>
                <a:gridCol w="1838227">
                  <a:extLst>
                    <a:ext uri="{9D8B030D-6E8A-4147-A177-3AD203B41FA5}">
                      <a16:colId xmlns:a16="http://schemas.microsoft.com/office/drawing/2014/main" val="1248119631"/>
                    </a:ext>
                  </a:extLst>
                </a:gridCol>
                <a:gridCol w="933253">
                  <a:extLst>
                    <a:ext uri="{9D8B030D-6E8A-4147-A177-3AD203B41FA5}">
                      <a16:colId xmlns:a16="http://schemas.microsoft.com/office/drawing/2014/main" val="116948110"/>
                    </a:ext>
                  </a:extLst>
                </a:gridCol>
                <a:gridCol w="99527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29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9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16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988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9764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859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16497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0709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40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3" y="118720"/>
            <a:ext cx="11691451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Kettleman City CSD: Jar Test 17-20 Results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284645"/>
              </p:ext>
            </p:extLst>
          </p:nvPr>
        </p:nvGraphicFramePr>
        <p:xfrm>
          <a:off x="214603" y="1402715"/>
          <a:ext cx="1176279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826">
                  <a:extLst>
                    <a:ext uri="{9D8B030D-6E8A-4147-A177-3AD203B41FA5}">
                      <a16:colId xmlns:a16="http://schemas.microsoft.com/office/drawing/2014/main" val="1206604758"/>
                    </a:ext>
                  </a:extLst>
                </a:gridCol>
                <a:gridCol w="1819373">
                  <a:extLst>
                    <a:ext uri="{9D8B030D-6E8A-4147-A177-3AD203B41FA5}">
                      <a16:colId xmlns:a16="http://schemas.microsoft.com/office/drawing/2014/main" val="403075300"/>
                    </a:ext>
                  </a:extLst>
                </a:gridCol>
                <a:gridCol w="108777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510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0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836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30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2512</Words>
  <Application>Microsoft Office PowerPoint</Application>
  <PresentationFormat>Widescreen</PresentationFormat>
  <Paragraphs>603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Kettleman City CSD CA1610009 Kings County Jar Test</vt:lpstr>
      <vt:lpstr>Source Water: California Aqueduct</vt:lpstr>
      <vt:lpstr>UVT/UVA</vt:lpstr>
      <vt:lpstr>Coagulant Used for Jar Testing</vt:lpstr>
      <vt:lpstr>Laboratory Charge Analyzer</vt:lpstr>
      <vt:lpstr>Coagulant Information</vt:lpstr>
      <vt:lpstr>Kettleman City CSD: Jar Test 1-8 Results</vt:lpstr>
      <vt:lpstr>Kettleman City CSD: Jar Test 9-16 Results</vt:lpstr>
      <vt:lpstr>Kettleman City CSD: Jar Test 17-20 Results</vt:lpstr>
      <vt:lpstr>Jars 1-4 Test Flash Mix 15 Sec (200 RPM) Floc Mix 5 min (30 RPM)  Applied Coagulant Aluminum Sulfate</vt:lpstr>
      <vt:lpstr>Jars 1-4:  End of 5-minute flocculation (30 RPM) duration.</vt:lpstr>
      <vt:lpstr>Jars 1-4: After 5 min of settling, 25 mL is syringed for filterability and %UVT/UVA. </vt:lpstr>
      <vt:lpstr>Jars 1-4: After 25-minutes of settling, settled water turbidity is taken. </vt:lpstr>
      <vt:lpstr>Jars 5-8 Test Flash Mix 15 Sec (200 RPM) Floc Mix 5 min (30 RPM)  Applied Coagulants Aluminum Sulfate 9800</vt:lpstr>
      <vt:lpstr>Jars 5-8:  End of 5-minute flocculation (30 RPM) duration.</vt:lpstr>
      <vt:lpstr>Jars 5-8: After 5 min of settling, 25 mL is syringed for filterability and %UVT/UVA. </vt:lpstr>
      <vt:lpstr>Jars 5-8: After 25-minutes of settling, settled water turbidity is taken. </vt:lpstr>
      <vt:lpstr>Jars 9-12 Test Flash Mix 15 Sec (200 RPM) Floc Mix 5 min (30 RPM)  Applied Coagulant 9890</vt:lpstr>
      <vt:lpstr>Jars 9-12:  End of 5-minute flocculation (30 RPM) duration.</vt:lpstr>
      <vt:lpstr>Jars 9-12: After 5 min of settling, 25 mL is syringed for filterability and %UVT/UVA. </vt:lpstr>
      <vt:lpstr>Jars 9-12: After 25-minutes of settling, settled water turbidity is taken. </vt:lpstr>
      <vt:lpstr>Jars 13-16 Test Flash Mix 15 Sec (200 RPM) Floc Mix 5 min (30 RPM)  Applied Coagulant 7066</vt:lpstr>
      <vt:lpstr>Jars 13-16:  End of 5-minute flocculation (30 RPM) duration.</vt:lpstr>
      <vt:lpstr>Jars 13-18: After 5 min of settling, 25 mL is syringed for filterability and %UVT/UVA. </vt:lpstr>
      <vt:lpstr>Jars 13-16: After 25-minutes of settling, settled water turbidity is taken. </vt:lpstr>
      <vt:lpstr>Jars 17-20 Test Flash Mix 15 Sec (200 RPM) Floc Mix 5 min (30 RPM)  Applied Coagulant 9800</vt:lpstr>
      <vt:lpstr>Jars 17-20:  End of 5-minute flocculation (30 RPM) duration.</vt:lpstr>
      <vt:lpstr>Jars 17-20: After 5 min of settling, 25 mL is syringed for filterability and %UVT/UVA. </vt:lpstr>
      <vt:lpstr>Jars 17-20: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Kettleman City CSD CA1610009 County: Kings Jar Test</dc:title>
  <dc:creator>Schott, Guy@Waterboards</dc:creator>
  <cp:lastModifiedBy>Schott, Guy@Waterboards</cp:lastModifiedBy>
  <cp:revision>4</cp:revision>
  <dcterms:created xsi:type="dcterms:W3CDTF">2020-05-05T00:32:00Z</dcterms:created>
  <dcterms:modified xsi:type="dcterms:W3CDTF">2020-05-12T00:22:03Z</dcterms:modified>
</cp:coreProperties>
</file>