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638" r:id="rId3"/>
    <p:sldId id="1153" r:id="rId4"/>
    <p:sldId id="1126" r:id="rId5"/>
    <p:sldId id="1130" r:id="rId6"/>
    <p:sldId id="1127" r:id="rId7"/>
    <p:sldId id="1164" r:id="rId8"/>
    <p:sldId id="1104" r:id="rId9"/>
    <p:sldId id="1158" r:id="rId10"/>
    <p:sldId id="1159" r:id="rId11"/>
    <p:sldId id="1160" r:id="rId12"/>
    <p:sldId id="1154" r:id="rId13"/>
    <p:sldId id="1155" r:id="rId14"/>
    <p:sldId id="1129" r:id="rId15"/>
    <p:sldId id="1148" r:id="rId16"/>
    <p:sldId id="1156" r:id="rId17"/>
    <p:sldId id="11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tt, Guy@Waterboards" initials="SG" lastIdx="1" clrIdx="0">
    <p:extLst>
      <p:ext uri="{19B8F6BF-5375-455C-9EA6-DF929625EA0E}">
        <p15:presenceInfo xmlns:p15="http://schemas.microsoft.com/office/powerpoint/2012/main" userId="S-1-5-21-644402098-1081724416-3828087964-21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7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0945-D020-4C9D-B125-078236BE875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7E84-E1ED-4733-802E-EF3155FB1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7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2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F3AE-92A5-496D-8E06-9F5A9BCFBC8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7B57-F40D-432F-9706-AB61209A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maaldrich.com/united-state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Lucerne Water Co. 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Cal Water Service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CA1710005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1, 2018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10" descr="An image of Four 1-liter jars during flocculation process.">
            <a:extLst>
              <a:ext uri="{FF2B5EF4-FFF2-40B4-BE49-F238E27FC236}">
                <a16:creationId xmlns:a16="http://schemas.microsoft.com/office/drawing/2014/main" id="{B6EE1D32-ABC8-4A09-8E1A-CCC9670D1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35" r="-1" b="1593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179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39D350E-5406-4ED7-90B2-C63A59CE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8" r="359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377ED-5C81-47F0-BAB7-8C84D51D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3" y="5317240"/>
            <a:ext cx="1159899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9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A6F763A-4B3C-4717-BC44-20C0300430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6" r="311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26957-9CDD-4991-8E90-8668180A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AA3C04-6286-4FD0-865B-26D6BA286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0213" y="1243839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0.25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87.7 %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0.057/cm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47E6E-6C94-46CD-9C4E-537A2995C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4452" y="1235327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0.22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88.5 %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0.053/cm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2EF13-8850-46F7-80DC-FE16D9C6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8872" y="1218304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62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0.18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88.9 %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0.051/cm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2C9F6-B27E-430B-A1DE-B4152044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9074" y="1228202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0.23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89.7 %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0.047/cm</a:t>
            </a:r>
          </a:p>
        </p:txBody>
      </p:sp>
    </p:spTree>
    <p:extLst>
      <p:ext uri="{BB962C8B-B14F-4D97-AF65-F5344CB8AC3E}">
        <p14:creationId xmlns:p14="http://schemas.microsoft.com/office/powerpoint/2010/main" val="14506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7" b="15257"/>
          <a:stretch/>
        </p:blipFill>
        <p:spPr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Sigma-Aldrich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Conventional Treatment</a:t>
            </a:r>
          </a:p>
        </p:txBody>
      </p:sp>
      <p:pic>
        <p:nvPicPr>
          <p:cNvPr id="4" name="Picture 3" descr="Image of Clear Lake: Intake pumps">
            <a:extLst>
              <a:ext uri="{FF2B5EF4-FFF2-40B4-BE49-F238E27FC236}">
                <a16:creationId xmlns:a16="http://schemas.microsoft.com/office/drawing/2014/main" id="{A8D8BD37-2CA8-406F-BB79-FF275BFE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Treatment Schematic - Conventional treatment with membrane filtration followed by AOP (UV/H2O2).">
            <a:extLst>
              <a:ext uri="{FF2B5EF4-FFF2-40B4-BE49-F238E27FC236}">
                <a16:creationId xmlns:a16="http://schemas.microsoft.com/office/drawing/2014/main" id="{67D26E18-A3F7-437E-AD3D-E221BB2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44" y="380198"/>
            <a:ext cx="7190227" cy="2660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77" r="1178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95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Laboratory Charge Analyzer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644" y="1751682"/>
            <a:ext cx="6254496" cy="44296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19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14300">
              <a:spcBef>
                <a:spcPct val="0"/>
              </a:spcBef>
            </a:pPr>
            <a:r>
              <a:rPr lang="en-US" sz="2000" dirty="0"/>
              <a:t>LCA#1: Source (post KMnO</a:t>
            </a:r>
            <a:r>
              <a:rPr lang="en-US" sz="2000" baseline="-25000" dirty="0"/>
              <a:t>4</a:t>
            </a:r>
            <a:r>
              <a:rPr lang="en-US" sz="2000" dirty="0"/>
              <a:t>) 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  pH: 8.4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  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  9800: 37 mg/L as product</a:t>
            </a:r>
          </a:p>
          <a:p>
            <a:pPr marL="114300">
              <a:spcBef>
                <a:spcPct val="0"/>
              </a:spcBef>
            </a:pPr>
            <a:endParaRPr lang="en-US" sz="2000" dirty="0"/>
          </a:p>
          <a:p>
            <a:pPr marL="114300">
              <a:spcBef>
                <a:spcPct val="0"/>
              </a:spcBef>
            </a:pPr>
            <a:r>
              <a:rPr lang="en-US" sz="2000" dirty="0"/>
              <a:t>LCA#2: Source (post KMnO</a:t>
            </a:r>
            <a:r>
              <a:rPr lang="en-US" sz="2000" baseline="-25000" dirty="0"/>
              <a:t>4</a:t>
            </a:r>
            <a:r>
              <a:rPr lang="en-US" sz="2000" dirty="0"/>
              <a:t>) </a:t>
            </a:r>
          </a:p>
          <a:p>
            <a:pPr marL="114300">
              <a:spcBef>
                <a:spcPct val="0"/>
              </a:spcBef>
            </a:pPr>
            <a:r>
              <a:rPr lang="en-US" sz="2000" dirty="0"/>
              <a:t>pH: 8.4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  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  9800: 50 mg/L as product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B4BD555-DA7F-48DD-9B93-D12C676AAE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0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1-4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090725"/>
              </p:ext>
            </p:extLst>
          </p:nvPr>
        </p:nvGraphicFramePr>
        <p:xfrm>
          <a:off x="275208" y="1417252"/>
          <a:ext cx="1107859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002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61846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77263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150707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517744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34910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724070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80855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3" marR="5953" marT="5953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3" marR="5953" marT="595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953" marR="5953" marT="595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1DABC6E-8742-4906-BBED-891A7F029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" r="891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20E63-54FF-4CEC-8118-259DEF3F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A7BE42-2877-4BE3-A909-FB4D1A09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97281" y="1406801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0.25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87.7 %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0.057/cm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D4B86-79E6-4039-84F3-45D2347F6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0743" y="1398289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0.22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88.5 %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0.053/cm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67E72-CA99-471A-9CE4-4B42DD62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672" y="1381266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62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0.18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88.9 %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0.051/cm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EEBFC-D808-4615-B918-0FD1FC277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5987" y="1391164"/>
            <a:ext cx="155844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 0.23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UVT 89.7 %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UVA 0.047/cm</a:t>
            </a:r>
          </a:p>
        </p:txBody>
      </p:sp>
    </p:spTree>
    <p:extLst>
      <p:ext uri="{BB962C8B-B14F-4D97-AF65-F5344CB8AC3E}">
        <p14:creationId xmlns:p14="http://schemas.microsoft.com/office/powerpoint/2010/main" val="396789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1169</Words>
  <Application>Microsoft Office PowerPoint</Application>
  <PresentationFormat>Widescreen</PresentationFormat>
  <Paragraphs>203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Lucerne Water Co.  Cal Water Service CA1710005 Lake County Jar Test</vt:lpstr>
      <vt:lpstr>Lucerne Water Co. Source Water: Clear Lake Conventional Treatment</vt:lpstr>
      <vt:lpstr>UVT/UVA</vt:lpstr>
      <vt:lpstr>Applied Coagulant for Jar Testing</vt:lpstr>
      <vt:lpstr>Laboratory Charge Analyzer</vt:lpstr>
      <vt:lpstr>Coagulant Information</vt:lpstr>
      <vt:lpstr>Lucerne Water Co., Jar Test 1-4 Results</vt:lpstr>
      <vt:lpstr>Jars 1-4 Test Flash Mix 30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Lucerne Water Co.  Cal Water Service CA1710005 County: Lake Jar Test</dc:title>
  <dc:creator>Schott, Guy@Waterboards</dc:creator>
  <cp:lastModifiedBy>Guy Schott</cp:lastModifiedBy>
  <cp:revision>5</cp:revision>
  <dcterms:created xsi:type="dcterms:W3CDTF">2020-05-11T19:45:51Z</dcterms:created>
  <dcterms:modified xsi:type="dcterms:W3CDTF">2020-05-12T03:05:18Z</dcterms:modified>
</cp:coreProperties>
</file>