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37" r:id="rId2"/>
    <p:sldId id="1288" r:id="rId3"/>
    <p:sldId id="1188" r:id="rId4"/>
    <p:sldId id="1153" r:id="rId5"/>
    <p:sldId id="1289" r:id="rId6"/>
    <p:sldId id="1355" r:id="rId7"/>
    <p:sldId id="1127" r:id="rId8"/>
    <p:sldId id="1350" r:id="rId9"/>
    <p:sldId id="813" r:id="rId10"/>
    <p:sldId id="1352" r:id="rId11"/>
    <p:sldId id="1354" r:id="rId12"/>
    <p:sldId id="1353" r:id="rId13"/>
    <p:sldId id="1104" r:id="rId14"/>
    <p:sldId id="1341" r:id="rId15"/>
    <p:sldId id="1342" r:id="rId16"/>
    <p:sldId id="1343" r:id="rId17"/>
    <p:sldId id="1189" r:id="rId18"/>
    <p:sldId id="1310" r:id="rId19"/>
    <p:sldId id="1311" r:id="rId20"/>
    <p:sldId id="1312" r:id="rId21"/>
    <p:sldId id="1168" r:id="rId22"/>
    <p:sldId id="1169" r:id="rId23"/>
    <p:sldId id="1129" r:id="rId24"/>
    <p:sldId id="1148" r:id="rId25"/>
    <p:sldId id="1170" r:id="rId26"/>
    <p:sldId id="1171" r:id="rId27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0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CA1710006, Lake County, 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 October 5, 2020</a:t>
            </a:r>
          </a:p>
        </p:txBody>
      </p:sp>
      <p:pic>
        <p:nvPicPr>
          <p:cNvPr id="6" name="Picture 5" descr="Image of six 1-liter jars during flocculation process.">
            <a:extLst>
              <a:ext uri="{FF2B5EF4-FFF2-40B4-BE49-F238E27FC236}">
                <a16:creationId xmlns:a16="http://schemas.microsoft.com/office/drawing/2014/main" id="{90626527-A198-4C32-B7A9-EB47E41D2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2" name="Straight Connector 10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90538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5-6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(10/5/20,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509420"/>
              </p:ext>
            </p:extLst>
          </p:nvPr>
        </p:nvGraphicFramePr>
        <p:xfrm>
          <a:off x="133350" y="2315662"/>
          <a:ext cx="11849102" cy="246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15641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3784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25643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1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7-12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25 minutes of settling, there were no settled flocs that floated to the surface.  However, after 40-45, most of the settled flocs floated to the surface except for Jar 7.  Jar 7 source water was taken before ozonation.  All other jars sources were post ozonation.</a:t>
            </a:r>
          </a:p>
        </p:txBody>
      </p:sp>
    </p:spTree>
    <p:extLst>
      <p:ext uri="{BB962C8B-B14F-4D97-AF65-F5344CB8AC3E}">
        <p14:creationId xmlns:p14="http://schemas.microsoft.com/office/powerpoint/2010/main" val="107650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46958"/>
            <a:ext cx="11915774" cy="238191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5-6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(10/5/20, afternoon)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7: Pre-ozone sample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Jars 8-12: Post ozone samples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104652"/>
              </p:ext>
            </p:extLst>
          </p:nvPr>
        </p:nvGraphicFramePr>
        <p:xfrm>
          <a:off x="133350" y="2515687"/>
          <a:ext cx="11849102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15641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3784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25643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89.64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0.0475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</a:t>
                      </a:r>
                    </a:p>
                  </a:txBody>
                  <a:tcPr marL="5562" marR="5562" marT="55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73335646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13883387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22371898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79237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6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10/5/20 (morning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9800/9890/Adv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six 1-liter jars at the end of 5-minute flocculation (30 RPM) duration. ">
            <a:extLst>
              <a:ext uri="{FF2B5EF4-FFF2-40B4-BE49-F238E27FC236}">
                <a16:creationId xmlns:a16="http://schemas.microsoft.com/office/drawing/2014/main" id="{6F2343C1-3C96-4A85-ACF3-0144C47C9C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5315999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2461B1-994A-4327-A85D-52940CBA8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9932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A1C96-F3A3-4CD9-AB72-35573C225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69232" y="48635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84A33C-5C56-4D6D-805C-40C0428BE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6157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23F9AF-EFD9-4495-A8FE-041A99AC5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2132" y="48635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1.65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696916-D98C-4383-BBE4-7E363F05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74768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8C1950-A534-4DC5-9D30-0571031E5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8158" y="482212"/>
            <a:ext cx="173412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16.4 NTU</a:t>
            </a:r>
          </a:p>
        </p:txBody>
      </p:sp>
    </p:spTree>
    <p:extLst>
      <p:ext uri="{BB962C8B-B14F-4D97-AF65-F5344CB8AC3E}">
        <p14:creationId xmlns:p14="http://schemas.microsoft.com/office/powerpoint/2010/main" val="257376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0A29CA7-345F-4CDF-8710-2C394C9DA7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317240"/>
            <a:ext cx="1149667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34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37243E9-C716-4CB8-8427-8F99AAA851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F71FB6-ECB5-4E3B-A377-50240B6A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7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91.03%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0174F3-AB6D-4E19-BD28-D82F1AF1F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16857" y="48635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90.05%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1.71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464F18-5E22-44B0-B893-A0C89E17E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83782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91.56%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0.0383/cm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61610-DCB8-4AE0-9E2D-827D157FA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69757" y="48635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FA35B4-90A5-41EF-BBE7-69C4C03B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2393" y="486354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12.6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7A69E5-6C8B-4B7B-B0BB-E146A7173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5783" y="482212"/>
            <a:ext cx="173412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NaOCl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mg/L Adv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0.30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90.45%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0.0436/cm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63.9%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16.4 NTU</a:t>
            </a:r>
          </a:p>
        </p:txBody>
      </p:sp>
    </p:spTree>
    <p:extLst>
      <p:ext uri="{BB962C8B-B14F-4D97-AF65-F5344CB8AC3E}">
        <p14:creationId xmlns:p14="http://schemas.microsoft.com/office/powerpoint/2010/main" val="138578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7-12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10/5/20 (afternoon source)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six 1-liter jars at the end of 5-minute flocculation (30 RPM) duration. ">
            <a:extLst>
              <a:ext uri="{FF2B5EF4-FFF2-40B4-BE49-F238E27FC236}">
                <a16:creationId xmlns:a16="http://schemas.microsoft.com/office/drawing/2014/main" id="{BED869AC-DED1-46E7-86AA-443EC113C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54D65-5092-4444-911E-80F85B8C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A878CF-1F08-4DD8-80BB-0BD93489D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032" y="772104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Pre-ozone water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4D5D9-92F0-4D78-BA6E-47E40DCF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35907" y="7721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76B07-E177-4647-A57C-26D7B8B37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02832" y="7721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112DD1-0E53-4442-90CD-ABA25C5E4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45944" y="7721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0B524-427E-4236-86E8-840380D43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0956" y="772104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FBDD62-1453-48F0-A90A-6022AEEA2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74821" y="772104"/>
            <a:ext cx="173412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</p:spTree>
    <p:extLst>
      <p:ext uri="{BB962C8B-B14F-4D97-AF65-F5344CB8AC3E}">
        <p14:creationId xmlns:p14="http://schemas.microsoft.com/office/powerpoint/2010/main" val="385544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0B229657-2D53-4BAB-935A-D47FE14C5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CC583-656C-43D8-921E-6CCB884E4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03401"/>
            <a:ext cx="11139854" cy="105353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Konocti County Water District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5" name="Picture 4" descr="Image of Clear Lake  and source intake.">
            <a:extLst>
              <a:ext uri="{FF2B5EF4-FFF2-40B4-BE49-F238E27FC236}">
                <a16:creationId xmlns:a16="http://schemas.microsoft.com/office/drawing/2014/main" id="{16629635-6A6C-4A41-93FF-BC50B3FD52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4" name="Picture 3" descr="Schematic of treatment pla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1508622"/>
            <a:ext cx="5455917" cy="15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7F97EA4C-24B4-4B14-821B-3F384522E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10C3F-514A-4149-B16B-2781D9DB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AD4CCA-A5F9-4195-8201-5EF01C81D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50207" y="51492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68C32-963F-4DCF-B424-2B654DC7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17132" y="51492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91.38%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2AE9D9-62CE-4BE4-98AF-40225457B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60244" y="51492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90.99%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99A61E-5635-49FA-B1C6-924CB74AC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5256" y="514929"/>
            <a:ext cx="1995290" cy="181588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91.14%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F9694-01D4-4002-AA4F-65E27E085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89121" y="514929"/>
            <a:ext cx="1734129" cy="1569660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mg/L 9800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90.73%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0.0423/cm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36.7%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222DFE-A62E-4E47-B285-5B62161A8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3282" y="495879"/>
            <a:ext cx="1995290" cy="203132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Pre-ozone water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HCL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89.64%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0.0475/cm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0.37 NTU</a:t>
            </a:r>
          </a:p>
        </p:txBody>
      </p:sp>
    </p:spTree>
    <p:extLst>
      <p:ext uri="{BB962C8B-B14F-4D97-AF65-F5344CB8AC3E}">
        <p14:creationId xmlns:p14="http://schemas.microsoft.com/office/powerpoint/2010/main" val="331850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36"/>
            <a:ext cx="10515600" cy="120580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Konocti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October 5,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1" y="1614611"/>
            <a:ext cx="4152899" cy="435133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(morning), Post Oxidation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8.97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12.6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66.18%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0.1793/cm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3.7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75.71%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0.1208/cm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1B78-BDE8-444A-A03E-C958C7EBD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4299" y="1646326"/>
            <a:ext cx="35528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8F60C3-1DBE-4742-9AA9-D37F6ADDFAA6}"/>
              </a:ext>
            </a:extLst>
          </p:cNvPr>
          <p:cNvSpPr txBox="1">
            <a:spLocks/>
          </p:cNvSpPr>
          <p:nvPr/>
        </p:nvSpPr>
        <p:spPr>
          <a:xfrm>
            <a:off x="5486401" y="1678041"/>
            <a:ext cx="4152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(afternoon), Post Oxidation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15.5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74.4%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0.1803/cm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1.2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85.74%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0.0668/cm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Using the P300 UVT/UVA analyzer; calibrated with DI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1272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BWS, Inc.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AdvFloc-CTC-00011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64.9%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1.299</a:t>
            </a:r>
          </a:p>
        </p:txBody>
      </p:sp>
    </p:spTree>
    <p:extLst>
      <p:ext uri="{BB962C8B-B14F-4D97-AF65-F5344CB8AC3E}">
        <p14:creationId xmlns:p14="http://schemas.microsoft.com/office/powerpoint/2010/main" val="24240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pH adjusted to 7.5 w/acetic acid solution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8.97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53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Pre-ozone sample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8.64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59 mg/L as product 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9890: 40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mgL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product</a:t>
            </a:r>
          </a:p>
        </p:txBody>
      </p:sp>
      <p:pic>
        <p:nvPicPr>
          <p:cNvPr id="8" name="Picture 7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92031484-6BE8-4B04-BA56-D14F299245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31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Source – Post Oxidation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water jar testing is post oxidation (KMnO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690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6" y="113920"/>
            <a:ext cx="11915774" cy="190538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Konocti CWD: Jar Test 1-4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Water (10/5/20, morning)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sec); Floc Mix 30 RPM (5 minutes)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13 mg/L HCl added to each jar.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206787"/>
              </p:ext>
            </p:extLst>
          </p:nvPr>
        </p:nvGraphicFramePr>
        <p:xfrm>
          <a:off x="133350" y="2315662"/>
          <a:ext cx="11849102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1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83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29916">
                  <a:extLst>
                    <a:ext uri="{9D8B030D-6E8A-4147-A177-3AD203B41FA5}">
                      <a16:colId xmlns:a16="http://schemas.microsoft.com/office/drawing/2014/main" val="2349846007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3784">
                  <a:extLst>
                    <a:ext uri="{9D8B030D-6E8A-4147-A177-3AD203B41FA5}">
                      <a16:colId xmlns:a16="http://schemas.microsoft.com/office/drawing/2014/main" val="2453550934"/>
                    </a:ext>
                  </a:extLst>
                </a:gridCol>
                <a:gridCol w="1325643">
                  <a:extLst>
                    <a:ext uri="{9D8B030D-6E8A-4147-A177-3AD203B41FA5}">
                      <a16:colId xmlns:a16="http://schemas.microsoft.com/office/drawing/2014/main" val="399403259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364443228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6308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2449</Words>
  <Application>Microsoft Office PowerPoint</Application>
  <PresentationFormat>Widescreen</PresentationFormat>
  <Paragraphs>513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Konocti County Water District CA1710006, Lake County, Jar Test</vt:lpstr>
      <vt:lpstr>Konocti County Water District Source Water: Clear Lake Conventional Treatment</vt:lpstr>
      <vt:lpstr>Konocti CWD, October 5, 2020 Source Water Characteristics</vt:lpstr>
      <vt:lpstr>UVT/UVA, pathlength 40 mm</vt:lpstr>
      <vt:lpstr>Applied Coagulants for Jar Testing</vt:lpstr>
      <vt:lpstr>Laboratory Charge Analyzer</vt:lpstr>
      <vt:lpstr>Coagulant Information</vt:lpstr>
      <vt:lpstr>Water Source – Post Oxidation</vt:lpstr>
      <vt:lpstr>Konocti CWD: Jar Test 1-4 Results Clear Lake Source Water (10/5/20, morning) Flash Mix 200 RPM (30 sec); Floc Mix 30 RPM (5 minutes) 13 mg/L HCl added to each jar.</vt:lpstr>
      <vt:lpstr>Konocti CWD: Jar Test 5-6 Results Clear Lake Source Water (10/5/20, morning) Flash Mix 200 RPM (30 sec); Floc Mix 30 RPM (5 minutes) </vt:lpstr>
      <vt:lpstr>Jars 7-12</vt:lpstr>
      <vt:lpstr>Konocti CWD: Jar Test 5-6 Results Clear Lake Source Water (10/5/20, afternoon) Flash Mix 200 RPM (30 sec); Floc Mix 30 RPM (5 minutes) Jar 7: Pre-ozone sample Jars 8-12: Post ozone samples</vt:lpstr>
      <vt:lpstr>Jars 1-6 Test Flash Mix 30 Sec (200 RPM) Floc Mix 5 min (30 RPM) 10/5/20 (morning source)  Applied Coagulants  9800/9890/Adv Coag. </vt:lpstr>
      <vt:lpstr>Jars 1-6:  End of 5-minute flocculation (30 RPM) duration. </vt:lpstr>
      <vt:lpstr>Jars 1-6: After 5 min of settling, 25 mL is syringed for filterability and %UVT/UVA. </vt:lpstr>
      <vt:lpstr>Jars 1-6: After 25-minutes of settling, settled water turbidity is taken. </vt:lpstr>
      <vt:lpstr>Jars 7-12 Test Flash Mix 30 Sec (200 RPM) Floc Mix 5 min (30 RPM) 10/5/20 (afternoon source)  Applied Coagulants  9800/9890 </vt:lpstr>
      <vt:lpstr>Jars 7-12:  End of 5-minute flocculation (30 RPM) duration. </vt:lpstr>
      <vt:lpstr>Jars 5-8: After 5 min of settling, 25 mL is syringed for filterability and %UVT/UVA. </vt:lpstr>
      <vt:lpstr>Jars 7-12: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Konocti County Water District CA1710006, Lake County, Jar Test</dc:title>
  <dc:creator>Schott, Guy@Waterboards</dc:creator>
  <cp:lastModifiedBy>Schott, Guy@Waterboards</cp:lastModifiedBy>
  <cp:revision>3</cp:revision>
  <dcterms:created xsi:type="dcterms:W3CDTF">2020-10-08T17:55:42Z</dcterms:created>
  <dcterms:modified xsi:type="dcterms:W3CDTF">2020-10-08T18:09:03Z</dcterms:modified>
</cp:coreProperties>
</file>