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37" r:id="rId2"/>
    <p:sldId id="1288" r:id="rId3"/>
    <p:sldId id="1153" r:id="rId4"/>
    <p:sldId id="1328" r:id="rId5"/>
    <p:sldId id="1322" r:id="rId6"/>
    <p:sldId id="1329" r:id="rId7"/>
    <p:sldId id="813" r:id="rId8"/>
    <p:sldId id="1326" r:id="rId9"/>
    <p:sldId id="1323" r:id="rId10"/>
    <p:sldId id="1327" r:id="rId11"/>
    <p:sldId id="1330" r:id="rId12"/>
    <p:sldId id="1331" r:id="rId13"/>
    <p:sldId id="1168" r:id="rId14"/>
    <p:sldId id="1169" r:id="rId15"/>
    <p:sldId id="1129" r:id="rId16"/>
    <p:sldId id="1148" r:id="rId17"/>
    <p:sldId id="1170" r:id="rId18"/>
    <p:sldId id="1171" r:id="rId19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67" autoAdjust="0"/>
  </p:normalViewPr>
  <p:slideViewPr>
    <p:cSldViewPr snapToGrid="0">
      <p:cViewPr varScale="1">
        <p:scale>
          <a:sx n="101" d="100"/>
          <a:sy n="101" d="100"/>
        </p:scale>
        <p:origin x="9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9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gregn.swsc@gmail.co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Cobb Area – Branding Iron</a:t>
            </a:r>
            <a:b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CA1710012, Lake County, Jar Test, Fe Removal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 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4, 2021</a:t>
            </a:r>
          </a:p>
        </p:txBody>
      </p:sp>
      <p:sp>
        <p:nvSpPr>
          <p:cNvPr id="14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of flocculation.">
            <a:extLst>
              <a:ext uri="{FF2B5EF4-FFF2-40B4-BE49-F238E27FC236}">
                <a16:creationId xmlns:a16="http://schemas.microsoft.com/office/drawing/2014/main" id="{F6A66600-A0CA-4790-9007-BA6C233322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r="1264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488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Branding Iron: Jar Test 13-20 Results, Well 01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(2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51155"/>
              </p:ext>
            </p:extLst>
          </p:nvPr>
        </p:nvGraphicFramePr>
        <p:xfrm>
          <a:off x="133350" y="1552406"/>
          <a:ext cx="11849096" cy="4843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923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62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1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09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8871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218871">
                  <a:extLst>
                    <a:ext uri="{9D8B030D-6E8A-4147-A177-3AD203B41FA5}">
                      <a16:colId xmlns:a16="http://schemas.microsoft.com/office/drawing/2014/main" val="2678309269"/>
                    </a:ext>
                  </a:extLst>
                </a:gridCol>
                <a:gridCol w="1803034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%Fe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9844494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79707374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73810367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99054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24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Branding Iron: Jar Test 21-24 Results, Well 01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(2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362489"/>
              </p:ext>
            </p:extLst>
          </p:nvPr>
        </p:nvGraphicFramePr>
        <p:xfrm>
          <a:off x="133350" y="1552406"/>
          <a:ext cx="11849096" cy="3015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923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62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1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09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8871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218871">
                  <a:extLst>
                    <a:ext uri="{9D8B030D-6E8A-4147-A177-3AD203B41FA5}">
                      <a16:colId xmlns:a16="http://schemas.microsoft.com/office/drawing/2014/main" val="2678309269"/>
                    </a:ext>
                  </a:extLst>
                </a:gridCol>
                <a:gridCol w="1803034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%Fe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68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Branding Iron: Jar Test 25-31 Results, Well 01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(2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017705"/>
              </p:ext>
            </p:extLst>
          </p:nvPr>
        </p:nvGraphicFramePr>
        <p:xfrm>
          <a:off x="133350" y="1552406"/>
          <a:ext cx="11849096" cy="438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923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62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1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09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8871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218871">
                  <a:extLst>
                    <a:ext uri="{9D8B030D-6E8A-4147-A177-3AD203B41FA5}">
                      <a16:colId xmlns:a16="http://schemas.microsoft.com/office/drawing/2014/main" val="2678309269"/>
                    </a:ext>
                  </a:extLst>
                </a:gridCol>
                <a:gridCol w="1803034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%Fe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9844494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79707374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738103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005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Iron Removal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20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2 minutes (20 rpm).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25 mL from each jar taken 1-inch below surface (25 mL/12 sec rate).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%UVT/UVA and Fe.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Dip cuvette into jar and measure chlorine residual.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of well.">
            <a:extLst>
              <a:ext uri="{FF2B5EF4-FFF2-40B4-BE49-F238E27FC236}">
                <a16:creationId xmlns:a16="http://schemas.microsoft.com/office/drawing/2014/main" id="{0046A196-A026-4945-9E63-F51688B35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Cobb Area – Branding Iron</a:t>
            </a:r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01 Source:</a:t>
            </a:r>
            <a:b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Fe: 1.029 mg/L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1272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154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42950"/>
            <a:ext cx="5181600" cy="581977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 mg/L (0.583 mL/min for 10 gpm plant flow)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Gregory F.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Nieckarz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Ph.D.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Principal Consultant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SWS Consulting, LLC.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+1.541.953.5112</a:t>
            </a:r>
          </a:p>
          <a:p>
            <a:pPr marL="0" indent="0">
              <a:buNone/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gregn.swsc@gmail.com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71550"/>
            <a:ext cx="5181600" cy="5205413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Hydroxychloride Sulfate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NSF limit: 450 mg/L as Product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230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569754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Polydyne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Incorporated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C-308P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Viscosity: 80-180 centipoise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pDADMAC (20% active, 80%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 mg/L = 1 mg/L pDADMAC active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9364" y="1825625"/>
            <a:ext cx="492162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Polydyne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Incorporated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Clarifloc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C-378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 –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Viscosity: 800-1000 centipoise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(20% active, 80%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(product)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 mg/L = 1 mg/L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active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3"/>
            <a:ext cx="10515600" cy="88611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4594"/>
            <a:ext cx="5097780" cy="456861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365946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Branding Iron: Jar Test 1-4 Results, Well 01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(2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508060"/>
              </p:ext>
            </p:extLst>
          </p:nvPr>
        </p:nvGraphicFramePr>
        <p:xfrm>
          <a:off x="133350" y="1847681"/>
          <a:ext cx="11849096" cy="2924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44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58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419">
                  <a:extLst>
                    <a:ext uri="{9D8B030D-6E8A-4147-A177-3AD203B41FA5}">
                      <a16:colId xmlns:a16="http://schemas.microsoft.com/office/drawing/2014/main" val="4088103230"/>
                    </a:ext>
                  </a:extLst>
                </a:gridCol>
                <a:gridCol w="1161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6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28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9363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099363">
                  <a:extLst>
                    <a:ext uri="{9D8B030D-6E8A-4147-A177-3AD203B41FA5}">
                      <a16:colId xmlns:a16="http://schemas.microsoft.com/office/drawing/2014/main" val="1621644792"/>
                    </a:ext>
                  </a:extLst>
                </a:gridCol>
                <a:gridCol w="1626248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CTC-00025</a:t>
                      </a:r>
                    </a:p>
                    <a:p>
                      <a:pPr algn="ctr"/>
                      <a:r>
                        <a:rPr lang="en-US" sz="2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%Fe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Cl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Branding Iron: Jar Test 5-8 Results, Well 01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(2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288739"/>
              </p:ext>
            </p:extLst>
          </p:nvPr>
        </p:nvGraphicFramePr>
        <p:xfrm>
          <a:off x="133350" y="1847681"/>
          <a:ext cx="11849096" cy="2924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44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12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276">
                  <a:extLst>
                    <a:ext uri="{9D8B030D-6E8A-4147-A177-3AD203B41FA5}">
                      <a16:colId xmlns:a16="http://schemas.microsoft.com/office/drawing/2014/main" val="4088103230"/>
                    </a:ext>
                  </a:extLst>
                </a:gridCol>
                <a:gridCol w="1161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6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28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9363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099363">
                  <a:extLst>
                    <a:ext uri="{9D8B030D-6E8A-4147-A177-3AD203B41FA5}">
                      <a16:colId xmlns:a16="http://schemas.microsoft.com/office/drawing/2014/main" val="1883341539"/>
                    </a:ext>
                  </a:extLst>
                </a:gridCol>
                <a:gridCol w="1626248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Clarifloc</a:t>
                      </a:r>
                      <a:endParaRPr lang="en-US" sz="2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C-378</a:t>
                      </a:r>
                    </a:p>
                    <a:p>
                      <a:pPr algn="ctr"/>
                      <a:r>
                        <a:rPr lang="en-US" sz="2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%Fe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Cl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50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Branding Iron: Jar Test 9-12 Results, Well 01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(2 minutes)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72736"/>
              </p:ext>
            </p:extLst>
          </p:nvPr>
        </p:nvGraphicFramePr>
        <p:xfrm>
          <a:off x="133350" y="1552406"/>
          <a:ext cx="11849096" cy="3015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923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62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8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1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09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8871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218871">
                  <a:extLst>
                    <a:ext uri="{9D8B030D-6E8A-4147-A177-3AD203B41FA5}">
                      <a16:colId xmlns:a16="http://schemas.microsoft.com/office/drawing/2014/main" val="3501719060"/>
                    </a:ext>
                  </a:extLst>
                </a:gridCol>
                <a:gridCol w="1803034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%Fe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78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1597</Words>
  <Application>Microsoft Office PowerPoint</Application>
  <PresentationFormat>Widescreen</PresentationFormat>
  <Paragraphs>539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Cobb Area – Branding Iron CA1710012, Lake County, Jar Test, Fe Removal</vt:lpstr>
      <vt:lpstr>Cobb Area – Branding Iron  Well 01 Source: Fe: 1.029 mg/L</vt:lpstr>
      <vt:lpstr>UVT/UVA, pathlength 10 mm</vt:lpstr>
      <vt:lpstr>Applied Coagulants for Jar Testing (1)</vt:lpstr>
      <vt:lpstr>Applied Coagulants for Jar Testing (2)</vt:lpstr>
      <vt:lpstr>Applied Coagulants for Jar Testing (3)</vt:lpstr>
      <vt:lpstr>Branding Iron: Jar Test 1-4 Results, Well 01 Flash Mix 200 RPM (20 sec); Floc Mix 20 RPM (2 minutes)</vt:lpstr>
      <vt:lpstr>Branding Iron: Jar Test 5-8 Results, Well 01 Flash Mix 200 RPM (20 sec); Floc Mix 20 RPM (2 minutes)</vt:lpstr>
      <vt:lpstr>Branding Iron: Jar Test 9-12 Results, Well 01 Flash Mix 200 RPM (20 sec); Floc Mix 20 RPM (2 minutes)</vt:lpstr>
      <vt:lpstr>Branding Iron: Jar Test 13-20 Results, Well 01 Flash Mix 200 RPM (20 sec); Floc Mix 20 RPM (2 minutes)</vt:lpstr>
      <vt:lpstr>Branding Iron: Jar Test 21-24 Results, Well 01 Flash Mix 200 RPM (20 sec); Floc Mix 20 RPM (2 minutes)</vt:lpstr>
      <vt:lpstr>Branding Iron: Jar Test 25-31 Results, Well 01 Flash Mix 200 RPM (20 sec); Floc Mix 20 RPM (2 minutes)</vt:lpstr>
      <vt:lpstr>Jar Testing for 1-Liter Jars:  Procedures for Iron Removal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Cobb Area – Branding Iron CA1710012, Lake County, Jar Test, Fe Removal</dc:title>
  <dc:creator>Schott, Guy@Waterboards</dc:creator>
  <cp:lastModifiedBy>Schott, Guy@Waterboards</cp:lastModifiedBy>
  <cp:revision>2</cp:revision>
  <dcterms:created xsi:type="dcterms:W3CDTF">2021-05-10T23:04:53Z</dcterms:created>
  <dcterms:modified xsi:type="dcterms:W3CDTF">2021-05-10T23:11:33Z</dcterms:modified>
</cp:coreProperties>
</file>