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81" r:id="rId2"/>
    <p:sldId id="1082" r:id="rId3"/>
    <p:sldId id="1153" r:id="rId4"/>
    <p:sldId id="1126" r:id="rId5"/>
    <p:sldId id="1130" r:id="rId6"/>
    <p:sldId id="1127" r:id="rId7"/>
    <p:sldId id="874" r:id="rId8"/>
    <p:sldId id="1104" r:id="rId9"/>
    <p:sldId id="574" r:id="rId10"/>
    <p:sldId id="575" r:id="rId11"/>
    <p:sldId id="1155" r:id="rId12"/>
    <p:sldId id="1156" r:id="rId13"/>
    <p:sldId id="1129" r:id="rId14"/>
    <p:sldId id="1148" r:id="rId15"/>
    <p:sldId id="1157" r:id="rId16"/>
    <p:sldId id="1158" r:id="rId1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Pope Valley School</a:t>
            </a:r>
            <a:b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CA2800840</a:t>
            </a:r>
            <a:b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Napa County</a:t>
            </a:r>
            <a:b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10, 2018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Image of Four 1-liter jars during flocculation process.">
            <a:extLst>
              <a:ext uri="{FF2B5EF4-FFF2-40B4-BE49-F238E27FC236}">
                <a16:creationId xmlns:a16="http://schemas.microsoft.com/office/drawing/2014/main" id="{E6DB1F37-1451-46E8-990A-B456C36721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947" r="19642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9906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 image containing four 1-liter jars after 25-minutes of settling, settled water turbidity is taken.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D00858-EBAE-4913-855A-9E8FCA07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2595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Jars 1-4: After 25-minutes of settling, settled water turbidity is taken. 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35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Most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380339"/>
            <a:ext cx="11576304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15-60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5 minutes (20-30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Settled for 5 minutes.   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25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E55FA-D5E4-455A-A9B4-DDE5A142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" y="1162975"/>
            <a:ext cx="4247610" cy="4613357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Pope Valley School</a:t>
            </a:r>
            <a:b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Characteristics</a:t>
            </a:r>
            <a:b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10,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66F9-351A-4300-91F3-6C677896C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800" y="1412489"/>
            <a:ext cx="5568696" cy="4363844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Source: Burton Creek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6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pH: 8.5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Alkalinity: 80 mg/L as CaCO3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79.5%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0.100/cm</a:t>
            </a:r>
          </a:p>
        </p:txBody>
      </p:sp>
    </p:spTree>
    <p:extLst>
      <p:ext uri="{BB962C8B-B14F-4D97-AF65-F5344CB8AC3E}">
        <p14:creationId xmlns:p14="http://schemas.microsoft.com/office/powerpoint/2010/main" val="427077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" r="-2" b="28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3DB7-5FC8-4F7A-BF24-7C6F6B08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 for Jar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59EF-07B8-4197-8C35-09F798EE0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 Pac 9800 (NTU Technologies)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Aluminum Chlorohydrate (ACH)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Water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1.34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1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AD10-C5F3-452D-8DDE-5019759B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135890"/>
            <a:ext cx="6254496" cy="1092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Laboratory Charge Analyzer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3604E-233B-4A38-9E07-B71044C9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160" y="1124713"/>
            <a:ext cx="6254496" cy="5368162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LCA: Used to determine coagulant demand of a source water entering the treatment plant.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Source pH: 8.5</a:t>
            </a:r>
          </a:p>
          <a:p>
            <a:pPr>
              <a:spcBef>
                <a:spcPct val="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LCA #1: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pH adjusted to 7.5 w/acetic acid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9800: 25 mg/L as product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aboratory Charged Analyzer (LCA) that measures negative charged particles.  Coagulant is injected until the charged particles are neutralized.  ">
            <a:extLst>
              <a:ext uri="{FF2B5EF4-FFF2-40B4-BE49-F238E27FC236}">
                <a16:creationId xmlns:a16="http://schemas.microsoft.com/office/drawing/2014/main" id="{66531812-4257-4FEF-8C0C-B944D410F5C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726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5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Pope Valley School, Jar Test 1 - 4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520013"/>
              </p:ext>
            </p:extLst>
          </p:nvPr>
        </p:nvGraphicFramePr>
        <p:xfrm>
          <a:off x="110837" y="1432628"/>
          <a:ext cx="11218579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94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952670">
                  <a:extLst>
                    <a:ext uri="{9D8B030D-6E8A-4147-A177-3AD203B41FA5}">
                      <a16:colId xmlns:a16="http://schemas.microsoft.com/office/drawing/2014/main" val="793630740"/>
                    </a:ext>
                  </a:extLst>
                </a:gridCol>
                <a:gridCol w="1316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4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4317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  <a:gridCol w="1485947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  <a:gridCol w="1348916">
                  <a:extLst>
                    <a:ext uri="{9D8B030D-6E8A-4147-A177-3AD203B41FA5}">
                      <a16:colId xmlns:a16="http://schemas.microsoft.com/office/drawing/2014/main" val="1694726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0.059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17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FA19-77CB-40B4-911B-9E132757E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286"/>
            <a:ext cx="9144000" cy="610537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Jars 1-4 Test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Flash Mix 60 Sec (200 RPM)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Floc Mix 5 min (30 RPM)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 dirty="0">
                <a:latin typeface="Arial" panose="020B0604020202020204" pitchFamily="34" charset="0"/>
                <a:cs typeface="Arial" panose="020B0604020202020204" pitchFamily="34" charset="0"/>
              </a:rPr>
              <a:t>Applied Coagulant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9800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6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 image containing four 1-liter jars at the end of 5-minute flocculation (30 RPM) duration. 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0B27B6-B138-4489-AB9D-A67A4B6E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2595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Jars 1-4:  End of 5-minute flocculation (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RPM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duration.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FA59C04-70F7-47BC-BEBA-5C0CC688498E}"/>
              </a:ext>
            </a:extLst>
          </p:cNvPr>
          <p:cNvSpPr txBox="1"/>
          <p:nvPr/>
        </p:nvSpPr>
        <p:spPr>
          <a:xfrm>
            <a:off x="2291356" y="1409931"/>
            <a:ext cx="1547218" cy="1169551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0.8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0.16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UVT: 87.3%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UVA: 0.059/cm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A531F3-A480-4F8A-8E31-12D56B629A1C}"/>
              </a:ext>
            </a:extLst>
          </p:cNvPr>
          <p:cNvSpPr txBox="1"/>
          <p:nvPr/>
        </p:nvSpPr>
        <p:spPr>
          <a:xfrm>
            <a:off x="4836445" y="1409931"/>
            <a:ext cx="1547218" cy="1169551"/>
          </a:xfrm>
          <a:prstGeom prst="rect">
            <a:avLst/>
          </a:prstGeom>
          <a:solidFill>
            <a:schemeClr val="tx1">
              <a:lumMod val="8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0.6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0.09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UVT: 88%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UVA: 0.056/cm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68FB70-3B9B-4EF2-8D8E-2F5F9153AD45}"/>
              </a:ext>
            </a:extLst>
          </p:cNvPr>
          <p:cNvSpPr txBox="1"/>
          <p:nvPr/>
        </p:nvSpPr>
        <p:spPr>
          <a:xfrm>
            <a:off x="7456933" y="1409930"/>
            <a:ext cx="1547218" cy="1169551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0.4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0.07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UVT: 88.7%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UVA: 0.052/cm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BDA4CD-12F7-423F-A82C-0D5B36A6DB63}"/>
              </a:ext>
            </a:extLst>
          </p:cNvPr>
          <p:cNvSpPr txBox="1"/>
          <p:nvPr/>
        </p:nvSpPr>
        <p:spPr>
          <a:xfrm>
            <a:off x="10077421" y="1409929"/>
            <a:ext cx="1558440" cy="1169551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0.35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0.06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UVT: 89.2%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UVA: 0.050/cm</a:t>
            </a:r>
          </a:p>
        </p:txBody>
      </p:sp>
    </p:spTree>
    <p:extLst>
      <p:ext uri="{BB962C8B-B14F-4D97-AF65-F5344CB8AC3E}">
        <p14:creationId xmlns:p14="http://schemas.microsoft.com/office/powerpoint/2010/main" val="40778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1074</Words>
  <Application>Microsoft Office PowerPoint</Application>
  <PresentationFormat>Widescreen</PresentationFormat>
  <Paragraphs>183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Pope Valley School CA2800840 Napa County Jar Test</vt:lpstr>
      <vt:lpstr>Pope Valley School Water Characteristics October 10, 2018</vt:lpstr>
      <vt:lpstr>UVT/UVA</vt:lpstr>
      <vt:lpstr>Applied Coagulant for Jar Testing</vt:lpstr>
      <vt:lpstr>Laboratory Charge Analyzer</vt:lpstr>
      <vt:lpstr>Coagulant Information</vt:lpstr>
      <vt:lpstr>Pope Valley School, Jar Test 1 - 4 Results</vt:lpstr>
      <vt:lpstr>Jars 1-4 Test Flash Mix 60 Sec (200 RPM) Floc Mix 5 min (30 RPM)  Applied Coagulant  9800 </vt:lpstr>
      <vt:lpstr>Jars 1-4:  End of 5-minute flocculation (30 RPM) duration. </vt:lpstr>
      <vt:lpstr>Jars 1-4: After 25-minutes of settling, settled water turbidity is taken. </vt:lpstr>
      <vt:lpstr>Jar Testing for 1-Liter Jars:  Procedures for Most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Pope Valley School CA2800840 Napa County Jar Test</dc:title>
  <dc:creator>Schott, Guy@Waterboards</dc:creator>
  <cp:lastModifiedBy>Schott, Guy@Waterboards</cp:lastModifiedBy>
  <cp:revision>2</cp:revision>
  <dcterms:created xsi:type="dcterms:W3CDTF">2020-05-11T23:16:22Z</dcterms:created>
  <dcterms:modified xsi:type="dcterms:W3CDTF">2020-05-11T23:42:36Z</dcterms:modified>
</cp:coreProperties>
</file>