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6" r:id="rId2"/>
    <p:sldId id="1524" r:id="rId3"/>
    <p:sldId id="1541" r:id="rId4"/>
    <p:sldId id="1322" r:id="rId5"/>
    <p:sldId id="1589" r:id="rId6"/>
    <p:sldId id="1623" r:id="rId7"/>
    <p:sldId id="1496" r:id="rId8"/>
    <p:sldId id="1562" r:id="rId9"/>
    <p:sldId id="1127" r:id="rId10"/>
    <p:sldId id="1528" r:id="rId11"/>
    <p:sldId id="874" r:id="rId12"/>
    <p:sldId id="1560" r:id="rId13"/>
    <p:sldId id="1584" r:id="rId14"/>
    <p:sldId id="1585" r:id="rId15"/>
    <p:sldId id="1561" r:id="rId16"/>
    <p:sldId id="1586" r:id="rId17"/>
    <p:sldId id="1587" r:id="rId18"/>
    <p:sldId id="1588" r:id="rId19"/>
    <p:sldId id="1622" r:id="rId20"/>
    <p:sldId id="1161" r:id="rId21"/>
    <p:sldId id="1591" r:id="rId22"/>
    <p:sldId id="1390" r:id="rId23"/>
    <p:sldId id="1399" r:id="rId24"/>
    <p:sldId id="1565" r:id="rId25"/>
    <p:sldId id="1592" r:id="rId26"/>
    <p:sldId id="1593" r:id="rId27"/>
    <p:sldId id="1594" r:id="rId28"/>
    <p:sldId id="1568" r:id="rId29"/>
    <p:sldId id="1595" r:id="rId30"/>
    <p:sldId id="1596" r:id="rId31"/>
    <p:sldId id="1597" r:id="rId32"/>
    <p:sldId id="1569" r:id="rId33"/>
    <p:sldId id="1598" r:id="rId34"/>
    <p:sldId id="1599" r:id="rId35"/>
    <p:sldId id="1600" r:id="rId36"/>
    <p:sldId id="1570" r:id="rId37"/>
    <p:sldId id="1601" r:id="rId38"/>
    <p:sldId id="1602" r:id="rId39"/>
    <p:sldId id="1603" r:id="rId40"/>
    <p:sldId id="1571" r:id="rId41"/>
    <p:sldId id="1604" r:id="rId42"/>
    <p:sldId id="1605" r:id="rId43"/>
    <p:sldId id="1606" r:id="rId44"/>
    <p:sldId id="1572" r:id="rId45"/>
    <p:sldId id="1607" r:id="rId46"/>
    <p:sldId id="1608" r:id="rId47"/>
    <p:sldId id="1609" r:id="rId48"/>
    <p:sldId id="1574" r:id="rId49"/>
    <p:sldId id="1610" r:id="rId50"/>
    <p:sldId id="1611" r:id="rId51"/>
    <p:sldId id="1612" r:id="rId52"/>
    <p:sldId id="1575" r:id="rId53"/>
    <p:sldId id="1613" r:id="rId54"/>
    <p:sldId id="1614" r:id="rId55"/>
    <p:sldId id="1615" r:id="rId56"/>
    <p:sldId id="1577" r:id="rId57"/>
    <p:sldId id="1616" r:id="rId58"/>
    <p:sldId id="1617" r:id="rId59"/>
    <p:sldId id="1618" r:id="rId60"/>
    <p:sldId id="1579" r:id="rId61"/>
    <p:sldId id="1619" r:id="rId62"/>
    <p:sldId id="1620" r:id="rId63"/>
    <p:sldId id="1621" r:id="rId64"/>
    <p:sldId id="1581" r:id="rId65"/>
    <p:sldId id="1154" r:id="rId66"/>
    <p:sldId id="1155" r:id="rId67"/>
    <p:sldId id="1129" r:id="rId68"/>
    <p:sldId id="1148" r:id="rId69"/>
    <p:sldId id="1156" r:id="rId70"/>
    <p:sldId id="1157" r:id="rId71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5B9BD5"/>
    <a:srgbClr val="33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347" autoAdjust="0"/>
  </p:normalViewPr>
  <p:slideViewPr>
    <p:cSldViewPr snapToGrid="0">
      <p:cViewPr varScale="1">
        <p:scale>
          <a:sx n="105" d="100"/>
          <a:sy n="105" d="100"/>
        </p:scale>
        <p:origin x="132" y="3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3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44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78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82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22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15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71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80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65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23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2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Greg.niekarz@bws.works" TargetMode="Externa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boards.ca.gov/drinking_water/programs/districts/mendocino_district.html" TargetMode="External"/><Relationship Id="rId7" Type="http://schemas.openxmlformats.org/officeDocument/2006/relationships/image" Target="../media/image41.svg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hyperlink" Target="mailto:Guy.Schott@waterboards.ca.gov" TargetMode="External"/><Relationship Id="rId4" Type="http://schemas.openxmlformats.org/officeDocument/2006/relationships/hyperlink" Target="https://www.youtube.com/watch?v=aGByyxhelk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686" y="5091762"/>
            <a:ext cx="7484787" cy="1264588"/>
          </a:xfrm>
        </p:spPr>
        <p:txBody>
          <a:bodyPr anchor="ctr">
            <a:normAutofit/>
          </a:bodyPr>
          <a:lstStyle/>
          <a:p>
            <a:pPr algn="r"/>
            <a:r>
              <a:rPr lang="en-US" sz="2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CSP-MacKerricher State Park</a:t>
            </a:r>
            <a:br>
              <a:rPr lang="en-US" sz="2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CA2310301, Mendocino County</a:t>
            </a:r>
            <a:br>
              <a:rPr lang="en-US" sz="2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2119" y="5091763"/>
            <a:ext cx="2871195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27, 2023</a:t>
            </a:r>
          </a:p>
        </p:txBody>
      </p:sp>
      <p:pic>
        <p:nvPicPr>
          <p:cNvPr id="5" name="Picture 4" descr="Jar testing setup">
            <a:extLst>
              <a:ext uri="{FF2B5EF4-FFF2-40B4-BE49-F238E27FC236}">
                <a16:creationId xmlns:a16="http://schemas.microsoft.com/office/drawing/2014/main" id="{044AC354-7FEE-B003-D4E0-32A76ABB1D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16" r="-1" b="-1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572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7B453-08F0-4874-8061-0F8F757A0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Coagulants – Alkalinity Consumption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405E570-CD47-4B67-8CF2-39A19E1626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721348"/>
              </p:ext>
            </p:extLst>
          </p:nvPr>
        </p:nvGraphicFramePr>
        <p:xfrm>
          <a:off x="838198" y="1825625"/>
          <a:ext cx="8070131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8793">
                  <a:extLst>
                    <a:ext uri="{9D8B030D-6E8A-4147-A177-3AD203B41FA5}">
                      <a16:colId xmlns:a16="http://schemas.microsoft.com/office/drawing/2014/main" val="1824588087"/>
                    </a:ext>
                  </a:extLst>
                </a:gridCol>
                <a:gridCol w="1869355">
                  <a:extLst>
                    <a:ext uri="{9D8B030D-6E8A-4147-A177-3AD203B41FA5}">
                      <a16:colId xmlns:a16="http://schemas.microsoft.com/office/drawing/2014/main" val="3194213534"/>
                    </a:ext>
                  </a:extLst>
                </a:gridCol>
                <a:gridCol w="3221983">
                  <a:extLst>
                    <a:ext uri="{9D8B030D-6E8A-4147-A177-3AD203B41FA5}">
                      <a16:colId xmlns:a16="http://schemas.microsoft.com/office/drawing/2014/main" val="36508027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Coagulant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Dose,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Alkalinity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Consumed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 as CaCO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630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Ferric Chloride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011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Aluminum Sulfate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003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CTC-00011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702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295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142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715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04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347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CSP-</a:t>
            </a:r>
            <a:r>
              <a:rPr lang="en-US" sz="3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MacKerricher</a:t>
            </a: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 Park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1 - 8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3998549"/>
              </p:ext>
            </p:extLst>
          </p:nvPr>
        </p:nvGraphicFramePr>
        <p:xfrm>
          <a:off x="110837" y="1432628"/>
          <a:ext cx="11825523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7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792">
                  <a:extLst>
                    <a:ext uri="{9D8B030D-6E8A-4147-A177-3AD203B41FA5}">
                      <a16:colId xmlns:a16="http://schemas.microsoft.com/office/drawing/2014/main" val="1308941126"/>
                    </a:ext>
                  </a:extLst>
                </a:gridCol>
                <a:gridCol w="1413792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4137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3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48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19082">
                  <a:extLst>
                    <a:ext uri="{9D8B030D-6E8A-4147-A177-3AD203B41FA5}">
                      <a16:colId xmlns:a16="http://schemas.microsoft.com/office/drawing/2014/main" val="4007824174"/>
                    </a:ext>
                  </a:extLst>
                </a:gridCol>
                <a:gridCol w="1919082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9.94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  <a:tr h="4219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2169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40.7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83562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177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CSP-</a:t>
            </a:r>
            <a:r>
              <a:rPr lang="en-US" sz="3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MacKerricher</a:t>
            </a: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 Park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9 - 12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7863231"/>
              </p:ext>
            </p:extLst>
          </p:nvPr>
        </p:nvGraphicFramePr>
        <p:xfrm>
          <a:off x="110837" y="1432628"/>
          <a:ext cx="11914907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3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478">
                  <a:extLst>
                    <a:ext uri="{9D8B030D-6E8A-4147-A177-3AD203B41FA5}">
                      <a16:colId xmlns:a16="http://schemas.microsoft.com/office/drawing/2014/main" val="1108616096"/>
                    </a:ext>
                  </a:extLst>
                </a:gridCol>
                <a:gridCol w="1424478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4244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48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364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33588">
                  <a:extLst>
                    <a:ext uri="{9D8B030D-6E8A-4147-A177-3AD203B41FA5}">
                      <a16:colId xmlns:a16="http://schemas.microsoft.com/office/drawing/2014/main" val="44575423"/>
                    </a:ext>
                  </a:extLst>
                </a:gridCol>
                <a:gridCol w="1933588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129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CSP-</a:t>
            </a:r>
            <a:r>
              <a:rPr lang="en-US" sz="3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MacKerricher</a:t>
            </a: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 Park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13 - 20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35017"/>
              </p:ext>
            </p:extLst>
          </p:nvPr>
        </p:nvGraphicFramePr>
        <p:xfrm>
          <a:off x="110837" y="1432628"/>
          <a:ext cx="11914906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2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512">
                  <a:extLst>
                    <a:ext uri="{9D8B030D-6E8A-4147-A177-3AD203B41FA5}">
                      <a16:colId xmlns:a16="http://schemas.microsoft.com/office/drawing/2014/main" val="58107760"/>
                    </a:ext>
                  </a:extLst>
                </a:gridCol>
                <a:gridCol w="1085608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2255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30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218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30477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296789">
                  <a:extLst>
                    <a:ext uri="{9D8B030D-6E8A-4147-A177-3AD203B41FA5}">
                      <a16:colId xmlns:a16="http://schemas.microsoft.com/office/drawing/2014/main" val="3976456359"/>
                    </a:ext>
                  </a:extLst>
                </a:gridCol>
                <a:gridCol w="1663612">
                  <a:extLst>
                    <a:ext uri="{9D8B030D-6E8A-4147-A177-3AD203B41FA5}">
                      <a16:colId xmlns:a16="http://schemas.microsoft.com/office/drawing/2014/main" val="2433953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Fe,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86.9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86.1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  <a:tr h="4219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2169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83562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4295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CSP-</a:t>
            </a:r>
            <a:r>
              <a:rPr lang="en-US" sz="3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MacKerricher</a:t>
            </a: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 Park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21 - 24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78515"/>
              </p:ext>
            </p:extLst>
          </p:nvPr>
        </p:nvGraphicFramePr>
        <p:xfrm>
          <a:off x="110837" y="1432628"/>
          <a:ext cx="11914906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3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865">
                  <a:extLst>
                    <a:ext uri="{9D8B030D-6E8A-4147-A177-3AD203B41FA5}">
                      <a16:colId xmlns:a16="http://schemas.microsoft.com/office/drawing/2014/main" val="58107760"/>
                    </a:ext>
                  </a:extLst>
                </a:gridCol>
                <a:gridCol w="1140542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3765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38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945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4030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268362">
                  <a:extLst>
                    <a:ext uri="{9D8B030D-6E8A-4147-A177-3AD203B41FA5}">
                      <a16:colId xmlns:a16="http://schemas.microsoft.com/office/drawing/2014/main" val="794490822"/>
                    </a:ext>
                  </a:extLst>
                </a:gridCol>
                <a:gridCol w="1338078">
                  <a:extLst>
                    <a:ext uri="{9D8B030D-6E8A-4147-A177-3AD203B41FA5}">
                      <a16:colId xmlns:a16="http://schemas.microsoft.com/office/drawing/2014/main" val="2433953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 mg/L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89.5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859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CSP-</a:t>
            </a:r>
            <a:r>
              <a:rPr lang="en-US" sz="3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MacKerricher</a:t>
            </a: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 Park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25 - 32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367278"/>
              </p:ext>
            </p:extLst>
          </p:nvPr>
        </p:nvGraphicFramePr>
        <p:xfrm>
          <a:off x="110836" y="1432628"/>
          <a:ext cx="11796030" cy="48572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1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1646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3666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66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436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9594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415845">
                  <a:extLst>
                    <a:ext uri="{9D8B030D-6E8A-4147-A177-3AD203B41FA5}">
                      <a16:colId xmlns:a16="http://schemas.microsoft.com/office/drawing/2014/main" val="1500248910"/>
                    </a:ext>
                  </a:extLst>
                </a:gridCol>
                <a:gridCol w="1514169">
                  <a:extLst>
                    <a:ext uri="{9D8B030D-6E8A-4147-A177-3AD203B41FA5}">
                      <a16:colId xmlns:a16="http://schemas.microsoft.com/office/drawing/2014/main" val="38302710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CTC-00011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11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86.1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86.9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  <a:tr h="4219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2169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83562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71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CSP-</a:t>
            </a:r>
            <a:r>
              <a:rPr lang="en-US" sz="3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MacKerricher</a:t>
            </a: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 Park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33 - 36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6708894"/>
              </p:ext>
            </p:extLst>
          </p:nvPr>
        </p:nvGraphicFramePr>
        <p:xfrm>
          <a:off x="110836" y="1432628"/>
          <a:ext cx="11796030" cy="3028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1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1646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3666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66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436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9594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415845">
                  <a:extLst>
                    <a:ext uri="{9D8B030D-6E8A-4147-A177-3AD203B41FA5}">
                      <a16:colId xmlns:a16="http://schemas.microsoft.com/office/drawing/2014/main" val="1500248910"/>
                    </a:ext>
                  </a:extLst>
                </a:gridCol>
                <a:gridCol w="1514169">
                  <a:extLst>
                    <a:ext uri="{9D8B030D-6E8A-4147-A177-3AD203B41FA5}">
                      <a16:colId xmlns:a16="http://schemas.microsoft.com/office/drawing/2014/main" val="38302710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FeCl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11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721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CSP-</a:t>
            </a:r>
            <a:r>
              <a:rPr lang="en-US" sz="3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MacKerricher</a:t>
            </a: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 Park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37 - 40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783948"/>
              </p:ext>
            </p:extLst>
          </p:nvPr>
        </p:nvGraphicFramePr>
        <p:xfrm>
          <a:off x="110836" y="1432628"/>
          <a:ext cx="11796030" cy="3028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1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1646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3666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66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436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9594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415845">
                  <a:extLst>
                    <a:ext uri="{9D8B030D-6E8A-4147-A177-3AD203B41FA5}">
                      <a16:colId xmlns:a16="http://schemas.microsoft.com/office/drawing/2014/main" val="1500248910"/>
                    </a:ext>
                  </a:extLst>
                </a:gridCol>
                <a:gridCol w="1514169">
                  <a:extLst>
                    <a:ext uri="{9D8B030D-6E8A-4147-A177-3AD203B41FA5}">
                      <a16:colId xmlns:a16="http://schemas.microsoft.com/office/drawing/2014/main" val="38302710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11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92.4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24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CSP-</a:t>
            </a:r>
            <a:r>
              <a:rPr lang="en-US" sz="3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MacKerricher</a:t>
            </a: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 Park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41 - 44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245527"/>
              </p:ext>
            </p:extLst>
          </p:nvPr>
        </p:nvGraphicFramePr>
        <p:xfrm>
          <a:off x="110836" y="1432628"/>
          <a:ext cx="11796030" cy="3028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1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1646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3666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66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436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9594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415845">
                  <a:extLst>
                    <a:ext uri="{9D8B030D-6E8A-4147-A177-3AD203B41FA5}">
                      <a16:colId xmlns:a16="http://schemas.microsoft.com/office/drawing/2014/main" val="1500248910"/>
                    </a:ext>
                  </a:extLst>
                </a:gridCol>
                <a:gridCol w="1514169">
                  <a:extLst>
                    <a:ext uri="{9D8B030D-6E8A-4147-A177-3AD203B41FA5}">
                      <a16:colId xmlns:a16="http://schemas.microsoft.com/office/drawing/2014/main" val="38302710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11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995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CSP-</a:t>
            </a:r>
            <a:r>
              <a:rPr lang="en-US" sz="3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MacKerricher</a:t>
            </a: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 Park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45 - 48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428895"/>
              </p:ext>
            </p:extLst>
          </p:nvPr>
        </p:nvGraphicFramePr>
        <p:xfrm>
          <a:off x="110836" y="1432628"/>
          <a:ext cx="11507917" cy="3028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2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0060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5296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96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277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33955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584677">
                  <a:extLst>
                    <a:ext uri="{9D8B030D-6E8A-4147-A177-3AD203B41FA5}">
                      <a16:colId xmlns:a16="http://schemas.microsoft.com/office/drawing/2014/main" val="1500248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961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11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303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(254 nm) that passes through a water sample compared to the amount of light that passes through a pure water sample. The measurement is expressed as % UVT.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31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9938"/>
            <a:ext cx="9144000" cy="552035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200 RPM, 20 Sec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30 RPM, 5 min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5 minutes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at end of Floc period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</a:p>
        </p:txBody>
      </p:sp>
    </p:spTree>
    <p:extLst>
      <p:ext uri="{BB962C8B-B14F-4D97-AF65-F5344CB8AC3E}">
        <p14:creationId xmlns:p14="http://schemas.microsoft.com/office/powerpoint/2010/main" val="1694493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8BC9E38E-056E-4C0B-884B-093F2B82B6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76DB32-C06C-492C-A195-AE3865352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End of Floc Duration, 25 mL is syringed for filterability and %UVT/UVA. </a:t>
            </a:r>
            <a:endParaRPr lang="en-US" sz="23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AC25B10-8307-CA84-3B25-14CF2B910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49329" y="6411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9800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9.91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67.7%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0.169/cm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111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BB5487-3E13-29F4-0D67-96BB465E0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82607" y="6411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9800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8.82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0.128/cm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93.5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1EB794-ADA4-CE39-EDE9-181099F5BA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34917" y="6411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mg/L 9800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1.60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84.9%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0.070/cm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48.0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F37BB2-9716-5669-547C-D8008490D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47478" y="6411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9800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5.36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0.091/cm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34.2 NTU</a:t>
            </a:r>
          </a:p>
        </p:txBody>
      </p:sp>
    </p:spTree>
    <p:extLst>
      <p:ext uri="{BB962C8B-B14F-4D97-AF65-F5344CB8AC3E}">
        <p14:creationId xmlns:p14="http://schemas.microsoft.com/office/powerpoint/2010/main" val="3576567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BBA2FE90-F26B-0E03-1AAA-0A63EFA4A6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8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A02F0C01-9E44-17AD-7160-7C863BAAF9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A45B949-711D-E595-1786-216233F4A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49329" y="6411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mg/L 9800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9.91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67.7%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0.169/cm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111 NTU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4DE721-3AF7-D38C-06FA-84B066ED2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82607" y="6411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mg/L 9800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8.82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74.4%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0.128/cm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93.5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119B15-2517-04F5-0F46-FB0D82F05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34917" y="6411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mg/L 9800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1.60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84.9%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0.070/cm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48.0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5EB5E0-7380-FFD2-91D2-D886A3DC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47478" y="6411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9800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5.36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0.091/cm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34.2 NTU</a:t>
            </a:r>
          </a:p>
        </p:txBody>
      </p:sp>
    </p:spTree>
    <p:extLst>
      <p:ext uri="{BB962C8B-B14F-4D97-AF65-F5344CB8AC3E}">
        <p14:creationId xmlns:p14="http://schemas.microsoft.com/office/powerpoint/2010/main" val="2328733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9938"/>
            <a:ext cx="9144000" cy="552035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200 RPM, 20 Sec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30 RPM, 5 min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5 minutes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at end of Floc period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</a:p>
        </p:txBody>
      </p:sp>
    </p:spTree>
    <p:extLst>
      <p:ext uri="{BB962C8B-B14F-4D97-AF65-F5344CB8AC3E}">
        <p14:creationId xmlns:p14="http://schemas.microsoft.com/office/powerpoint/2010/main" val="2816324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5B5DC552-F96E-2CDA-D4E5-72FD35F6D2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76DB32-C06C-492C-A195-AE3865352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End of Floc Duration, 25 mL is syringed for filterability and %UVT/UVA. </a:t>
            </a: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5E55D06-94BA-7838-EBB1-1894842B8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82885" y="4733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mg/L 9800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1.40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42.3 NTU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BEEEB2-2CE8-840A-B489-78794E768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16163" y="4733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9800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0.92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45.9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742EBA-CD2F-D4CF-4C37-DEEDCA579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68473" y="4733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mg/L 9800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0.86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37.8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94FB2B-9423-262F-7CBF-86488FF01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81034" y="4733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9800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0.55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40.7 NTU</a:t>
            </a:r>
          </a:p>
        </p:txBody>
      </p:sp>
    </p:spTree>
    <p:extLst>
      <p:ext uri="{BB962C8B-B14F-4D97-AF65-F5344CB8AC3E}">
        <p14:creationId xmlns:p14="http://schemas.microsoft.com/office/powerpoint/2010/main" val="2316987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07D0765C-9442-5404-4F37-FB592CA479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81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74F022A4-6B56-9455-5911-11E266D661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654FB55-89E6-5EC4-F88A-A34CC42BF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7384" y="4733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mg/L 9800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1.40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42.3 NTU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EF22F5-27C2-FD87-B790-EC99BB6E0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40662" y="4733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9800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0.92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45.9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62E017-4F45-1531-72CC-4CA6448B8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92972" y="4733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mg/L 9800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0.86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37.8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FE6966-DA09-BE31-1AA5-137876B7A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05533" y="4733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9800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0.55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40.7 NTU</a:t>
            </a:r>
          </a:p>
        </p:txBody>
      </p:sp>
    </p:spTree>
    <p:extLst>
      <p:ext uri="{BB962C8B-B14F-4D97-AF65-F5344CB8AC3E}">
        <p14:creationId xmlns:p14="http://schemas.microsoft.com/office/powerpoint/2010/main" val="4134190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9938"/>
            <a:ext cx="9144000" cy="552035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200 RPM, 20 Sec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30 RPM, 5 min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5 minutes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at end of Floc period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</a:p>
        </p:txBody>
      </p:sp>
    </p:spTree>
    <p:extLst>
      <p:ext uri="{BB962C8B-B14F-4D97-AF65-F5344CB8AC3E}">
        <p14:creationId xmlns:p14="http://schemas.microsoft.com/office/powerpoint/2010/main" val="1386129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5C45A00A-A5AC-BF7A-EADC-6AFAA1B6EC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76DB32-C06C-492C-A195-AE3865352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End of Floc Duration, 25 mL is syringed for filterability and %UVT/UVA. </a:t>
            </a: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1C7DA56-F068-2009-6DC3-127047A8A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4830" y="4733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9800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1.23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78.7%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38.8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328C7C-BEFE-3AA1-A6B7-1C1A2A9CD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58108" y="4733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mg/L 9800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0.58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39.8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78F05F-B0E8-D544-3A01-841FFA692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10418" y="4733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mg/L 9800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0.91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38.7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332952-0F14-A972-4A10-B6CBD57C7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22979" y="4733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9800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2.18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36.6 NTU</a:t>
            </a:r>
          </a:p>
        </p:txBody>
      </p:sp>
    </p:spTree>
    <p:extLst>
      <p:ext uri="{BB962C8B-B14F-4D97-AF65-F5344CB8AC3E}">
        <p14:creationId xmlns:p14="http://schemas.microsoft.com/office/powerpoint/2010/main" val="4076387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6F82C-9CBF-4A0D-93E1-19CDA750B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064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CSP-</a:t>
            </a:r>
            <a:r>
              <a:rPr lang="en-US" sz="3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MacKerricher</a:t>
            </a: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 Park Source &amp; Treated Water Characteristics, January 27, 2023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EC6F-46CD-4057-9FA8-D3D858226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44338"/>
            <a:ext cx="5181600" cy="4932625"/>
          </a:xfrm>
        </p:spPr>
        <p:txBody>
          <a:bodyPr>
            <a:no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– Mill Creek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6.50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Alkalinity: 44 mg/L as CaCO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101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19.7%,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0.704/cm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6.7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53.9%,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0.267/cm</a:t>
            </a:r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458539C-4E3A-E277-D037-07C0BC506B77}"/>
              </a:ext>
            </a:extLst>
          </p:cNvPr>
          <p:cNvSpPr txBox="1">
            <a:spLocks/>
          </p:cNvSpPr>
          <p:nvPr/>
        </p:nvSpPr>
        <p:spPr>
          <a:xfrm>
            <a:off x="6669947" y="1244338"/>
            <a:ext cx="5181600" cy="4932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– Iron Concentration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Fe: 11.48 mg/L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Fe: 1.58 mg/L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47098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F4212FD7-DCB0-A206-AF96-BF58170E5A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5930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614045D8-9B6D-A43B-BE96-9CE801360F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2EDE75C-FE17-8CA7-7677-C454D7ACC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61058" y="10605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9800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1.23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78.7%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38.8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47A1A6-9E69-8C83-D1AE-F355A9726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02057" y="10605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mg/L 9800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0.58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39.8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67B080-CB29-98AB-7262-7E2CAC889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69809" y="10605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mg/L 9800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0.91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38.7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5E2EA2-0A23-F051-2EDA-45EC4180C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22979" y="10605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9800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2.18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36.6 NTU</a:t>
            </a:r>
          </a:p>
        </p:txBody>
      </p:sp>
    </p:spTree>
    <p:extLst>
      <p:ext uri="{BB962C8B-B14F-4D97-AF65-F5344CB8AC3E}">
        <p14:creationId xmlns:p14="http://schemas.microsoft.com/office/powerpoint/2010/main" val="33186542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9938"/>
            <a:ext cx="9144000" cy="552035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200 RPM, 20 Sec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30 RPM, 5 min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5 minutes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at end of Floc period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9890</a:t>
            </a:r>
          </a:p>
        </p:txBody>
      </p:sp>
    </p:spTree>
    <p:extLst>
      <p:ext uri="{BB962C8B-B14F-4D97-AF65-F5344CB8AC3E}">
        <p14:creationId xmlns:p14="http://schemas.microsoft.com/office/powerpoint/2010/main" val="41911853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1ABB13C3-94F5-A2E4-E472-053727F66E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76DB32-C06C-492C-A195-AE3865352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End of Floc Duration, 25 mL is syringed for filterability and %UVT/UVA. </a:t>
            </a: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FEA4097-9E2B-18F5-C595-F68BA4D80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4830" y="4733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mg/L 9890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42.6 NTU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2D2C6C-CC93-A9AE-9087-64E0BF097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58108" y="4733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mg/L 9890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1.61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78.7%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36.4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838DC5-C92F-EF33-55CA-8E3C52B18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19475" y="4733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mg/L 9890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43.2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1FD41A-8D62-244C-FC7F-193A0320D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99148" y="4733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53.8 NTU</a:t>
            </a:r>
          </a:p>
        </p:txBody>
      </p:sp>
    </p:spTree>
    <p:extLst>
      <p:ext uri="{BB962C8B-B14F-4D97-AF65-F5344CB8AC3E}">
        <p14:creationId xmlns:p14="http://schemas.microsoft.com/office/powerpoint/2010/main" val="41651063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0B67A427-71A3-6C95-2864-551D9C7BD8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8499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C794EDF0-A21E-5262-057F-8E97F68667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D74DA1A-E565-60C7-3B9E-2A94D84D6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0724" y="4733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mg/L 9890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42.6 NTU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4708AA-E002-E6FF-4D2A-A9A86C70A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58108" y="4733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mg/L 9890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1.61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78.7%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36.4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BBE1C1-69D0-F584-F6A8-F811D49FE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17471" y="4733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mg/L 9890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43.2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7929B4-4C14-C2F2-2761-5337873C3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55199" y="4733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53.8 NTU</a:t>
            </a:r>
          </a:p>
        </p:txBody>
      </p:sp>
    </p:spTree>
    <p:extLst>
      <p:ext uri="{BB962C8B-B14F-4D97-AF65-F5344CB8AC3E}">
        <p14:creationId xmlns:p14="http://schemas.microsoft.com/office/powerpoint/2010/main" val="42725474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9938"/>
            <a:ext cx="9144000" cy="552035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200 RPM, 20 Sec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30 RPM, 5 min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5 minutes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at end of Floc period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9890</a:t>
            </a:r>
          </a:p>
        </p:txBody>
      </p:sp>
    </p:spTree>
    <p:extLst>
      <p:ext uri="{BB962C8B-B14F-4D97-AF65-F5344CB8AC3E}">
        <p14:creationId xmlns:p14="http://schemas.microsoft.com/office/powerpoint/2010/main" val="40639496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33273E75-EEC3-A6E0-C905-F965B2D934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76DB32-C06C-492C-A195-AE3865352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End of Floc Duration, 25 mL is syringed for filterability and %UVT/UVA. </a:t>
            </a: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B1945E9-0B70-69DF-ACF7-AB94240D7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8720" y="13779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80.2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Fe: 0.000 mg/L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5C923E-D86C-B33F-1A63-C5CDFA7FD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58108" y="13779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mg/L 9890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86.1%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97.0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Fe: 0.000 mg/L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918FE1-2A1C-4E33-FF33-E290641F4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60084" y="13779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mg/L 9890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91.0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Fe: 0.015 mg/L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C8BC4E-28E1-081F-D6B5-FF89119D1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22979" y="13779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9890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101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Fe: 0.000 mg/L</a:t>
            </a:r>
          </a:p>
        </p:txBody>
      </p:sp>
    </p:spTree>
    <p:extLst>
      <p:ext uri="{BB962C8B-B14F-4D97-AF65-F5344CB8AC3E}">
        <p14:creationId xmlns:p14="http://schemas.microsoft.com/office/powerpoint/2010/main" val="24547670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DF974FC1-532C-925B-5219-F9FB1FFF19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After 5 min of settling, 25 mL is syringed for filterability and %UVT/UVA.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2170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06F18A76-3723-C7E5-FDF2-4C208CDC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After 25-minutes of settling, settled water turbidity is taken.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D863999-A532-FC77-CED4-41ABB9227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94614" y="13779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9890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80.2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Fe: 0.000 mg/L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10C8AA-1146-2E18-DCF6-5A952F52D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60112" y="13779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mg/L 9890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86.1%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97.0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Fe: 0.000 mg/L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A9E489-0F3D-1483-1A9C-784C332D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19475" y="13779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mg/L 9890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91.0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Fe: 0.015 mg/L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442A2-2903-9623-9348-588B4A9D9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22979" y="13779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9890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101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Fe: 0.000 mg/L</a:t>
            </a:r>
          </a:p>
        </p:txBody>
      </p:sp>
    </p:spTree>
    <p:extLst>
      <p:ext uri="{BB962C8B-B14F-4D97-AF65-F5344CB8AC3E}">
        <p14:creationId xmlns:p14="http://schemas.microsoft.com/office/powerpoint/2010/main" val="261679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8" y="1825625"/>
            <a:ext cx="5656728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23.62%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12.5% Al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250 mg/L as Product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mg/L as 9800 = Reduction 1.18 mg/L as CaCO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9" y="1825625"/>
            <a:ext cx="565672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Pac 9890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~18.9%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~10.5% Al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20% polyamine (50% water, 50% active polyamines)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50 mg/L as Product;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10 mg/L = 1 mg/L polyamines active</a:t>
            </a:r>
          </a:p>
        </p:txBody>
      </p:sp>
    </p:spTree>
    <p:extLst>
      <p:ext uri="{BB962C8B-B14F-4D97-AF65-F5344CB8AC3E}">
        <p14:creationId xmlns:p14="http://schemas.microsoft.com/office/powerpoint/2010/main" val="16930264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9938"/>
            <a:ext cx="9144000" cy="5520356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21-24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200 RPM, 20 Sec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30 RPM, 5 min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5 minutes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at end of Floc period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9890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247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186CC612-EAEE-ADFE-94EA-F2E6312BC8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22913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76DB32-C06C-492C-A195-AE3865352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End of Floc Duration, 25 mL is syringed for filterability and %UVT/UVA. </a:t>
            </a: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917D9B8-5292-68B4-0572-1BF9358A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8720" y="13779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mg/L 9890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98.0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Fe: 0.005 mg/L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43FF01-B9EB-9D28-A4D1-203C34538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58108" y="13779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mg/L 9890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98.0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Fe: 0.000 mg/L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AB4CDE-C6E9-09BE-CE33-63CB6A1A8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69141" y="13779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mg/L 9890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84.6%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94.2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Fe: 0.005 mg/L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3936D8-80AF-442D-3E7B-38E10B90A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73981" y="13779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mg/L 9890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94.3 NTU</a:t>
            </a:r>
          </a:p>
        </p:txBody>
      </p:sp>
    </p:spTree>
    <p:extLst>
      <p:ext uri="{BB962C8B-B14F-4D97-AF65-F5344CB8AC3E}">
        <p14:creationId xmlns:p14="http://schemas.microsoft.com/office/powerpoint/2010/main" val="14897970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76874DFA-6E2D-FF9B-66B0-103B288903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After 5 min of settling, 25 mL is syringed for filterability and %UVT/UVA.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9568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B01349AC-97A2-33E1-12AA-54AF154BBC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21-24: After 25-minutes of settling, settled water turbidity is taken.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B9FCBC3-34F7-622E-7565-69F318F8D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8720" y="13779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mg/L 9890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98.0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Fe: 0.005 mg/L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2EC568-5FED-820F-1470-1431FDAF9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58108" y="13779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mg/L 9890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98.0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Fe: 0.000 mg/L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17091D-6C4F-4301-EFE8-97E69B99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76194" y="13779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mg/L 9890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84.6%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94.2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Fe: 0.005 mg/L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978A77-6A87-764C-A4BC-D8E5408B2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30700" y="13779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mg/L 9890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94.3 NTU</a:t>
            </a:r>
          </a:p>
        </p:txBody>
      </p:sp>
    </p:spTree>
    <p:extLst>
      <p:ext uri="{BB962C8B-B14F-4D97-AF65-F5344CB8AC3E}">
        <p14:creationId xmlns:p14="http://schemas.microsoft.com/office/powerpoint/2010/main" val="20294903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9938"/>
            <a:ext cx="9144000" cy="5520356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25-28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200 RPM, 20 Sec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30 RPM, 5 min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5 minutes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at end of Floc period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CTC-00011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Polyaluminum Hydroxy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Chlorosulfate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519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6EC61D2C-3B4A-5220-A1B6-A5A75BE2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76DB32-C06C-492C-A195-AE3865352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25-28: End of Floc Duration, 25 mL is syringed for filterability and %UVT/UVA. </a:t>
            </a: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D01A38C-C8BD-73F0-DA9A-82E2E4EA2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8720" y="1377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CTC-00011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2.13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28.8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ED730-DAD7-1EF9-E96B-334B11908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58108" y="1377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CTC-00011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84.3%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18.9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D82930-6B7F-A5E6-80DA-ED013F201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61561" y="1377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CTC-00011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0.50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84.3%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17.6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B82DEB-C334-D617-1DED-1FBD0E49C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49863" y="13779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CTC-00011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86.1%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16.5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Fe: 0.002 mg/L</a:t>
            </a:r>
          </a:p>
        </p:txBody>
      </p:sp>
    </p:spTree>
    <p:extLst>
      <p:ext uri="{BB962C8B-B14F-4D97-AF65-F5344CB8AC3E}">
        <p14:creationId xmlns:p14="http://schemas.microsoft.com/office/powerpoint/2010/main" val="4044205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91DC5B0A-6EAA-91B4-0356-3117363EF5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25-28: After 5 min of settling, 25 mL is syringed for filterability and %UVT/UVA.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562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810D676D-CF13-42BB-5367-E8E7B99E63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25-28: After 25-minutes of settling, settled water turbidity is taken.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14A1B44-AAD4-3505-6EA2-F8E54ED71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9049" y="4067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CTC-00011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2.13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28.8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EE7C56-E7F9-492C-2841-E8D7B9A57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64296" y="4067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CTC-00011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84.3%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18.9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151C20-DEB5-2257-97E5-E0FA55E0E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61561" y="4067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CTC-00011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0.50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84.3%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17.6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30F99E-A415-3282-E39B-BB6F7BA6A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49863" y="4067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CTC-00011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86.1%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16.5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Fe: 0.002 mg/L</a:t>
            </a:r>
          </a:p>
        </p:txBody>
      </p:sp>
    </p:spTree>
    <p:extLst>
      <p:ext uri="{BB962C8B-B14F-4D97-AF65-F5344CB8AC3E}">
        <p14:creationId xmlns:p14="http://schemas.microsoft.com/office/powerpoint/2010/main" val="22737760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9938"/>
            <a:ext cx="9144000" cy="5520356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29-32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200 RPM, 20 Sec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30 RPM, 5 min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5 minutes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at end of Floc period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AdvFloc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CTC-00011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Polyaluminum Hydroxy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Chlorosulfate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4214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21888FF0-AF61-70E1-E050-07163EE22A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76DB32-C06C-492C-A195-AE3865352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29-32: End of Floc Duration, 25 mL is syringed for filterability and %UVT/UVA. </a:t>
            </a: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A0ECE9B-4C33-C61F-8AAE-5EC961412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98367" y="9446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CTC-00011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14.2 NTU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02BFAE-CFD8-12F3-9009-8A28B4AF3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47755" y="9446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CTC-00011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88.4%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11.6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044DBA-B1A6-0CAA-90AE-1DACB1548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06383" y="9446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CTC-00011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88.8%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10.4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4C2CE-9018-249E-FEC7-7CB90C78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39510" y="9446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CTC-00011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88.8%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10.0 NTU</a:t>
            </a:r>
          </a:p>
        </p:txBody>
      </p:sp>
    </p:spTree>
    <p:extLst>
      <p:ext uri="{BB962C8B-B14F-4D97-AF65-F5344CB8AC3E}">
        <p14:creationId xmlns:p14="http://schemas.microsoft.com/office/powerpoint/2010/main" val="3252288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8" y="1825625"/>
            <a:ext cx="5656728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33% Polyaluminum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Hydroxychlorosulfate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67% Water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1.29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250 mg/L as Product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9" y="1825625"/>
            <a:ext cx="5656729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961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35% Polyaluminum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Hydroxychlorosulfate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2% pDADMAC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65% Water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1.29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255 mg/L as Product</a:t>
            </a:r>
          </a:p>
        </p:txBody>
      </p:sp>
    </p:spTree>
    <p:extLst>
      <p:ext uri="{BB962C8B-B14F-4D97-AF65-F5344CB8AC3E}">
        <p14:creationId xmlns:p14="http://schemas.microsoft.com/office/powerpoint/2010/main" val="14052965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92EFBA6D-7137-D4CF-C414-1E88489DC7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29-32: After 5 min of settling, 25 mL is syringed for filterability and %UVT/UVA.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7656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E04EF10E-4CA6-8CD1-951A-F112DC60CD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29-32: After 25-minutes of settling, settled water turbidity is taken.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16D46E4-9C9D-0628-9133-1E2A8404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98367" y="184111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CTC-00011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14.2 NTU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F26363-63C5-1229-B043-26384C7B3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47755" y="184111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CTC-00011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88.4%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11.6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5A9C7A-ABF7-4DA3-7B39-0D6A3C2BB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06383" y="184111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CTC-00011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88.8%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10.4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0F4F72-4023-C00A-9075-2D493D62C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39510" y="184111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CTC-00011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88.8%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10.0 NTU</a:t>
            </a:r>
          </a:p>
        </p:txBody>
      </p:sp>
    </p:spTree>
    <p:extLst>
      <p:ext uri="{BB962C8B-B14F-4D97-AF65-F5344CB8AC3E}">
        <p14:creationId xmlns:p14="http://schemas.microsoft.com/office/powerpoint/2010/main" val="5727038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9938"/>
            <a:ext cx="9144000" cy="5520356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33-36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200 RPM, 20 Sec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30 RPM, 5 min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5 minutes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at end of Floc period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Ferric Chloride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3510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77F245A4-F25B-7937-68EF-C3E907B411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76DB32-C06C-492C-A195-AE3865352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33-36: End of Floc Duration, 25 mL is syringed for filterability and %UVT/UVA. </a:t>
            </a: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A475B35-F7F2-CE33-31B6-DFC18DDB4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8742" y="1377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0.93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50.6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2E8898-0E96-A13B-20F5-74F92A03B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50531" y="1377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0.88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80.1%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27.2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49762C-8653-DF0D-BDAF-6DF9946B6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06383" y="1377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0.33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20.5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DF3D83-9F85-1E69-5196-08089FB11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39510" y="13779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13.2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Fe: 0.005 mg/L</a:t>
            </a:r>
          </a:p>
        </p:txBody>
      </p:sp>
    </p:spTree>
    <p:extLst>
      <p:ext uri="{BB962C8B-B14F-4D97-AF65-F5344CB8AC3E}">
        <p14:creationId xmlns:p14="http://schemas.microsoft.com/office/powerpoint/2010/main" val="21345465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0EDA8DB2-0918-50EE-44A3-E79BAC9890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33-36: After 5 min of settling, 25 mL is syringed for filterability and %UVT/UVA.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0768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29D58B26-CE42-CDB7-E0CE-E28E2538C7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33-36: After 25-minutes of settling, settled water turbidity is taken.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7A245EE-0479-63E0-8266-A53365ECB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8389" y="12135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0.93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50.6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B001B9-A3D6-EA1E-19F8-026845FAB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67072" y="12135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0.88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80.1%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27.2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C5912C-1ECB-80D9-A822-D5F97626D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06383" y="12135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0.33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20.5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DB741A-AEAE-151C-67E7-C56DD5C36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39510" y="12135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FeCl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13.2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Fe: 0.005 mg/L</a:t>
            </a:r>
          </a:p>
        </p:txBody>
      </p:sp>
    </p:spTree>
    <p:extLst>
      <p:ext uri="{BB962C8B-B14F-4D97-AF65-F5344CB8AC3E}">
        <p14:creationId xmlns:p14="http://schemas.microsoft.com/office/powerpoint/2010/main" val="22159692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9938"/>
            <a:ext cx="9144000" cy="5520356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37-40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200 RPM, 20 Sec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30 RPM, 5 min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5 minutes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at end of Floc period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Alum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5021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87C67F9C-E2B5-BD06-CAE3-09342D9506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76DB32-C06C-492C-A195-AE3865352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37-40: End of Floc Duration, 25 mL is syringed for filterability and %UVT/UVA. </a:t>
            </a: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52212AB-487C-D0FF-0FBA-8AA28821E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5947" y="10342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0.77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75.8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30D2BB-D2AF-CD3E-1519-AB4EC7A25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82229" y="10342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0.64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35.5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CAABED-8B73-7B10-15EF-7B9125887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39469" y="10342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88.4%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54.6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C21094-561A-AF68-F6C9-2232709DD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08175" y="11476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25.8 NTU</a:t>
            </a:r>
          </a:p>
        </p:txBody>
      </p:sp>
    </p:spTree>
    <p:extLst>
      <p:ext uri="{BB962C8B-B14F-4D97-AF65-F5344CB8AC3E}">
        <p14:creationId xmlns:p14="http://schemas.microsoft.com/office/powerpoint/2010/main" val="5980841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827D74D8-1C31-3B50-2EF5-D3083EEE7C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37-40: After 5 min of settling, 25 mL is syringed for filterability and %UVT/UVA.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635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6018088B-0A8D-F863-31BE-AF663FA734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37-40: After 25-minutes of settling, settled water turbidity is taken.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3DF3D3F-1344-47C3-7ADC-C9AF86A21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98366" y="10342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0.77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83.5%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75.8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1691B4-2B73-24CE-ADAF-1EF6FEFFD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02931" y="10342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0.64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35.5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C3948C-2FE2-1219-16DF-A954E7690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06382" y="10342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88.4%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54.6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195EED-4AE6-CC0C-E2D7-788C17E99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75088" y="11476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25.8 NTU</a:t>
            </a:r>
          </a:p>
        </p:txBody>
      </p:sp>
    </p:spTree>
    <p:extLst>
      <p:ext uri="{BB962C8B-B14F-4D97-AF65-F5344CB8AC3E}">
        <p14:creationId xmlns:p14="http://schemas.microsoft.com/office/powerpoint/2010/main" val="3799654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8" y="1825625"/>
            <a:ext cx="5656728" cy="4351338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Aluminum Sulfate (Product)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 (Liquid)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48%  Aluminum Sulfate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52% Water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8.2%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4.3% 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0% Basicity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400 mg/L (product)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hydrated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17%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9" y="1825625"/>
            <a:ext cx="5656729" cy="435133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Ferric Chloride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42.4% FeCl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1.44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250 mg/L as Product; </a:t>
            </a:r>
          </a:p>
        </p:txBody>
      </p:sp>
    </p:spTree>
    <p:extLst>
      <p:ext uri="{BB962C8B-B14F-4D97-AF65-F5344CB8AC3E}">
        <p14:creationId xmlns:p14="http://schemas.microsoft.com/office/powerpoint/2010/main" val="14538791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9938"/>
            <a:ext cx="9144000" cy="5918462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41-44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200 RPM, 20 Sec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30 RPM, 5 min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5 minutes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at end of Floc period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960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Polyaluminum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Hydroxychlorosulfate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4043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3E05B280-EF3F-29CA-BDD7-522D53F78D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82286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76DB32-C06C-492C-A195-AE3865352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41-44: End of Floc Duration, 25 mL is syringed for filterability and %UVT/UVA. </a:t>
            </a: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BD416DB-F2B9-DDB3-1744-B911CA293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74253" y="22725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86.1%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15.5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A605B5-B4C0-043A-1EFE-B1D978635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29829" y="22725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15.5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50FFC8-464B-94C0-571B-C3CB99A1B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77831" y="22725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16.5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99708F-6B0A-CC5D-E934-49CA4E9CF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33407" y="22725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13.4 NTU</a:t>
            </a:r>
          </a:p>
        </p:txBody>
      </p:sp>
    </p:spTree>
    <p:extLst>
      <p:ext uri="{BB962C8B-B14F-4D97-AF65-F5344CB8AC3E}">
        <p14:creationId xmlns:p14="http://schemas.microsoft.com/office/powerpoint/2010/main" val="24195603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t the end of 5-minute flocculation (30 RPM) duration.">
            <a:extLst>
              <a:ext uri="{FF2B5EF4-FFF2-40B4-BE49-F238E27FC236}">
                <a16:creationId xmlns:a16="http://schemas.microsoft.com/office/drawing/2014/main" id="{2DFC9589-B552-3566-F972-D0F2648A05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2E04AE-6C1D-413C-BA3D-1404FC046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41-44: After 5 min of settling, 25 mL is syringed for filterability and %UVT/UVA.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1007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8587B3B9-A1CB-B945-F436-1ED15C0AC6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3258C-70DD-48E2-B6FF-29E21D1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41-44: After 25-minutes of settling, settled water turbidity is taken.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DD67808-91F6-9968-EF4B-425EB4206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92183" y="22725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86.1%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15.5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C81114-AB32-E03E-64ED-D2CDB58BF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68464" y="22725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15.5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DD2F60-9E61-665D-4D36-5D49454C1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15077" y="22725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16.5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F11125-BF0C-EFA3-C1A1-F73BA8369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25830" y="22725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89.5%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13.4 NTU</a:t>
            </a:r>
          </a:p>
        </p:txBody>
      </p:sp>
    </p:spTree>
    <p:extLst>
      <p:ext uri="{BB962C8B-B14F-4D97-AF65-F5344CB8AC3E}">
        <p14:creationId xmlns:p14="http://schemas.microsoft.com/office/powerpoint/2010/main" val="7441904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9938"/>
            <a:ext cx="9144000" cy="5520356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45-48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200 RPM, 20 Sec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30 RPM, 5 min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5 minutes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at end of Floc period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961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No photos available</a:t>
            </a:r>
          </a:p>
        </p:txBody>
      </p:sp>
    </p:spTree>
    <p:extLst>
      <p:ext uri="{BB962C8B-B14F-4D97-AF65-F5344CB8AC3E}">
        <p14:creationId xmlns:p14="http://schemas.microsoft.com/office/powerpoint/2010/main" val="5864190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15-30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120331"/>
              </p:ext>
            </p:extLst>
          </p:nvPr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123"/>
            <a:ext cx="10515600" cy="1253764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366888"/>
            <a:ext cx="6017321" cy="497735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BWS, Inc.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Greg Nieckarz, Ph.D.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Greg.niekarz@bws.works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541-953-5112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AdvFloc-CTC-00011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Polyaluminum Hydroxy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Chlorosulfate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12.55%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6.64% Al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64.9% Basicity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1.299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250 mg/L as Product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50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www.waterboards.ca.gov/drinking_water/programs/districts/mendocino_district.html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 Testing Done Right training video: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https://www.youtube.com/watch?v=aGByyxhelkI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/>
              <a:t>Laboratory Charge Analyzer</a:t>
            </a:r>
            <a:endParaRPr lang="en-US" sz="44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LCA: Used to determine coagulant demand of a source water entering the treatment plant.</a:t>
            </a: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Source pH: 6.50</a:t>
            </a: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LCA #1: 9800:  11.9 mg/L </a:t>
            </a:r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E49AC8-106C-8713-3EFF-8F3355C7C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111204" y="1111204"/>
            <a:ext cx="6858000" cy="4635591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7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443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1" y="1825625"/>
            <a:ext cx="10780059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Aluminum Sulfate doses are reported as hydrated Al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Ferric Chloride doses are reported as FeCl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5955</Words>
  <Application>Microsoft Office PowerPoint</Application>
  <PresentationFormat>Widescreen</PresentationFormat>
  <Paragraphs>1398</Paragraphs>
  <Slides>70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4" baseType="lpstr">
      <vt:lpstr>Arial</vt:lpstr>
      <vt:lpstr>Calibri</vt:lpstr>
      <vt:lpstr>Calibri Light</vt:lpstr>
      <vt:lpstr>Office Theme</vt:lpstr>
      <vt:lpstr>CSP-MacKerricher State Park CA2310301, Mendocino County Jar Test</vt:lpstr>
      <vt:lpstr>UVT/UVA, pathlength 10 mm</vt:lpstr>
      <vt:lpstr>CSP-MacKerricher State Park Source &amp; Treated Water Characteristics, January 27, 2023</vt:lpstr>
      <vt:lpstr>Applied Coagulants for Jar Testing (1)</vt:lpstr>
      <vt:lpstr>Applied Coagulants for Jar Testing (2)</vt:lpstr>
      <vt:lpstr>Applied Coagulants for Jar Testing (3)</vt:lpstr>
      <vt:lpstr>Applied Coagulants for Jar Testing (4)</vt:lpstr>
      <vt:lpstr>Laboratory Charge Analyzer</vt:lpstr>
      <vt:lpstr>Coagulant Information</vt:lpstr>
      <vt:lpstr>Coagulants – Alkalinity Consumption</vt:lpstr>
      <vt:lpstr>CSP-MacKerricher State Park; Jar Test 1 - 8 Results Flash Mix 200 RPM (20 sec); Floc Mix 30 RPM (5 min)</vt:lpstr>
      <vt:lpstr>CSP-MacKerricher State Park; Jar Test 9 - 12 Results Flash Mix 200 RPM (20 sec); Floc Mix 30 RPM (5 min)</vt:lpstr>
      <vt:lpstr>CSP-MacKerricher State Park; Jar Test 13 - 20 Results Flash Mix 200 RPM (20 sec); Floc Mix 30 RPM (5 min)</vt:lpstr>
      <vt:lpstr>CSP-MacKerricher State Park; Jar Test 21 - 24 Results Flash Mix 200 RPM (20 sec); Floc Mix 30 RPM (5 min)</vt:lpstr>
      <vt:lpstr>CSP-MacKerricher State Park; Jar Test 25 - 32 Results Flash Mix 200 RPM (20 sec); Floc Mix 30 RPM (5 min)</vt:lpstr>
      <vt:lpstr>CSP-MacKerricher State Park; Jar Test 33 - 36 Results Flash Mix 200 RPM (20 sec); Floc Mix 30 RPM (5 min)</vt:lpstr>
      <vt:lpstr>CSP-MacKerricher State Park; Jar Test 37 - 40 Results Flash Mix 200 RPM (20 sec); Floc Mix 30 RPM (5 min)</vt:lpstr>
      <vt:lpstr>CSP-MacKerricher State Park; Jar Test 41 - 44 Results Flash Mix 200 RPM (20 sec); Floc Mix 30 RPM (5 min)</vt:lpstr>
      <vt:lpstr>CSP-MacKerricher State Park; Jar Test 45 - 48 Results Flash Mix 200 RPM (20 sec); Floc Mix 30 RPM (5 min)</vt:lpstr>
      <vt:lpstr>Jars 1-4 Test Flash Mix 200 RPM, 20 Sec Floc Mix 30 RPM, 5 min 25 mL sampled 5 minutes at end of Floc period  Applied Coagulant 9800</vt:lpstr>
      <vt:lpstr>Jars 1-4: End of Floc Duration, 25 mL is syringed for filterability and %UVT/UVA. </vt:lpstr>
      <vt:lpstr>Jars 1-4: After 5 min of settling, 25 mL is syringed for filterability and %UVT/UVA.</vt:lpstr>
      <vt:lpstr>Jars 1-4: After 25-minutes of settling, settled water turbidity is taken.</vt:lpstr>
      <vt:lpstr>Jars 5-8 Test Flash Mix 200 RPM, 20 Sec Floc Mix 30 RPM, 5 min 25 mL sampled 5 minutes at end of Floc period  Applied Coagulant 9800</vt:lpstr>
      <vt:lpstr>Jars 5-8: End of Floc Duration, 25 mL is syringed for filterability and %UVT/UVA. </vt:lpstr>
      <vt:lpstr>Jars 5-8: After 5 min of settling, 25 mL is syringed for filterability and %UVT/UVA.</vt:lpstr>
      <vt:lpstr>Jars 5-8: After 25-minutes of settling, settled water turbidity is taken.</vt:lpstr>
      <vt:lpstr>Jars 9-12 Test Flash Mix 200 RPM, 20 Sec Floc Mix 30 RPM, 5 min 25 mL sampled 5 minutes at end of Floc period  Applied Coagulant 9800</vt:lpstr>
      <vt:lpstr>Jars 9-12: End of Floc Duration, 25 mL is syringed for filterability and %UVT/UVA. </vt:lpstr>
      <vt:lpstr>Jars 9-12: After 5 min of settling, 25 mL is syringed for filterability and %UVT/UVA.</vt:lpstr>
      <vt:lpstr>Jars 9-12: After 25-minutes of settling, settled water turbidity is taken.</vt:lpstr>
      <vt:lpstr>Jars 13-16 Test Flash Mix 200 RPM, 20 Sec Floc Mix 30 RPM, 5 min 25 mL sampled 5 minutes at end of Floc period  Applied Coagulant 9890</vt:lpstr>
      <vt:lpstr>Jars 13-16: End of Floc Duration, 25 mL is syringed for filterability and %UVT/UVA. </vt:lpstr>
      <vt:lpstr>Jars 13-16: After 5 min of settling, 25 mL is syringed for filterability and %UVT/UVA.</vt:lpstr>
      <vt:lpstr>Jars 13-16: After 25-minutes of settling, settled water turbidity is taken.</vt:lpstr>
      <vt:lpstr>Jars 17-20 Test Flash Mix 200 RPM, 20 Sec Floc Mix 30 RPM, 5 min 25 mL sampled 5 minutes at end of Floc period  Applied Coagulant 9890</vt:lpstr>
      <vt:lpstr>Jars 17-20: End of Floc Duration, 25 mL is syringed for filterability and %UVT/UVA. </vt:lpstr>
      <vt:lpstr>Jars 17-20: After 5 min of settling, 25 mL is syringed for filterability and %UVT/UVA.</vt:lpstr>
      <vt:lpstr>Jars 17-20: After 25-minutes of settling, settled water turbidity is taken.</vt:lpstr>
      <vt:lpstr>Jars 21-24 Test Flash Mix 200 RPM, 20 Sec Floc Mix 30 RPM, 5 min 25 mL sampled 5 minutes at end of Floc period  Applied Coagulant 9890 </vt:lpstr>
      <vt:lpstr>Jars 21-24: End of Floc Duration, 25 mL is syringed for filterability and %UVT/UVA. </vt:lpstr>
      <vt:lpstr>Jars 21-24: After 5 min of settling, 25 mL is syringed for filterability and %UVT/UVA.</vt:lpstr>
      <vt:lpstr>Jars 21-24: After 25-minutes of settling, settled water turbidity is taken.</vt:lpstr>
      <vt:lpstr>Jars 25-28 Test Flash Mix 200 RPM, 20 Sec Floc Mix 30 RPM, 5 min 25 mL sampled 5 minutes at end of Floc period  Applied Coagulant AdvFloc CTC-00011 Polyaluminum Hydroxy Chlorosulfate </vt:lpstr>
      <vt:lpstr>Jars 25-28: End of Floc Duration, 25 mL is syringed for filterability and %UVT/UVA. </vt:lpstr>
      <vt:lpstr>Jars 25-28: After 5 min of settling, 25 mL is syringed for filterability and %UVT/UVA.</vt:lpstr>
      <vt:lpstr>Jars 25-28: After 25-minutes of settling, settled water turbidity is taken.</vt:lpstr>
      <vt:lpstr>Jars 29-32 Test Flash Mix 200 RPM, 20 Sec Floc Mix 30 RPM, 5 min 25 mL sampled 5 minutes at end of Floc period  Applied Coagulant AdvFloc CTC-00011 Polyaluminum Hydroxy Chlorosulfate </vt:lpstr>
      <vt:lpstr>Jars 29-32: End of Floc Duration, 25 mL is syringed for filterability and %UVT/UVA. </vt:lpstr>
      <vt:lpstr>Jars 29-32: After 5 min of settling, 25 mL is syringed for filterability and %UVT/UVA.</vt:lpstr>
      <vt:lpstr>Jars 29-32: After 25-minutes of settling, settled water turbidity is taken.</vt:lpstr>
      <vt:lpstr>Jars 33-36 Test Flash Mix 200 RPM, 20 Sec Floc Mix 30 RPM, 5 min 25 mL sampled 5 minutes at end of Floc period  Applied Coagulant Ferric Chloride </vt:lpstr>
      <vt:lpstr>Jars 33-36: End of Floc Duration, 25 mL is syringed for filterability and %UVT/UVA. </vt:lpstr>
      <vt:lpstr>Jars 33-36: After 5 min of settling, 25 mL is syringed for filterability and %UVT/UVA.</vt:lpstr>
      <vt:lpstr>Jars 33-36: After 25-minutes of settling, settled water turbidity is taken.</vt:lpstr>
      <vt:lpstr>Jars 37-40 Test Flash Mix 200 RPM, 20 Sec Floc Mix 30 RPM, 5 min 25 mL sampled 5 minutes at end of Floc period  Applied Coagulant Alum </vt:lpstr>
      <vt:lpstr>Jars 37-40: End of Floc Duration, 25 mL is syringed for filterability and %UVT/UVA. </vt:lpstr>
      <vt:lpstr>Jars 37-40: After 5 min of settling, 25 mL is syringed for filterability and %UVT/UVA.</vt:lpstr>
      <vt:lpstr>Jars 37-40: After 25-minutes of settling, settled water turbidity is taken.</vt:lpstr>
      <vt:lpstr>Jars 41-44 Test Flash Mix 200 RPM, 20 Sec Floc Mix 30 RPM, 5 min 25 mL sampled 5 minutes at end of Floc period  Applied Coagulant 960 Polyaluminum Hydroxychlorosulfate </vt:lpstr>
      <vt:lpstr>Jars 41-44: End of Floc Duration, 25 mL is syringed for filterability and %UVT/UVA. </vt:lpstr>
      <vt:lpstr>Jars 41-44: After 5 min of settling, 25 mL is syringed for filterability and %UVT/UVA.</vt:lpstr>
      <vt:lpstr>Jars 41-44: After 25-minutes of settling, settled water turbidity is taken.</vt:lpstr>
      <vt:lpstr>Jars 45-48 Test Flash Mix 200 RPM, 20 Sec Floc Mix 30 RPM, 5 min 25 mL sampled 5 minutes at end of Floc period  Applied Coagulant 961 No photos available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FCSA #34 Millerton New Town CA1000484 Fresno County Jar Test</dc:title>
  <dc:creator>Schott, Guy@Waterboards</dc:creator>
  <cp:lastModifiedBy>Guy Schott</cp:lastModifiedBy>
  <cp:revision>35</cp:revision>
  <dcterms:created xsi:type="dcterms:W3CDTF">2021-06-02T16:54:13Z</dcterms:created>
  <dcterms:modified xsi:type="dcterms:W3CDTF">2023-04-19T17:30:20Z</dcterms:modified>
</cp:coreProperties>
</file>