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737" r:id="rId2"/>
    <p:sldId id="1161" r:id="rId3"/>
    <p:sldId id="732" r:id="rId4"/>
    <p:sldId id="1153" r:id="rId5"/>
    <p:sldId id="1126" r:id="rId6"/>
    <p:sldId id="1130" r:id="rId7"/>
    <p:sldId id="1167" r:id="rId8"/>
    <p:sldId id="874" r:id="rId9"/>
    <p:sldId id="1160" r:id="rId10"/>
    <p:sldId id="740" r:id="rId11"/>
    <p:sldId id="741" r:id="rId12"/>
    <p:sldId id="742" r:id="rId13"/>
    <p:sldId id="1154" r:id="rId14"/>
    <p:sldId id="1155" r:id="rId15"/>
    <p:sldId id="1129" r:id="rId16"/>
    <p:sldId id="1148" r:id="rId17"/>
    <p:sldId id="1156" r:id="rId18"/>
    <p:sldId id="1157" r:id="rId19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Autofit/>
          </a:bodyPr>
          <a:lstStyle/>
          <a:p>
            <a:pPr algn="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City of American Canyon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CA2810005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Napa County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by Guy Schott, P.E.</a:t>
            </a:r>
          </a:p>
          <a:p>
            <a:pPr algn="l"/>
            <a:r>
              <a:rPr lang="en-US" dirty="0"/>
              <a:t>February 25, 2019</a:t>
            </a:r>
          </a:p>
        </p:txBody>
      </p:sp>
      <p:pic>
        <p:nvPicPr>
          <p:cNvPr id="5" name="Picture 4" descr="Image of six 1-liter jars during flocculation process.">
            <a:extLst>
              <a:ext uri="{FF2B5EF4-FFF2-40B4-BE49-F238E27FC236}">
                <a16:creationId xmlns:a16="http://schemas.microsoft.com/office/drawing/2014/main" id="{B2DDB95D-A65E-4FC1-8654-4F042D191C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27" name="Straight Connector 22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882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six 1-liter jars at the end of 5-minute flocculation (30 RPM) duration. ">
            <a:extLst>
              <a:ext uri="{FF2B5EF4-FFF2-40B4-BE49-F238E27FC236}">
                <a16:creationId xmlns:a16="http://schemas.microsoft.com/office/drawing/2014/main" id="{5993A73A-4911-4D64-BCE4-4B7A669621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7B3D2D-D72C-42B1-BB60-4A6CF39DD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1-6:  End of 5-minute flocculation (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23F2223-B081-4566-B057-2A3F1C06E7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46508" y="1579769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 mg/L ACH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0.53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6.3 NTU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34DE2C-9A79-4044-A33A-FD08C31BA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803671" y="1579769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mg/L ACH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0.75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 NTU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F22675-FB33-4F80-BB56-4C458D37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74649" y="1579768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 mg/L ACH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5.8 NTU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8E42F2-CA11-419B-809C-20F19DD9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62346" y="1579767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 mg/L ACH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3.9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0.55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7.1 NTU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3517741-B663-4A4D-A811-A746147F9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60663" y="1577424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mg/L ACH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9.4 NTU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BFD863-F698-47A9-A561-074C323842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90487" y="1577424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 mg/L ACH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4.9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10 NTU</a:t>
            </a:r>
          </a:p>
        </p:txBody>
      </p:sp>
    </p:spTree>
    <p:extLst>
      <p:ext uri="{BB962C8B-B14F-4D97-AF65-F5344CB8AC3E}">
        <p14:creationId xmlns:p14="http://schemas.microsoft.com/office/powerpoint/2010/main" val="3328413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six 1-liter jars after 5-minute settling, 25 mL is syringed for filterability and %UVT/UVA analysis. ">
            <a:extLst>
              <a:ext uri="{FF2B5EF4-FFF2-40B4-BE49-F238E27FC236}">
                <a16:creationId xmlns:a16="http://schemas.microsoft.com/office/drawing/2014/main" id="{9CC58E08-F63F-4E34-877F-C2DB7DC344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E9B64A-C55D-45C9-BCE2-01E93D553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22" y="425950"/>
            <a:ext cx="11774077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1-6: After 5 min of settling, 25 mL is syringed for filterability and %UVT/UVA.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173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image containing four 1-liter jars after 25-minutes of settling, settled water turbidity is taken.">
            <a:extLst>
              <a:ext uri="{FF2B5EF4-FFF2-40B4-BE49-F238E27FC236}">
                <a16:creationId xmlns:a16="http://schemas.microsoft.com/office/drawing/2014/main" id="{7E9C6CBC-9DE7-4386-80BE-3E9123D382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2" name="Rectangle 15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77B2F9E-BF6B-4252-880A-C63AD52DC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Jars 11-14: After 25-minutes of settling, settled water turbidity is taken.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3" name="Straight Connector 17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9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CA0C48F-5831-45E8-9D6D-2662D84C3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24975" y="998192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 mg/L ACH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0.53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82.3%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0.085/cm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6.3 NTU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D7C019-EDC3-45FF-9AAC-12016D9260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846365" y="998191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mg/L ACH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0.75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82.7%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0.082/cm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2.8 NTU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3101B23-F9C5-44C7-86B9-08C6E1F0F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50063" y="998190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 mg/L ACH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0.38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84.9%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5.8 NTU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31FC5C-33FA-4A6D-A505-EFF545D3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71453" y="977895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 mg/L ACH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3.9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0.55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83.3%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0.079/cm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7.1 NTU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63CEFD-75D4-41F1-9E23-18E3ACE79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92843" y="977894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mg/L ACH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0.067/cm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9.4 NTU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AFCC85-0EE6-4DE1-979A-EA3CB256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514233" y="977893"/>
            <a:ext cx="1547218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 mg/L ACH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4.9 mg/L 9890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86.9%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0.061/cm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Settled: 10 NTU</a:t>
            </a:r>
          </a:p>
        </p:txBody>
      </p:sp>
    </p:spTree>
    <p:extLst>
      <p:ext uri="{BB962C8B-B14F-4D97-AF65-F5344CB8AC3E}">
        <p14:creationId xmlns:p14="http://schemas.microsoft.com/office/powerpoint/2010/main" val="1586417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619" y="54776"/>
            <a:ext cx="10818181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General 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87" y="1380339"/>
            <a:ext cx="1153209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15-60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taken 1-inch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below surface (25 mL/12 sec rate)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 pictur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Image of a portable turbidity meter used to measure filtrate and settled water turbidities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437" y="581844"/>
            <a:ext cx="7970875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963" y="2278173"/>
            <a:ext cx="11549849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A1A53-08FB-4D26-9001-123FB87D4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4314825" cy="16002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Water: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North Bay Aqueduct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188BFF-F9E4-4D23-892F-02582EB63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6230" y="2057400"/>
            <a:ext cx="4425796" cy="4343400"/>
          </a:xfrm>
        </p:spPr>
        <p:txBody>
          <a:bodyPr>
            <a:normAutofit/>
          </a:bodyPr>
          <a:lstStyle/>
          <a:p>
            <a:pPr lvl="0"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Source Water Characteristics (February 25, 2019)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Turbidity: 36 NTU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pH: 7.21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23.2% (unfiltered)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0.635/cm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UVT: 37.9%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UVA: 0.421/cm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icture1" descr="Image of Barker Slough and Pumping Station">
            <a:extLst>
              <a:ext uri="{FF2B5EF4-FFF2-40B4-BE49-F238E27FC236}">
                <a16:creationId xmlns:a16="http://schemas.microsoft.com/office/drawing/2014/main" id="{C2186719-611E-4EC8-8003-DB913D513566}"/>
              </a:ext>
            </a:extLst>
          </p:cNvPr>
          <p:cNvSpPr>
            <a:spLocks noGrp="1" noChangeAspect="1" noChangeArrowheads="1"/>
          </p:cNvSpPr>
          <p:nvPr isPhoto="1"/>
        </p:nvSpPr>
        <p:spPr bwMode="auto">
          <a:xfrm>
            <a:off x="5265583" y="1052524"/>
            <a:ext cx="6343089" cy="4752952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01996" dir="135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44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mage of water treatment buildings that house the conventional water treatment plant and membrane filtration plant.">
            <a:extLst>
              <a:ext uri="{FF2B5EF4-FFF2-40B4-BE49-F238E27FC236}">
                <a16:creationId xmlns:a16="http://schemas.microsoft.com/office/drawing/2014/main" id="{8CAB3755-D112-441D-A986-5D119610F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7B36D2-588A-44E9-9468-A093D4AEB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Conventional and Membrane Treatment Plants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428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</a:t>
            </a:r>
          </a:p>
        </p:txBody>
      </p:sp>
      <p:pic>
        <p:nvPicPr>
          <p:cNvPr id="4" name="Picture 3" descr="Image of 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" r="-2" b="28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60901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SansSerif" panose="00000400000000000000" pitchFamily="2" charset="2"/>
              </a:rPr>
              <a:t>UV transmittance (UVT) is a measurement of the amount of ultraviolet light (commonly at 254 nm due to its germicidal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en-US" sz="2400" dirty="0">
                <a:latin typeface="SansSerif" panose="00000400000000000000" pitchFamily="2" charset="2"/>
              </a:rPr>
              <a:t>) that passes through a water sample compared to the amount of light that passes through a pure water sample. The measurement is expressed as a percentage, % UVT.</a:t>
            </a:r>
          </a:p>
          <a:p>
            <a:r>
              <a:rPr lang="en-US" sz="2400" dirty="0">
                <a:latin typeface="SansSerif" panose="00000400000000000000" pitchFamily="2" charset="2"/>
              </a:rPr>
              <a:t>%UVT = 10</a:t>
            </a:r>
            <a:r>
              <a:rPr lang="en-US" sz="2400" baseline="30000" dirty="0">
                <a:latin typeface="SansSerif" panose="00000400000000000000" pitchFamily="2" charset="2"/>
              </a:rPr>
              <a:t>(-UVA) </a:t>
            </a:r>
            <a:r>
              <a:rPr lang="en-US" sz="2400" dirty="0">
                <a:latin typeface="SansSerif" panose="00000400000000000000" pitchFamily="2" charset="2"/>
              </a:rPr>
              <a:t>x 100%</a:t>
            </a:r>
          </a:p>
          <a:p>
            <a:r>
              <a:rPr lang="en-US" sz="2400" dirty="0">
                <a:latin typeface="SansSerif" panose="00000400000000000000" pitchFamily="2" charset="2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r>
              <a:rPr lang="en-US" sz="2400" dirty="0">
                <a:latin typeface="SansSerif" panose="00000400000000000000" pitchFamily="2" charset="2"/>
              </a:rPr>
              <a:t>UVA = -log(%UVT/100)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Used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Aluminum Chlorohydrate (ACH)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50% Water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1.34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9800 (NTU Technologies)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45-50%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Chlorohydrate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(ACH)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35-45% Water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5% Proprietary</a:t>
            </a:r>
          </a:p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2280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593129"/>
            <a:ext cx="5939672" cy="489974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7.21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ACH (9800):  88.7 mg/L as product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pH adjustment</a:t>
            </a:r>
          </a:p>
        </p:txBody>
      </p:sp>
      <p:pic>
        <p:nvPicPr>
          <p:cNvPr id="6" name="Picture 5" descr="Image of 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EF52D058-6D61-4CF4-BA95-A3C8F0B923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129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5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01" y="1825625"/>
            <a:ext cx="10825899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  Aluminum Sulfate is reported as Alum.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288535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097" y="118720"/>
            <a:ext cx="11623247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City of American Canyon : Jar Test 1-6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922451"/>
              </p:ext>
            </p:extLst>
          </p:nvPr>
        </p:nvGraphicFramePr>
        <p:xfrm>
          <a:off x="245097" y="1402715"/>
          <a:ext cx="11623247" cy="4297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8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1714">
                  <a:extLst>
                    <a:ext uri="{9D8B030D-6E8A-4147-A177-3AD203B41FA5}">
                      <a16:colId xmlns:a16="http://schemas.microsoft.com/office/drawing/2014/main" val="3769542698"/>
                    </a:ext>
                  </a:extLst>
                </a:gridCol>
                <a:gridCol w="1633071">
                  <a:extLst>
                    <a:ext uri="{9D8B030D-6E8A-4147-A177-3AD203B41FA5}">
                      <a16:colId xmlns:a16="http://schemas.microsoft.com/office/drawing/2014/main" val="292442534"/>
                    </a:ext>
                  </a:extLst>
                </a:gridCol>
                <a:gridCol w="1216582">
                  <a:extLst>
                    <a:ext uri="{9D8B030D-6E8A-4147-A177-3AD203B41FA5}">
                      <a16:colId xmlns:a16="http://schemas.microsoft.com/office/drawing/2014/main" val="793630740"/>
                    </a:ext>
                  </a:extLst>
                </a:gridCol>
                <a:gridCol w="1216582">
                  <a:extLst>
                    <a:ext uri="{9D8B030D-6E8A-4147-A177-3AD203B41FA5}">
                      <a16:colId xmlns:a16="http://schemas.microsoft.com/office/drawing/2014/main" val="1022845679"/>
                    </a:ext>
                  </a:extLst>
                </a:gridCol>
                <a:gridCol w="12165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65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194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71386">
                  <a:extLst>
                    <a:ext uri="{9D8B030D-6E8A-4147-A177-3AD203B41FA5}">
                      <a16:colId xmlns:a16="http://schemas.microsoft.com/office/drawing/2014/main" val="7181321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RPM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9800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9890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Settle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0.085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82.7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0.082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0.071</a:t>
                      </a:r>
                    </a:p>
                  </a:txBody>
                  <a:tcPr marL="5582" marR="5582" marT="5582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5.8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83.3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7.1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0.067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9.4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80319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86.9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0.061</a:t>
                      </a:r>
                    </a:p>
                  </a:txBody>
                  <a:tcPr marL="5582" marR="5582" marT="558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82" marR="5582" marT="5582" marB="0" anchor="ctr"/>
                </a:tc>
                <a:extLst>
                  <a:ext uri="{0D108BD9-81ED-4DB2-BD59-A6C34878D82A}">
                    <a16:rowId xmlns:a16="http://schemas.microsoft.com/office/drawing/2014/main" val="21580769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9177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60 Sec (100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9800/9890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81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1392</Words>
  <Application>Microsoft Office PowerPoint</Application>
  <PresentationFormat>Widescreen</PresentationFormat>
  <Paragraphs>268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SansSerif</vt:lpstr>
      <vt:lpstr>Office Theme</vt:lpstr>
      <vt:lpstr>City of American Canyon CA2810005 Napa County Jar Test</vt:lpstr>
      <vt:lpstr>Source Water: North Bay Aqueduct</vt:lpstr>
      <vt:lpstr>Conventional and Membrane Treatment Plants</vt:lpstr>
      <vt:lpstr>UVT/UVA</vt:lpstr>
      <vt:lpstr>Coagulant Used for Jar Testing</vt:lpstr>
      <vt:lpstr>Laboratory Charge Analyzer</vt:lpstr>
      <vt:lpstr>Coagulant Information</vt:lpstr>
      <vt:lpstr>City of American Canyon : Jar Test 1-6 Results</vt:lpstr>
      <vt:lpstr>Jars 1-6 Test Flash Mix 60 Sec (100 RPM) Floc Mix 5 min (30 RPM)  Applied Coagulants  9800/9890 </vt:lpstr>
      <vt:lpstr>Jars 1-6:  End of 5-minute flocculation (30 RPM) duration. </vt:lpstr>
      <vt:lpstr>Jars 1-6: After 5 min of settling, 25 mL is syringed for filterability and %UVT/UVA. </vt:lpstr>
      <vt:lpstr>Jars 11-14: After 25-minutes of settling, settled water turbidity is taken. </vt:lpstr>
      <vt:lpstr>Jar Testing for 1-Liter Jars:  General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American Canyon CA2810005 County: Napa Jar Test</dc:title>
  <dc:creator>Schott, Guy@Waterboards</dc:creator>
  <cp:lastModifiedBy>Schott, Guy@Waterboards</cp:lastModifiedBy>
  <cp:revision>8</cp:revision>
  <dcterms:created xsi:type="dcterms:W3CDTF">2019-02-26T04:51:22Z</dcterms:created>
  <dcterms:modified xsi:type="dcterms:W3CDTF">2020-05-11T21:56:20Z</dcterms:modified>
</cp:coreProperties>
</file>