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737" r:id="rId2"/>
    <p:sldId id="1288" r:id="rId3"/>
    <p:sldId id="1188" r:id="rId4"/>
    <p:sldId id="1153" r:id="rId5"/>
    <p:sldId id="1289" r:id="rId6"/>
    <p:sldId id="1304" r:id="rId7"/>
    <p:sldId id="1127" r:id="rId8"/>
    <p:sldId id="1322" r:id="rId9"/>
    <p:sldId id="813" r:id="rId10"/>
    <p:sldId id="1266" r:id="rId11"/>
    <p:sldId id="1312" r:id="rId12"/>
    <p:sldId id="1104" r:id="rId13"/>
    <p:sldId id="1305" r:id="rId14"/>
    <p:sldId id="1306" r:id="rId15"/>
    <p:sldId id="1307" r:id="rId16"/>
    <p:sldId id="1189" r:id="rId17"/>
    <p:sldId id="1282" r:id="rId18"/>
    <p:sldId id="1283" r:id="rId19"/>
    <p:sldId id="1284" r:id="rId20"/>
    <p:sldId id="1308" r:id="rId21"/>
    <p:sldId id="1309" r:id="rId22"/>
    <p:sldId id="1310" r:id="rId23"/>
    <p:sldId id="1311" r:id="rId24"/>
    <p:sldId id="1313" r:id="rId25"/>
    <p:sldId id="1314" r:id="rId26"/>
    <p:sldId id="1315" r:id="rId27"/>
    <p:sldId id="1316" r:id="rId28"/>
    <p:sldId id="1317" r:id="rId29"/>
    <p:sldId id="1318" r:id="rId30"/>
    <p:sldId id="1319" r:id="rId31"/>
    <p:sldId id="1320" r:id="rId32"/>
    <p:sldId id="1168" r:id="rId33"/>
    <p:sldId id="1169" r:id="rId34"/>
    <p:sldId id="1129" r:id="rId35"/>
    <p:sldId id="1148" r:id="rId36"/>
    <p:sldId id="1170" r:id="rId37"/>
    <p:sldId id="1171" r:id="rId38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67" autoAdjust="0"/>
  </p:normalViewPr>
  <p:slideViewPr>
    <p:cSldViewPr snapToGrid="0">
      <p:cViewPr varScale="1">
        <p:scale>
          <a:sx n="76" d="100"/>
          <a:sy n="76" d="100"/>
        </p:scale>
        <p:origin x="917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of four 1-liter jars during flocculation.">
            <a:extLst>
              <a:ext uri="{FF2B5EF4-FFF2-40B4-BE49-F238E27FC236}">
                <a16:creationId xmlns:a16="http://schemas.microsoft.com/office/drawing/2014/main" id="{7528155E-2400-449C-9908-56680CF874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82" name="Freeform: Shape 8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Cement Hill Water Plant</a:t>
            </a:r>
            <a:b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CA4810005</a:t>
            </a:r>
            <a:b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Solano County</a:t>
            </a:r>
            <a:b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July 28, 2020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88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113920"/>
            <a:ext cx="1198245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Cement Hill WTP : Jar Test 5-12 Results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Putah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South Canal Source Water; Flash Mix 200 RPM (30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452386"/>
              </p:ext>
            </p:extLst>
          </p:nvPr>
        </p:nvGraphicFramePr>
        <p:xfrm>
          <a:off x="104775" y="1409531"/>
          <a:ext cx="11915777" cy="5209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6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663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174741">
                  <a:extLst>
                    <a:ext uri="{9D8B030D-6E8A-4147-A177-3AD203B41FA5}">
                      <a16:colId xmlns:a16="http://schemas.microsoft.com/office/drawing/2014/main" val="1327553611"/>
                    </a:ext>
                  </a:extLst>
                </a:gridCol>
                <a:gridCol w="1174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3162106206"/>
                    </a:ext>
                  </a:extLst>
                </a:gridCol>
                <a:gridCol w="1304927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044833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64983983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205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80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305" y="214402"/>
            <a:ext cx="11663520" cy="170483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Cement Hill WTP: Jar Test 13-18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Putah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South Canal Source Water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657060"/>
              </p:ext>
            </p:extLst>
          </p:nvPr>
        </p:nvGraphicFramePr>
        <p:xfrm>
          <a:off x="347472" y="2122962"/>
          <a:ext cx="11587353" cy="4295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9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016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00397">
                  <a:extLst>
                    <a:ext uri="{9D8B030D-6E8A-4147-A177-3AD203B41FA5}">
                      <a16:colId xmlns:a16="http://schemas.microsoft.com/office/drawing/2014/main" val="1532983172"/>
                    </a:ext>
                  </a:extLst>
                </a:gridCol>
                <a:gridCol w="1452403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11088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932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1630953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872593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46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932/9890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4D17-AF4E-4C13-A3BC-0862E9BE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0746F82A-7F5D-4113-9DC6-51019901C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73" b="15447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DE9EDC-F15D-4C1C-B839-407F07C3B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0433" y="192307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3.42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1.06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B0AF37-DB7E-45F7-B959-DA016E6F1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71355" y="201832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3.42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1.26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52291-A589-48B4-9BC5-2821B93FF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91827" y="38552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0.72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5D38E1-0CB3-4425-96CF-23CB78742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41598" y="34144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1.07 NTU</a:t>
            </a:r>
          </a:p>
        </p:txBody>
      </p:sp>
    </p:spTree>
    <p:extLst>
      <p:ext uri="{BB962C8B-B14F-4D97-AF65-F5344CB8AC3E}">
        <p14:creationId xmlns:p14="http://schemas.microsoft.com/office/powerpoint/2010/main" val="3599626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4A786EEE-21F7-4A1F-B7E7-2B1FD0A57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CA439-BE2B-4F42-BF51-A99F3835C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80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71A0-B5B8-48B5-81EB-044179C3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9ADCEE7F-9993-4D98-823A-DCBFCAA867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81" b="9238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E602FF-D687-4E1A-A13F-12A959F32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1351" y="12091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3.42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1.06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8FC39-E9A1-4512-B9CC-6615CED2D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62273" y="11139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3.42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1.26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24EF9-0090-404F-888F-321C864CF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2745" y="29508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0.72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65E02D-3AA5-42CF-BF69-E1A6DC985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32516" y="25100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1.07 NTU</a:t>
            </a:r>
          </a:p>
        </p:txBody>
      </p:sp>
    </p:spTree>
    <p:extLst>
      <p:ext uri="{BB962C8B-B14F-4D97-AF65-F5344CB8AC3E}">
        <p14:creationId xmlns:p14="http://schemas.microsoft.com/office/powerpoint/2010/main" val="219642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19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7D29CE3F-C148-4EC3-A259-95946219C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40" b="1247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C9504A-A9E5-4B73-8DD3-5EE157488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544" y="530128"/>
            <a:ext cx="1895904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0.77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03057-14BA-494E-9999-4C42705EE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5119" y="53013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8EF4AC-F98D-4AC1-B719-282263D08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4069" y="53012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EBCE5-89D0-447E-B29F-A646ABC61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55869" y="53012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</p:spTree>
    <p:extLst>
      <p:ext uri="{BB962C8B-B14F-4D97-AF65-F5344CB8AC3E}">
        <p14:creationId xmlns:p14="http://schemas.microsoft.com/office/powerpoint/2010/main" val="158452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48845D8A-87AC-4CB5-A939-3E8DF4A27D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425950"/>
            <a:ext cx="114395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475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/>
          </a:p>
        </p:txBody>
      </p:sp>
      <p:pic>
        <p:nvPicPr>
          <p:cNvPr id="14" name="Picture 1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0CD6EC4-9E7B-4D8B-91C5-A60BC4BABF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69" b="9150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E3893F-7915-4544-BD1B-0854A3486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9221" y="299022"/>
            <a:ext cx="1895904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0.77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DFEE9E-D86B-4649-BECA-439AAD2A8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95796" y="29902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0.88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C3456-EEA3-4066-9614-EEAC41898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93635" y="29902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2747A7-A5B2-415C-AD3D-FE75BFA9A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25242" y="29902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</p:spTree>
    <p:extLst>
      <p:ext uri="{BB962C8B-B14F-4D97-AF65-F5344CB8AC3E}">
        <p14:creationId xmlns:p14="http://schemas.microsoft.com/office/powerpoint/2010/main" val="426094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of Putah South Canal">
            <a:extLst>
              <a:ext uri="{FF2B5EF4-FFF2-40B4-BE49-F238E27FC236}">
                <a16:creationId xmlns:a16="http://schemas.microsoft.com/office/drawing/2014/main" id="{07887400-C714-4138-924E-A07B9194DD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5" y="0"/>
            <a:ext cx="8668512" cy="6857990"/>
          </a:xfrm>
          <a:prstGeom prst="rect">
            <a:avLst/>
          </a:prstGeom>
        </p:spPr>
      </p:pic>
      <p:sp>
        <p:nvSpPr>
          <p:cNvPr id="22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Cement Hill WTP</a:t>
            </a:r>
            <a:b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Source Water: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Putah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South Canal</a:t>
            </a:r>
            <a:b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9 -12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8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45E7E461-2404-45E6-9DA9-DEC5042056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75" b="8545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51A052-4998-4788-AB08-32E9334F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025" y="30145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5EED0-F1E8-4CB5-A6D2-11C09DCF3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7350" y="30145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87010-AF10-4146-ACFE-43A870DD3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7250" y="30145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24388-F65A-48AA-B3CB-F73B02E70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96673" y="30145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</p:txBody>
      </p:sp>
    </p:spTree>
    <p:extLst>
      <p:ext uri="{BB962C8B-B14F-4D97-AF65-F5344CB8AC3E}">
        <p14:creationId xmlns:p14="http://schemas.microsoft.com/office/powerpoint/2010/main" val="1813937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C6C23922-9174-4600-8A99-BA50B76213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25950"/>
            <a:ext cx="11601449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659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E1FDBC26-72A0-47AB-94A1-6FC587379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28" b="14592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B16D60-E9D2-4307-A0BE-7B89561BB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6510" y="25006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B9F9B-F59C-4AB6-9147-D7F6B5F86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7835" y="25006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F39B04-5FBB-4B3F-A562-000E5F500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7735" y="25006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5A29D5-F701-4683-B17D-ACA8375C2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7158" y="25006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</p:txBody>
      </p:sp>
    </p:spTree>
    <p:extLst>
      <p:ext uri="{BB962C8B-B14F-4D97-AF65-F5344CB8AC3E}">
        <p14:creationId xmlns:p14="http://schemas.microsoft.com/office/powerpoint/2010/main" val="2774799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932/9890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71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D19ECBE0-32A0-41E7-9F90-A8731D3883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37" b="10783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86A98B-6DFB-49B4-B073-4C4B4E0E4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5562" y="282847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3.42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1.20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3E0253-6BE7-4915-9A5C-986BA8B29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4987" y="329166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9B21DF-737F-42BB-8CF5-D372D5C8E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98212" y="282847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1.13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AF6972-CD51-4247-9DE8-E7B8EF0E5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37572" y="32378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0.79 NTU</a:t>
            </a:r>
          </a:p>
        </p:txBody>
      </p:sp>
    </p:spTree>
    <p:extLst>
      <p:ext uri="{BB962C8B-B14F-4D97-AF65-F5344CB8AC3E}">
        <p14:creationId xmlns:p14="http://schemas.microsoft.com/office/powerpoint/2010/main" val="3916257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CACAE986-A097-45B2-A39F-9C73F6B1EC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25950"/>
            <a:ext cx="11487149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671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/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8513883-6E56-4C29-AE24-7DF6926FBC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06" b="11313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C48B7F-9280-4D54-9208-1E6FD376F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6433" y="29440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3.42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1.20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69DA8-913B-4E54-B119-78EF1B3BE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5858" y="7575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49AED9-73F4-4A1F-B8AB-E11BBF12F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98108" y="29440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1.13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356ED7-4F05-460E-860F-0B9531236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07259" y="48490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0.79 NTU</a:t>
            </a:r>
          </a:p>
        </p:txBody>
      </p:sp>
    </p:spTree>
    <p:extLst>
      <p:ext uri="{BB962C8B-B14F-4D97-AF65-F5344CB8AC3E}">
        <p14:creationId xmlns:p14="http://schemas.microsoft.com/office/powerpoint/2010/main" val="3383514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17-18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932/9890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41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6194EEEE-7EFB-4707-8FAB-B621509553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17-18: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964FCF-3C12-4282-A22D-A844EC0A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0948" y="1243561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4752EA-C187-4E4A-9B22-0372E3D40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7328" y="131633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</p:spTree>
    <p:extLst>
      <p:ext uri="{BB962C8B-B14F-4D97-AF65-F5344CB8AC3E}">
        <p14:creationId xmlns:p14="http://schemas.microsoft.com/office/powerpoint/2010/main" val="366117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D8B5-6EDE-46CC-9EEA-49139CAB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Cement Hill WTP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July 28, 2020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0F48-7E80-491C-BA7F-1096A7ABF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pH: 8.46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0.87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87%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0.060/cm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0.17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87.1%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0.059/cm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F7C22-2985-4819-95EC-292D1FA5BF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Plant CFE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0.08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 Reduction: 39.0%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Plant Treatment Chemicals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Pre-chlorination: Dose?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Coagulant: 932 = 3.42 mg/L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Filter Aid: 9890 = 3.14 mg/L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07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0A46DCED-44B5-4E4A-955E-E9B51EF802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425950"/>
            <a:ext cx="11610974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17-18: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064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FD101FA-9FF6-407E-9C0F-59FF3E8752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17-18: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F1AC8EB-23C9-4F0E-8FD7-66B4C482D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6148" y="1243561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619B2-59D0-416F-B230-78B36875B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86898" y="131633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</p:spTree>
    <p:extLst>
      <p:ext uri="{BB962C8B-B14F-4D97-AF65-F5344CB8AC3E}">
        <p14:creationId xmlns:p14="http://schemas.microsoft.com/office/powerpoint/2010/main" val="2244460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663935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89"/>
            <a:ext cx="10515600" cy="10332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932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Contains water soluble Aluminum compound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6.64% 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66.4% Basicity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</a:t>
            </a:r>
          </a:p>
        </p:txBody>
      </p:sp>
    </p:spTree>
    <p:extLst>
      <p:ext uri="{BB962C8B-B14F-4D97-AF65-F5344CB8AC3E}">
        <p14:creationId xmlns:p14="http://schemas.microsoft.com/office/powerpoint/2010/main" val="242409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66675"/>
            <a:ext cx="7040724" cy="6667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666751"/>
            <a:ext cx="6608190" cy="597914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8.48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932:  21.8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9890:  9-10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3A545DC5-086C-4DF9-9748-2D1C131D8B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25674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9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38BE-F615-4159-93F6-C811314E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NaOCl</a:t>
            </a:r>
            <a:r>
              <a:rPr lang="en-US" dirty="0"/>
              <a:t> Pre-Oxidation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28B82-A669-4749-9EE6-EF9556567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 For a given coagulant dose, there will be an increase in %UVT or decrease in UVA when </a:t>
            </a:r>
            <a:r>
              <a:rPr lang="en-US" dirty="0" err="1"/>
              <a:t>NaOCl</a:t>
            </a:r>
            <a:r>
              <a:rPr lang="en-US" dirty="0"/>
              <a:t> is added.  It is believed that some of the DOC is converted to disinfection by-products giving a false indication of improved DOC reduction via coagulation.  There are jars that compare the same coagulant dose with one jar injected with </a:t>
            </a:r>
            <a:r>
              <a:rPr lang="en-US" dirty="0" err="1"/>
              <a:t>NaOCl</a:t>
            </a:r>
            <a:r>
              <a:rPr lang="en-US" dirty="0"/>
              <a:t>.  The sense of improvement with the jar with chlorine is due to the chlorine reaction with DOC that results in increase in %UVT or decrease in UVA.</a:t>
            </a:r>
          </a:p>
        </p:txBody>
      </p:sp>
    </p:spTree>
    <p:extLst>
      <p:ext uri="{BB962C8B-B14F-4D97-AF65-F5344CB8AC3E}">
        <p14:creationId xmlns:p14="http://schemas.microsoft.com/office/powerpoint/2010/main" val="213668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305" y="214402"/>
            <a:ext cx="11663520" cy="170483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Cement Hill WTP: Jar Test 1-4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Putah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South Canal Source Water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058070"/>
              </p:ext>
            </p:extLst>
          </p:nvPr>
        </p:nvGraphicFramePr>
        <p:xfrm>
          <a:off x="104776" y="2122962"/>
          <a:ext cx="11830051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2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69978">
                  <a:extLst>
                    <a:ext uri="{9D8B030D-6E8A-4147-A177-3AD203B41FA5}">
                      <a16:colId xmlns:a16="http://schemas.microsoft.com/office/drawing/2014/main" val="2110399474"/>
                    </a:ext>
                  </a:extLst>
                </a:gridCol>
                <a:gridCol w="1482824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11088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932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20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2972</Words>
  <Application>Microsoft Office PowerPoint</Application>
  <PresentationFormat>Widescreen</PresentationFormat>
  <Paragraphs>637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Cement Hill Water Plant CA4810005 Solano County Jar Test</vt:lpstr>
      <vt:lpstr>Cement Hill WTP Source Water: Putah South Canal Conventional Treatment</vt:lpstr>
      <vt:lpstr>Cement Hill WTP, July 28, 2020 Source Water Characteristics</vt:lpstr>
      <vt:lpstr>UVT/UVA, pathlength 10 mm</vt:lpstr>
      <vt:lpstr>Applied Coagulants for Jar Testing</vt:lpstr>
      <vt:lpstr>Laboratory Charge Analyzer</vt:lpstr>
      <vt:lpstr>Coagulant Information</vt:lpstr>
      <vt:lpstr>NaOCl Pre-Oxidation</vt:lpstr>
      <vt:lpstr>Cement Hill WTP: Jar Test 1-4 Results Putah South Canal Source Water Flash Mix 200 RPM (30 sec); Floc Mix 30 RPM (5 min)</vt:lpstr>
      <vt:lpstr>Cement Hill WTP : Jar Test 5-12 Results Putah South Canal Source Water; Flash Mix 200 RPM (30 sec)</vt:lpstr>
      <vt:lpstr>Cement Hill WTP: Jar Test 13-18 Results Putah South Canal Source Water Flash Mix 200 RPM (30 sec); Floc Mix 30 RPM (5 min)</vt:lpstr>
      <vt:lpstr>Jars 1-4 Test Flash Mix 30 Sec (200 RPM) Floc Mix 5 min (30 RPM)  Applied Coagulants  932/9890 </vt:lpstr>
      <vt:lpstr>Jars 1-4:  End of 5-minute flocculation (30 RPM) duration. </vt:lpstr>
      <vt:lpstr>Jars 1-4: After 5 min of settling, 25 mL is syringed for filterability and %UVT/UVA. </vt:lpstr>
      <vt:lpstr>Jars 1-4: After 25-minutes of settling, settled water turbidity is taken. </vt:lpstr>
      <vt:lpstr>Jars 5-8 Test Flash Mix 30 Sec (200 RPM) Floc Mix 5 min (30 RPM)  Applied Coagulant  Advanced Coagulant </vt:lpstr>
      <vt:lpstr>Jars 5-8:  End of 5-minute flocculation (30 RPM) duration. </vt:lpstr>
      <vt:lpstr>Jars 5-8: After 5 min of settling, 25 mL is syringed for filterability and %UVT/UVA. </vt:lpstr>
      <vt:lpstr>Jars 5-8: After 25-minutes of settling, settled water turbidity is taken. </vt:lpstr>
      <vt:lpstr>Jars 9 -12 Test Flash Mix 30 Sec (200 RPM) Floc Mix 5 min (30 RPM)  Applied Coagulant  Advanced Coagulant </vt:lpstr>
      <vt:lpstr>Jars 9-12:  End of 5-minute flocculation (30 RPM) duration. </vt:lpstr>
      <vt:lpstr>Jars 9-12: After 5 min of settling, 25 mL is syringed for filterability and %UVT/UVA. </vt:lpstr>
      <vt:lpstr>Jars 9-12: After 25-minutes of settling, settled water turbidity is taken. </vt:lpstr>
      <vt:lpstr>Jars 13-16 Test Flash Mix 30 Sec (200 RPM) Floc Mix 5 min (30 RPM)  Applied Coagulants  932/9890 </vt:lpstr>
      <vt:lpstr>Jars 13-16:  End of 5-minute flocculation (30 RPM) duration. </vt:lpstr>
      <vt:lpstr>Jars 13-16: After 5 min of settling, 25 mL is syringed for filterability and %UVT/UVA. </vt:lpstr>
      <vt:lpstr>Jars 13-16: After 25-minutes of settling, settled water turbidity is taken. </vt:lpstr>
      <vt:lpstr>Jars 17-18 Test Flash Mix 30 Sec (200 RPM) Floc Mix 5 min (30 RPM)  Applied Coagulants  932/9890 </vt:lpstr>
      <vt:lpstr>Jars 17-18:  End of 5-minute flocculation (30 RPM) duration. </vt:lpstr>
      <vt:lpstr>Jars 17-18: After 5 min of settling, 25 mL is syringed for filterability and %UVT/UVA. </vt:lpstr>
      <vt:lpstr>Jars 17-18: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Cement Hill Water Plant CA4810005 Solano County Jar Test</dc:title>
  <dc:creator>Guy Schott</dc:creator>
  <cp:lastModifiedBy>Guy Schott</cp:lastModifiedBy>
  <cp:revision>1</cp:revision>
  <dcterms:created xsi:type="dcterms:W3CDTF">2020-08-16T17:57:49Z</dcterms:created>
  <dcterms:modified xsi:type="dcterms:W3CDTF">2020-08-16T17:58:52Z</dcterms:modified>
</cp:coreProperties>
</file>