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1" r:id="rId2"/>
    <p:sldId id="308" r:id="rId3"/>
    <p:sldId id="295" r:id="rId4"/>
    <p:sldId id="294" r:id="rId5"/>
    <p:sldId id="293" r:id="rId6"/>
    <p:sldId id="299" r:id="rId7"/>
    <p:sldId id="296" r:id="rId8"/>
    <p:sldId id="292" r:id="rId9"/>
    <p:sldId id="298" r:id="rId10"/>
    <p:sldId id="309" r:id="rId11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65FBD"/>
    <a:srgbClr val="084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8" autoAdjust="0"/>
    <p:restoredTop sz="90929"/>
  </p:normalViewPr>
  <p:slideViewPr>
    <p:cSldViewPr>
      <p:cViewPr>
        <p:scale>
          <a:sx n="106" d="100"/>
          <a:sy n="106" d="100"/>
        </p:scale>
        <p:origin x="-25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91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342" y="0"/>
            <a:ext cx="298191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89"/>
            <a:ext cx="298191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342" y="8829989"/>
            <a:ext cx="2981911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EF871624-4609-42E1-A396-5D5A7D73CC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19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99B05-577B-4FDB-89B8-8897C9D608A0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8CDBB-2612-49CC-85C9-75C5D03A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8CDBB-2612-49CC-85C9-75C5D03A79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9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50359-331C-4645-B742-BE6DB0D1CE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44B10-3AAA-4497-953E-8091793014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2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30A6E-EF64-4BFE-900E-19CD187792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DCE3E-EA97-43BF-A6EC-C8AFD02BB1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3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2BDCD-76DC-4004-830C-FB89A290D6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2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B8F2B-AE1D-4296-B2C9-0F9F09D4B6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3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F776D-82EF-494A-8262-DD37798496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4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BE581-FE2D-4957-9610-17EF2F8CF4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12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42AB8-F11A-4EE2-8500-810AB9968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1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698AF-3433-4118-8A4E-177C0D511A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8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6D981-D10A-4ADB-8C57-55C6CF8298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2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A4991277-221C-44D7-80A2-297CB89144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aterboards.ca.gov/water_issues/programs/delta_watermaster/docs/diversion_reduction15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550"/>
            <a:ext cx="9144000" cy="70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it-IT" sz="3600" b="1" dirty="0" smtClean="0">
                <a:solidFill>
                  <a:srgbClr val="365F91"/>
                </a:solidFill>
                <a:latin typeface="Calibri" panose="020F0502020204030204" pitchFamily="34" charset="0"/>
              </a:rPr>
              <a:t>Voluntary Diversion Reduction Program Among In-Delta Riparian Water Rights Claimants 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47925"/>
            <a:ext cx="6400800" cy="1752600"/>
          </a:xfrm>
        </p:spPr>
        <p:txBody>
          <a:bodyPr/>
          <a:lstStyle/>
          <a:p>
            <a:pPr algn="r"/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Michael Patrick George, </a:t>
            </a: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Delta </a:t>
            </a:r>
            <a:r>
              <a:rPr lang="en-US" sz="2000" dirty="0" err="1" smtClean="0">
                <a:solidFill>
                  <a:srgbClr val="4F81BD"/>
                </a:solidFill>
                <a:latin typeface="Calibri" panose="020F0502020204030204" pitchFamily="34" charset="0"/>
              </a:rPr>
              <a:t>Watermaster</a:t>
            </a:r>
            <a:endParaRPr lang="en-US" sz="2000" dirty="0" smtClean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algn="r"/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Lauren Barva, </a:t>
            </a: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Communications &amp; Outreach Specialist</a:t>
            </a:r>
            <a:endParaRPr lang="en-US" sz="2000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algn="r"/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State Water Resources Control Board</a:t>
            </a:r>
            <a:endParaRPr lang="en-US" sz="2400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algn="r"/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May 3, </a:t>
            </a: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2016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r>
              <a:rPr lang="it-IT" sz="5400" b="1" dirty="0" smtClean="0">
                <a:solidFill>
                  <a:srgbClr val="365F91"/>
                </a:solidFill>
                <a:latin typeface="Calibri" panose="020F0502020204030204" pitchFamily="34" charset="0"/>
              </a:rPr>
              <a:t>Questions?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01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365F94"/>
                </a:solidFill>
                <a:latin typeface="Calibri" panose="020F0502020204030204" pitchFamily="34" charset="0"/>
              </a:rPr>
              <a:t>Program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8768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April 2015: Facing a 4</a:t>
            </a:r>
            <a:r>
              <a:rPr lang="en-US" sz="2400" baseline="30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th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 year of drought, threat of curtailments, minimal snowpack, Governor Brown extended emergency drought proclamation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Central and South Delta farmers proposed a voluntary program to reduce their surface water diversions during the summer months – June through September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Goal: reduce 2015 agricultural irrigation diversions by 25% vs. 2013 baseline in order to reduce stress on the water system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SWRCB agreed, </a:t>
            </a:r>
            <a:r>
              <a:rPr lang="en-US" sz="2400" dirty="0">
                <a:solidFill>
                  <a:srgbClr val="4F81BD"/>
                </a:solidFill>
                <a:latin typeface="Calibri" panose="020F0502020204030204" pitchFamily="34" charset="0"/>
              </a:rPr>
              <a:t>in 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return, to refrain from enforcing deeper curtailments against </a:t>
            </a:r>
            <a:r>
              <a:rPr lang="en-US" sz="2400" dirty="0" err="1" smtClean="0">
                <a:solidFill>
                  <a:srgbClr val="4F81BD"/>
                </a:solidFill>
                <a:latin typeface="Calibri" panose="020F0502020204030204" pitchFamily="34" charset="0"/>
              </a:rPr>
              <a:t>riparians</a:t>
            </a:r>
            <a:r>
              <a:rPr lang="en-US" sz="24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, if ordered later in the season</a:t>
            </a:r>
            <a:endParaRPr lang="en-US" sz="2400" dirty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68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365F91"/>
                </a:solidFill>
                <a:latin typeface="Calibri" panose="020F0502020204030204" pitchFamily="34" charset="0"/>
              </a:rPr>
              <a:t>Program Terms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90600"/>
            <a:ext cx="3810000" cy="49530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4F81BD"/>
                </a:solidFill>
                <a:latin typeface="Calibri" panose="020F0502020204030204" pitchFamily="34" charset="0"/>
              </a:rPr>
              <a:t>Participation was </a:t>
            </a:r>
            <a:r>
              <a:rPr lang="en-US" sz="18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voluntary</a:t>
            </a:r>
            <a:endParaRPr lang="en-US" sz="18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4F81BD"/>
                </a:solidFill>
                <a:latin typeface="Calibri" panose="020F0502020204030204" pitchFamily="34" charset="0"/>
              </a:rPr>
              <a:t>Enrollment was offered only to riparian water right claimants within the </a:t>
            </a:r>
            <a:r>
              <a:rPr lang="en-US" sz="18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Delta</a:t>
            </a:r>
            <a:endParaRPr lang="en-US" sz="18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4F81BD"/>
                </a:solidFill>
                <a:latin typeface="Calibri" panose="020F0502020204030204" pitchFamily="34" charset="0"/>
              </a:rPr>
              <a:t>Participants were required to file their plans for reducing diversions by 25% on or before June </a:t>
            </a:r>
            <a:r>
              <a:rPr lang="en-US" sz="18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1</a:t>
            </a:r>
            <a:endParaRPr lang="en-US" sz="18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4F81BD"/>
                </a:solidFill>
                <a:latin typeface="Calibri" panose="020F0502020204030204" pitchFamily="34" charset="0"/>
              </a:rPr>
              <a:t>Reduction strategies were kept flexible to accommodate the variety of </a:t>
            </a:r>
            <a:r>
              <a:rPr lang="en-US" sz="18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circumstances</a:t>
            </a:r>
            <a:endParaRPr lang="en-US" sz="18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4F81BD"/>
                </a:solidFill>
                <a:latin typeface="Calibri" panose="020F0502020204030204" pitchFamily="34" charset="0"/>
              </a:rPr>
              <a:t>Plan implementation was subject to verification inspections during the program </a:t>
            </a:r>
            <a:r>
              <a:rPr lang="en-US" sz="18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period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Participants </a:t>
            </a:r>
            <a:r>
              <a:rPr lang="en-US" sz="1800" b="1" dirty="0">
                <a:solidFill>
                  <a:srgbClr val="4F81BD"/>
                </a:solidFill>
                <a:latin typeface="Calibri" panose="020F0502020204030204" pitchFamily="34" charset="0"/>
              </a:rPr>
              <a:t>were required to file an “after-action” report on plan implementation in </a:t>
            </a:r>
            <a:r>
              <a:rPr lang="en-US" sz="18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November 2015.</a:t>
            </a:r>
            <a:endParaRPr lang="en-US" sz="18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3827318" cy="4953000"/>
          </a:xfrm>
        </p:spPr>
      </p:pic>
    </p:spTree>
    <p:extLst>
      <p:ext uri="{BB962C8B-B14F-4D97-AF65-F5344CB8AC3E}">
        <p14:creationId xmlns:p14="http://schemas.microsoft.com/office/powerpoint/2010/main" val="412466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365F94"/>
                </a:solidFill>
                <a:latin typeface="Calibri" panose="020F0502020204030204" pitchFamily="34" charset="0"/>
              </a:rPr>
              <a:t>Diversion Reduction </a:t>
            </a:r>
            <a:r>
              <a:rPr lang="en-US" sz="4000" b="1" dirty="0" smtClean="0">
                <a:solidFill>
                  <a:srgbClr val="365F94"/>
                </a:solidFill>
                <a:latin typeface="Calibri" panose="020F0502020204030204" pitchFamily="34" charset="0"/>
              </a:rPr>
              <a:t>Program Report Issued on March 11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8392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Headlines: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217 Plans </a:t>
            </a: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Prepared, Covering 2/3 of the Central and South Delta: 180,000 acres (and portion of </a:t>
            </a:r>
            <a:r>
              <a:rPr lang="en-US" sz="2000" dirty="0" err="1">
                <a:solidFill>
                  <a:srgbClr val="4F81BD"/>
                </a:solidFill>
                <a:latin typeface="Calibri" panose="020F0502020204030204" pitchFamily="34" charset="0"/>
              </a:rPr>
              <a:t>CCCo</a:t>
            </a: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Program Overachieved Target: 32% Reduction Reported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Flexibility and Voluntary Nature of the Program Incentivized Creativity and Micro-response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Likely Helped </a:t>
            </a: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to Avert Riparian Curtailment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Great Example of Voluntary Action to Address a Common Problem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Achieved Results </a:t>
            </a: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without Waiving Cherished Rights, Going to Court, or Triggering Regulation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Report Posted on </a:t>
            </a:r>
            <a:r>
              <a:rPr lang="en-US" sz="2000" dirty="0" err="1">
                <a:solidFill>
                  <a:srgbClr val="4F81BD"/>
                </a:solidFill>
                <a:latin typeface="Calibri" panose="020F0502020204030204" pitchFamily="34" charset="0"/>
              </a:rPr>
              <a:t>Watermaster</a:t>
            </a:r>
            <a:r>
              <a:rPr lang="en-US" sz="2000" dirty="0">
                <a:solidFill>
                  <a:srgbClr val="4F81BD"/>
                </a:solidFill>
                <a:latin typeface="Calibri" panose="020F0502020204030204" pitchFamily="34" charset="0"/>
              </a:rPr>
              <a:t> Website </a:t>
            </a:r>
            <a:r>
              <a:rPr lang="en-US" sz="1200" dirty="0" smtClean="0">
                <a:solidFill>
                  <a:srgbClr val="4F81BD"/>
                </a:solidFill>
                <a:latin typeface="Calibri" panose="020F0502020204030204" pitchFamily="34" charset="0"/>
                <a:hlinkClick r:id="rId2"/>
              </a:rPr>
              <a:t>http</a:t>
            </a:r>
            <a:r>
              <a:rPr lang="en-US" sz="1200" dirty="0">
                <a:solidFill>
                  <a:srgbClr val="4F81BD"/>
                </a:solidFill>
                <a:latin typeface="Calibri" panose="020F0502020204030204" pitchFamily="34" charset="0"/>
                <a:hlinkClick r:id="rId2"/>
              </a:rPr>
              <a:t>://</a:t>
            </a:r>
            <a:r>
              <a:rPr lang="en-US" sz="1200" dirty="0" smtClean="0">
                <a:solidFill>
                  <a:srgbClr val="4F81BD"/>
                </a:solidFill>
                <a:latin typeface="Calibri" panose="020F0502020204030204" pitchFamily="34" charset="0"/>
                <a:hlinkClick r:id="rId2"/>
              </a:rPr>
              <a:t>waterboards.ca.gov/water_issues/programs/delta_watermaster/docs/diversion_reduction15.pdf</a:t>
            </a:r>
            <a:endParaRPr lang="en-US" sz="1200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marL="53975" lvl="1" indent="0">
              <a:buNone/>
            </a:pPr>
            <a:endParaRPr lang="en-US" sz="1800" dirty="0" smtClean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4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it-IT" sz="3200" b="1" dirty="0" smtClean="0">
                <a:solidFill>
                  <a:srgbClr val="365F91"/>
                </a:solidFill>
                <a:latin typeface="Calibri" panose="020F0502020204030204" pitchFamily="34" charset="0"/>
              </a:rPr>
              <a:t>Methods for Reducing </a:t>
            </a:r>
            <a:r>
              <a:rPr lang="it-IT" sz="3200" b="1" dirty="0">
                <a:solidFill>
                  <a:srgbClr val="365F91"/>
                </a:solidFill>
                <a:latin typeface="Calibri" panose="020F0502020204030204" pitchFamily="34" charset="0"/>
              </a:rPr>
              <a:t>D</a:t>
            </a:r>
            <a:r>
              <a:rPr lang="it-IT" sz="3200" b="1" dirty="0" smtClean="0">
                <a:solidFill>
                  <a:srgbClr val="365F91"/>
                </a:solidFill>
                <a:latin typeface="Calibri" panose="020F0502020204030204" pitchFamily="34" charset="0"/>
              </a:rPr>
              <a:t>iversions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4F81BD"/>
                </a:solidFill>
                <a:latin typeface="Calibri" panose="020F0502020204030204" pitchFamily="34" charset="0"/>
              </a:rPr>
              <a:t>Fallowing </a:t>
            </a:r>
            <a:endParaRPr lang="en-US" sz="2400" b="1" dirty="0" smtClean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Rotating </a:t>
            </a:r>
            <a:r>
              <a:rPr lang="en-US" sz="2400" b="1" dirty="0">
                <a:solidFill>
                  <a:srgbClr val="4F81BD"/>
                </a:solidFill>
                <a:latin typeface="Calibri" panose="020F0502020204030204" pitchFamily="34" charset="0"/>
              </a:rPr>
              <a:t>to less water intensive crops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4F81BD"/>
                </a:solidFill>
                <a:latin typeface="Calibri" panose="020F0502020204030204" pitchFamily="34" charset="0"/>
              </a:rPr>
              <a:t>Reducing irrigation frequency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4F81BD"/>
                </a:solidFill>
                <a:latin typeface="Calibri" panose="020F0502020204030204" pitchFamily="34" charset="0"/>
              </a:rPr>
              <a:t>Employing more efficient irrigation equipment and/or </a:t>
            </a:r>
            <a:r>
              <a:rPr lang="en-US" sz="24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techniques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Field reconfiguration</a:t>
            </a:r>
            <a:endParaRPr lang="en-US" sz="24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1" y="1219200"/>
            <a:ext cx="3659557" cy="4876800"/>
          </a:xfrm>
        </p:spPr>
      </p:pic>
    </p:spTree>
    <p:extLst>
      <p:ext uri="{BB962C8B-B14F-4D97-AF65-F5344CB8AC3E}">
        <p14:creationId xmlns:p14="http://schemas.microsoft.com/office/powerpoint/2010/main" val="356303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04800"/>
          </a:xfrm>
        </p:spPr>
        <p:txBody>
          <a:bodyPr/>
          <a:lstStyle/>
          <a:p>
            <a:r>
              <a:rPr lang="it-IT" b="1" dirty="0" smtClean="0">
                <a:solidFill>
                  <a:srgbClr val="365F91"/>
                </a:solidFill>
                <a:latin typeface="Calibri" panose="020F0502020204030204" pitchFamily="34" charset="0"/>
              </a:rPr>
              <a:t>Examples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608" y="1420633"/>
            <a:ext cx="2514600" cy="3810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4F81BD"/>
                </a:solidFill>
              </a:rPr>
              <a:t>Irrigation with 60” beds</a:t>
            </a:r>
            <a:endParaRPr lang="en-US" sz="1600" dirty="0">
              <a:solidFill>
                <a:srgbClr val="4F81B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0435" y="1447800"/>
            <a:ext cx="2519251" cy="3048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4F81BD"/>
                </a:solidFill>
              </a:rPr>
              <a:t>Irrigating with 30” beds</a:t>
            </a:r>
            <a:endParaRPr lang="en-US" sz="1600" dirty="0">
              <a:solidFill>
                <a:srgbClr val="4F81BD"/>
              </a:solidFill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-219075" y="0"/>
            <a:ext cx="10043160" cy="7823200"/>
            <a:chOff x="5" y="0"/>
            <a:chExt cx="15816" cy="12320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9" y="0"/>
              <a:ext cx="2" cy="4022"/>
              <a:chOff x="29" y="0"/>
              <a:chExt cx="2" cy="4022"/>
            </a:xfrm>
          </p:grpSpPr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29" y="0"/>
                <a:ext cx="2" cy="4022"/>
              </a:xfrm>
              <a:custGeom>
                <a:avLst/>
                <a:gdLst>
                  <a:gd name="T0" fmla="*/ 4022 h 4022"/>
                  <a:gd name="T1" fmla="*/ 0 h 40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</a:cxnLst>
                <a:rect l="0" t="0" r="r" b="b"/>
                <a:pathLst>
                  <a:path h="4022">
                    <a:moveTo>
                      <a:pt x="0" y="4022"/>
                    </a:moveTo>
                    <a:lnTo>
                      <a:pt x="0" y="0"/>
                    </a:lnTo>
                  </a:path>
                </a:pathLst>
              </a:custGeom>
              <a:noFill/>
              <a:ln w="6085">
                <a:solidFill>
                  <a:srgbClr val="83879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" y="12255"/>
              <a:ext cx="15816" cy="2"/>
              <a:chOff x="5" y="12255"/>
              <a:chExt cx="15816" cy="2"/>
            </a:xfrm>
          </p:grpSpPr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5" y="12255"/>
                <a:ext cx="15816" cy="2"/>
              </a:xfrm>
              <a:custGeom>
                <a:avLst/>
                <a:gdLst>
                  <a:gd name="T0" fmla="+- 0 5 5"/>
                  <a:gd name="T1" fmla="*/ T0 w 15816"/>
                  <a:gd name="T2" fmla="+- 0 15821 5"/>
                  <a:gd name="T3" fmla="*/ T2 w 15816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5816">
                    <a:moveTo>
                      <a:pt x="0" y="0"/>
                    </a:moveTo>
                    <a:lnTo>
                      <a:pt x="15816" y="0"/>
                    </a:lnTo>
                  </a:path>
                </a:pathLst>
              </a:custGeom>
              <a:noFill/>
              <a:ln w="63892">
                <a:solidFill>
                  <a:srgbClr val="03030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15811" y="7776"/>
              <a:ext cx="2" cy="4544"/>
              <a:chOff x="15811" y="7776"/>
              <a:chExt cx="2" cy="4544"/>
            </a:xfrm>
          </p:grpSpPr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15811" y="7776"/>
                <a:ext cx="2" cy="4544"/>
              </a:xfrm>
              <a:custGeom>
                <a:avLst/>
                <a:gdLst>
                  <a:gd name="T0" fmla="+- 0 12320 7776"/>
                  <a:gd name="T1" fmla="*/ 12320 h 4544"/>
                  <a:gd name="T2" fmla="+- 0 7776 7776"/>
                  <a:gd name="T3" fmla="*/ 7776 h 454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4544">
                    <a:moveTo>
                      <a:pt x="0" y="4544"/>
                    </a:moveTo>
                    <a:lnTo>
                      <a:pt x="0" y="0"/>
                    </a:lnTo>
                  </a:path>
                </a:pathLst>
              </a:custGeom>
              <a:noFill/>
              <a:ln w="9127">
                <a:solidFill>
                  <a:srgbClr val="4444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6" y="1752600"/>
            <a:ext cx="5338651" cy="3657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20055" y="1438563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4F81BD"/>
                </a:solidFill>
                <a:latin typeface="+mj-lt"/>
              </a:rPr>
              <a:t>Crop Rotation</a:t>
            </a:r>
            <a:endParaRPr lang="en-US" sz="1600" dirty="0"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61565"/>
            <a:ext cx="2858926" cy="21696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4114800"/>
            <a:ext cx="2858925" cy="21529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38801" y="347866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Safflower</a:t>
            </a:r>
            <a:endParaRPr lang="en-US" sz="18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24945" y="58120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Sudan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595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365F91"/>
                </a:solidFill>
                <a:latin typeface="Calibri" panose="020F0502020204030204" pitchFamily="34" charset="0"/>
              </a:rPr>
              <a:t>Verification Inspections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910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1</a:t>
            </a:r>
            <a:r>
              <a:rPr lang="en-US" sz="1800" baseline="30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st</a:t>
            </a:r>
            <a:r>
              <a:rPr lang="en-US" sz="18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 prioritized the larger plans in terms of total acreage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2</a:t>
            </a:r>
            <a:r>
              <a:rPr lang="en-US" sz="1800" baseline="30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nd</a:t>
            </a:r>
            <a:r>
              <a:rPr lang="en-US" sz="18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 visited smaller family owned and operated farms, often without much professional support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Findings:</a:t>
            </a:r>
          </a:p>
          <a:p>
            <a:pPr marL="688975" lvl="1" indent="-33972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Even a lawyer can learn a lot riding in a pickup with a farmer</a:t>
            </a:r>
          </a:p>
          <a:p>
            <a:pPr marL="688975" lvl="1" indent="-3476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Participants in the program operated to exceed the 25% target for reduced diversion</a:t>
            </a:r>
          </a:p>
          <a:p>
            <a:pPr marL="688975" lvl="1" indent="-3476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Peer relationships were supportive of success in the program</a:t>
            </a:r>
          </a:p>
          <a:p>
            <a:pPr marL="688975" lvl="1" indent="-3476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Farmers took pride in contributing to drought amelioration</a:t>
            </a:r>
          </a:p>
          <a:p>
            <a:pPr lvl="1"/>
            <a:endParaRPr lang="en-US" sz="1000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4F81B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:\Users\mgeorge\Pictures\IMG_0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4800"/>
            <a:ext cx="3562350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it-IT" b="1" dirty="0" smtClean="0">
                <a:solidFill>
                  <a:srgbClr val="365F91"/>
                </a:solidFill>
                <a:latin typeface="Calibri" panose="020F0502020204030204" pitchFamily="34" charset="0"/>
              </a:rPr>
              <a:t>Statistical Overview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Total </a:t>
            </a:r>
            <a:r>
              <a:rPr lang="en-US" sz="1400" b="1" dirty="0">
                <a:solidFill>
                  <a:srgbClr val="4F81BD"/>
                </a:solidFill>
                <a:latin typeface="Calibri" panose="020F0502020204030204" pitchFamily="34" charset="0"/>
              </a:rPr>
              <a:t>acres in Central and South Delta:				</a:t>
            </a:r>
            <a:r>
              <a:rPr lang="en-US" sz="14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268,000</a:t>
            </a:r>
            <a:endParaRPr lang="en-US" sz="14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4F81BD"/>
                </a:solidFill>
                <a:latin typeface="Calibri" panose="020F0502020204030204" pitchFamily="34" charset="0"/>
              </a:rPr>
              <a:t>Total acres enrolled in the diversion reduction program:		</a:t>
            </a:r>
            <a:r>
              <a:rPr lang="en-US" sz="14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	180,119</a:t>
            </a:r>
            <a:r>
              <a:rPr lang="en-US" sz="1400" b="1" baseline="30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1</a:t>
            </a:r>
            <a:endParaRPr lang="en-US" sz="14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4F81BD"/>
                </a:solidFill>
                <a:latin typeface="Calibri" panose="020F0502020204030204" pitchFamily="34" charset="0"/>
              </a:rPr>
              <a:t>Number of conservation plans submitted:				217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4F81BD"/>
                </a:solidFill>
                <a:latin typeface="Calibri" panose="020F0502020204030204" pitchFamily="34" charset="0"/>
              </a:rPr>
              <a:t>Acre-feet reported as diverted in summer 2013:			</a:t>
            </a:r>
            <a:r>
              <a:rPr lang="en-US" sz="14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	486,754</a:t>
            </a:r>
            <a:endParaRPr lang="en-US" sz="14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4F81BD"/>
                </a:solidFill>
                <a:latin typeface="Calibri" panose="020F0502020204030204" pitchFamily="34" charset="0"/>
              </a:rPr>
              <a:t>Acre-feet reported as diverted in summer 2015:			</a:t>
            </a:r>
            <a:r>
              <a:rPr lang="en-US" sz="14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	333,082</a:t>
            </a:r>
            <a:endParaRPr lang="en-US" sz="14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4F81BD"/>
                </a:solidFill>
                <a:latin typeface="Calibri" panose="020F0502020204030204" pitchFamily="34" charset="0"/>
              </a:rPr>
              <a:t>Reductions in diversions reported from program implementation:	</a:t>
            </a:r>
            <a:r>
              <a:rPr lang="en-US" sz="14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	153,672 </a:t>
            </a:r>
            <a:endParaRPr lang="en-US" sz="14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4F81BD"/>
                </a:solidFill>
                <a:latin typeface="Calibri" panose="020F0502020204030204" pitchFamily="34" charset="0"/>
              </a:rPr>
              <a:t>Percent of reduced diversions reported:				</a:t>
            </a:r>
            <a:r>
              <a:rPr lang="en-US" sz="14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32</a:t>
            </a:r>
            <a:r>
              <a:rPr lang="en-US" sz="1400" b="1" dirty="0">
                <a:solidFill>
                  <a:srgbClr val="4F81BD"/>
                </a:solidFill>
                <a:latin typeface="Calibri" panose="020F0502020204030204" pitchFamily="34" charset="0"/>
              </a:rPr>
              <a:t>%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4F81BD"/>
                </a:solidFill>
                <a:latin typeface="Calibri" panose="020F0502020204030204" pitchFamily="34" charset="0"/>
              </a:rPr>
              <a:t>Acre-feet diverted per acre of irrigated land in summer 2013:		</a:t>
            </a:r>
            <a:r>
              <a:rPr lang="en-US" sz="14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	2.70</a:t>
            </a:r>
            <a:endParaRPr lang="en-US" sz="14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4F81BD"/>
                </a:solidFill>
                <a:latin typeface="Calibri" panose="020F0502020204030204" pitchFamily="34" charset="0"/>
              </a:rPr>
              <a:t>Acre-feet diverted per acre of irrigated land in summer 2015:		</a:t>
            </a:r>
            <a:r>
              <a:rPr lang="en-US" sz="14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	1.91</a:t>
            </a:r>
            <a:endParaRPr lang="en-US" sz="14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4F81BD"/>
                </a:solidFill>
                <a:latin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Disclaimer</a:t>
            </a:r>
            <a:r>
              <a:rPr lang="en-US" sz="1200" b="1" dirty="0">
                <a:solidFill>
                  <a:srgbClr val="4F81BD"/>
                </a:solidFill>
                <a:latin typeface="Calibri" panose="020F0502020204030204" pitchFamily="34" charset="0"/>
              </a:rPr>
              <a:t>: The data compiled and </a:t>
            </a:r>
            <a:r>
              <a:rPr lang="en-US" sz="12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summarized </a:t>
            </a:r>
            <a:r>
              <a:rPr lang="en-US" sz="1200" b="1" dirty="0">
                <a:solidFill>
                  <a:srgbClr val="4F81BD"/>
                </a:solidFill>
                <a:latin typeface="Calibri" panose="020F0502020204030204" pitchFamily="34" charset="0"/>
              </a:rPr>
              <a:t>in the </a:t>
            </a:r>
            <a:r>
              <a:rPr lang="en-US" sz="12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report are based </a:t>
            </a:r>
            <a:r>
              <a:rPr lang="en-US" sz="1200" b="1" dirty="0">
                <a:solidFill>
                  <a:srgbClr val="4F81BD"/>
                </a:solidFill>
                <a:latin typeface="Calibri" panose="020F0502020204030204" pitchFamily="34" charset="0"/>
              </a:rPr>
              <a:t>on </a:t>
            </a:r>
            <a:r>
              <a:rPr lang="en-US" sz="12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filings </a:t>
            </a:r>
            <a:r>
              <a:rPr lang="en-US" sz="1200" b="1" dirty="0">
                <a:solidFill>
                  <a:srgbClr val="4F81BD"/>
                </a:solidFill>
                <a:latin typeface="Calibri" panose="020F0502020204030204" pitchFamily="34" charset="0"/>
              </a:rPr>
              <a:t>prepared by program participants and their advisors</a:t>
            </a:r>
            <a:r>
              <a:rPr lang="en-US" sz="12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.  The vast majority of in-Delta diversions are not measured, so water diversion and use are estimated with a variety of techniques at varying levels of accuracy.    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  </a:t>
            </a:r>
          </a:p>
          <a:p>
            <a:pPr marL="0" indent="0">
              <a:buNone/>
            </a:pPr>
            <a:endParaRPr lang="en-US" sz="1200" b="1" baseline="30000" dirty="0" smtClean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200" b="1" baseline="300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1</a:t>
            </a:r>
            <a:r>
              <a:rPr lang="en-US" sz="12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4F81BD"/>
                </a:solidFill>
                <a:latin typeface="Calibri" panose="020F0502020204030204" pitchFamily="34" charset="0"/>
              </a:rPr>
              <a:t>A total of 15,005 acres enrolled in the program are located in Contra Costa County, outside the Central and South Delta Water Agencies boundaries</a:t>
            </a:r>
            <a:r>
              <a:rPr lang="en-US" sz="1200" dirty="0" smtClean="0">
                <a:solidFill>
                  <a:srgbClr val="4F81BD"/>
                </a:solidFill>
                <a:latin typeface="Calibri" panose="020F0502020204030204" pitchFamily="34" charset="0"/>
              </a:rPr>
              <a:t>.</a:t>
            </a:r>
            <a:endParaRPr lang="en-US" sz="1200" dirty="0">
              <a:solidFill>
                <a:srgbClr val="4F81BD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65"/>
            <a:ext cx="7772400" cy="1143000"/>
          </a:xfrm>
        </p:spPr>
        <p:txBody>
          <a:bodyPr/>
          <a:lstStyle/>
          <a:p>
            <a:r>
              <a:rPr lang="it-IT" sz="3600" b="1" dirty="0" smtClean="0">
                <a:solidFill>
                  <a:srgbClr val="365F91"/>
                </a:solidFill>
                <a:latin typeface="Calibri" panose="020F0502020204030204" pitchFamily="34" charset="0"/>
              </a:rPr>
              <a:t>Observations from the Program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Cooperative agreements produced results and reduced conflict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No verification of water rights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Riparian curtailments were narrowly avoided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Apparent influence on Delta outflow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Long-term concerns over salt build-up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Need for improved measurement of diversions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 smtClean="0">
                <a:solidFill>
                  <a:srgbClr val="4F81BD"/>
                </a:solidFill>
                <a:latin typeface="Calibri" panose="020F0502020204030204" pitchFamily="34" charset="0"/>
              </a:rPr>
              <a:t>Managing conflicting riparian and priority systems in extreme shortage exposed fissures in our water system</a:t>
            </a:r>
            <a:endParaRPr lang="en-US" sz="2600" b="1" dirty="0">
              <a:solidFill>
                <a:srgbClr val="4F81BD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400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465</Words>
  <Application>Microsoft Office PowerPoint</Application>
  <PresentationFormat>On-screen Show (4:3)</PresentationFormat>
  <Paragraphs>74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Blank Presentation</vt:lpstr>
      <vt:lpstr>Voluntary Diversion Reduction Program Among In-Delta Riparian Water Rights Claimants </vt:lpstr>
      <vt:lpstr>Program Background</vt:lpstr>
      <vt:lpstr>Program Terms</vt:lpstr>
      <vt:lpstr>Diversion Reduction Program Report Issued on March 11</vt:lpstr>
      <vt:lpstr>Methods for Reducing Diversions</vt:lpstr>
      <vt:lpstr>Examples</vt:lpstr>
      <vt:lpstr>Verification Inspections</vt:lpstr>
      <vt:lpstr>Statistical Overview</vt:lpstr>
      <vt:lpstr>Observations from the Program</vt:lpstr>
      <vt:lpstr>Questions?</vt:lpstr>
    </vt:vector>
  </TitlesOfParts>
  <Company>water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norton</dc:creator>
  <cp:lastModifiedBy>Barva, Lauren</cp:lastModifiedBy>
  <cp:revision>65</cp:revision>
  <cp:lastPrinted>2016-03-22T17:46:58Z</cp:lastPrinted>
  <dcterms:created xsi:type="dcterms:W3CDTF">2007-05-31T14:52:34Z</dcterms:created>
  <dcterms:modified xsi:type="dcterms:W3CDTF">2016-04-25T15:50:08Z</dcterms:modified>
</cp:coreProperties>
</file>