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1215" r:id="rId2"/>
    <p:sldId id="312" r:id="rId3"/>
    <p:sldId id="1193" r:id="rId4"/>
    <p:sldId id="1194" r:id="rId5"/>
    <p:sldId id="315" r:id="rId6"/>
    <p:sldId id="1227" r:id="rId7"/>
    <p:sldId id="1222" r:id="rId8"/>
    <p:sldId id="1220" r:id="rId9"/>
    <p:sldId id="1221" r:id="rId10"/>
    <p:sldId id="1223" r:id="rId11"/>
    <p:sldId id="327" r:id="rId12"/>
    <p:sldId id="1186" r:id="rId13"/>
    <p:sldId id="1208" r:id="rId14"/>
    <p:sldId id="1216" r:id="rId15"/>
    <p:sldId id="1225" r:id="rId16"/>
    <p:sldId id="1217" r:id="rId17"/>
    <p:sldId id="1179" r:id="rId18"/>
    <p:sldId id="1172" r:id="rId19"/>
    <p:sldId id="1211" r:id="rId20"/>
    <p:sldId id="1198" r:id="rId21"/>
    <p:sldId id="1224" r:id="rId22"/>
    <p:sldId id="323" r:id="rId23"/>
    <p:sldId id="1165" r:id="rId24"/>
    <p:sldId id="1158" r:id="rId25"/>
    <p:sldId id="1159" r:id="rId26"/>
    <p:sldId id="1160" r:id="rId27"/>
    <p:sldId id="1157" r:id="rId28"/>
    <p:sldId id="115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9" autoAdjust="0"/>
    <p:restoredTop sz="94712" autoAdjust="0"/>
  </p:normalViewPr>
  <p:slideViewPr>
    <p:cSldViewPr snapToGrid="0">
      <p:cViewPr varScale="1">
        <p:scale>
          <a:sx n="74" d="100"/>
          <a:sy n="74" d="100"/>
        </p:scale>
        <p:origin x="22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cerFiles\TracerProgram2014\Tracer!Pro1_4M_2022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cerFiles\TracerProgram2014\Tracer!Pro1_4M_2022.xlsm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cerFiles\TracerProgram2014\Tracer!Pro1_4M_2022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/>
              <a:t>Fluoride-Dose to Clearwell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StepDoseMethod1!$P$97:$P$108</c:f>
              <c:numCache>
                <c:formatCode>General</c:formatCode>
                <c:ptCount val="12"/>
                <c:pt idx="0">
                  <c:v>13</c:v>
                </c:pt>
                <c:pt idx="1">
                  <c:v>18</c:v>
                </c:pt>
                <c:pt idx="2">
                  <c:v>27</c:v>
                </c:pt>
                <c:pt idx="3">
                  <c:v>33</c:v>
                </c:pt>
                <c:pt idx="4">
                  <c:v>38</c:v>
                </c:pt>
                <c:pt idx="5">
                  <c:v>43</c:v>
                </c:pt>
              </c:numCache>
            </c:numRef>
          </c:xVal>
          <c:yVal>
            <c:numRef>
              <c:f>StepDoseMethod1!$Q$97:$Q$108</c:f>
              <c:numCache>
                <c:formatCode>General</c:formatCode>
                <c:ptCount val="12"/>
                <c:pt idx="0">
                  <c:v>1.87</c:v>
                </c:pt>
                <c:pt idx="1">
                  <c:v>1.87</c:v>
                </c:pt>
                <c:pt idx="2">
                  <c:v>1.89</c:v>
                </c:pt>
                <c:pt idx="3">
                  <c:v>1.94</c:v>
                </c:pt>
                <c:pt idx="4">
                  <c:v>1.93</c:v>
                </c:pt>
                <c:pt idx="5">
                  <c:v>1.94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74-4750-B007-4FDB4BA47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2192"/>
        <c:axId val="364042584"/>
      </c:scatterChart>
      <c:valAx>
        <c:axId val="364042192"/>
        <c:scaling>
          <c:orientation val="minMax"/>
          <c:max val="45"/>
          <c:min val="1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cap="none" baseline="0"/>
                  <a:t>Time (minutes)</a:t>
                </a:r>
              </a:p>
            </c:rich>
          </c:tx>
          <c:layout>
            <c:manualLayout>
              <c:xMode val="edge"/>
              <c:yMode val="edge"/>
              <c:x val="0.4915213878638931"/>
              <c:y val="0.92966759003907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42584"/>
        <c:crosses val="autoZero"/>
        <c:crossBetween val="midCat"/>
        <c:majorUnit val="3"/>
      </c:valAx>
      <c:valAx>
        <c:axId val="364042584"/>
        <c:scaling>
          <c:orientation val="minMax"/>
          <c:max val="2.1"/>
          <c:min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cap="none" baseline="0"/>
                  <a:t>Tracer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42192"/>
        <c:crosses val="autoZero"/>
        <c:crossBetween val="midCat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/>
              <a:t>Step-Dose Curve - Clearwell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784125653155001E-2"/>
          <c:y val="9.3121138825124392E-2"/>
          <c:w val="0.89870958322285821"/>
          <c:h val="0.7388160732718113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StepDoseMethod1!$C$12:$C$31</c:f>
              <c:numCache>
                <c:formatCode>#,##0.0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18</c:v>
                </c:pt>
                <c:pt idx="5">
                  <c:v>21</c:v>
                </c:pt>
                <c:pt idx="6">
                  <c:v>24</c:v>
                </c:pt>
                <c:pt idx="7">
                  <c:v>27</c:v>
                </c:pt>
                <c:pt idx="8">
                  <c:v>30</c:v>
                </c:pt>
                <c:pt idx="9">
                  <c:v>33</c:v>
                </c:pt>
                <c:pt idx="10">
                  <c:v>36</c:v>
                </c:pt>
                <c:pt idx="11">
                  <c:v>39</c:v>
                </c:pt>
                <c:pt idx="12">
                  <c:v>42</c:v>
                </c:pt>
                <c:pt idx="13">
                  <c:v>45</c:v>
                </c:pt>
                <c:pt idx="14">
                  <c:v>48</c:v>
                </c:pt>
                <c:pt idx="15">
                  <c:v>51</c:v>
                </c:pt>
                <c:pt idx="16">
                  <c:v>54</c:v>
                </c:pt>
                <c:pt idx="17">
                  <c:v>57</c:v>
                </c:pt>
                <c:pt idx="18">
                  <c:v>60</c:v>
                </c:pt>
                <c:pt idx="19">
                  <c:v>63</c:v>
                </c:pt>
              </c:numCache>
            </c:numRef>
          </c:xVal>
          <c:yVal>
            <c:numRef>
              <c:f>StepDoseMethod1!$K$12:$K$31</c:f>
              <c:numCache>
                <c:formatCode>0.000</c:formatCode>
                <c:ptCount val="20"/>
                <c:pt idx="0" formatCode="0.00">
                  <c:v>0</c:v>
                </c:pt>
                <c:pt idx="1">
                  <c:v>0</c:v>
                </c:pt>
                <c:pt idx="2">
                  <c:v>2.4999999999999994E-2</c:v>
                </c:pt>
                <c:pt idx="3">
                  <c:v>5.7999999999999996E-2</c:v>
                </c:pt>
                <c:pt idx="4">
                  <c:v>7.400000000000001E-2</c:v>
                </c:pt>
                <c:pt idx="5">
                  <c:v>9.5000000000000001E-2</c:v>
                </c:pt>
                <c:pt idx="6">
                  <c:v>0.11900000000000002</c:v>
                </c:pt>
                <c:pt idx="7">
                  <c:v>0.13499999999999998</c:v>
                </c:pt>
                <c:pt idx="8">
                  <c:v>0.161</c:v>
                </c:pt>
                <c:pt idx="9">
                  <c:v>0.17100000000000001</c:v>
                </c:pt>
                <c:pt idx="10">
                  <c:v>0.19199999999999998</c:v>
                </c:pt>
                <c:pt idx="11">
                  <c:v>0.20899999999999999</c:v>
                </c:pt>
                <c:pt idx="12">
                  <c:v>0.223</c:v>
                </c:pt>
                <c:pt idx="13">
                  <c:v>0.24100000000000002</c:v>
                </c:pt>
                <c:pt idx="14">
                  <c:v>0.26400000000000001</c:v>
                </c:pt>
                <c:pt idx="15">
                  <c:v>0.28000000000000003</c:v>
                </c:pt>
                <c:pt idx="16">
                  <c:v>0.29800000000000004</c:v>
                </c:pt>
                <c:pt idx="17">
                  <c:v>0.31499999999999995</c:v>
                </c:pt>
                <c:pt idx="18">
                  <c:v>0.33399999999999996</c:v>
                </c:pt>
                <c:pt idx="19">
                  <c:v>0.35199999999999998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68-4C74-864E-F25E60B4D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2192"/>
        <c:axId val="364042584"/>
      </c:scatterChart>
      <c:valAx>
        <c:axId val="36404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cap="none" baseline="0"/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42584"/>
        <c:crosses val="autoZero"/>
        <c:crossBetween val="midCat"/>
        <c:majorUnit val="5"/>
      </c:valAx>
      <c:valAx>
        <c:axId val="364042584"/>
        <c:scaling>
          <c:orientation val="minMax"/>
          <c:max val="0.36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cap="none" baseline="0"/>
                  <a:t>Tracer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42192"/>
        <c:crosses val="autoZero"/>
        <c:crossBetween val="midCat"/>
        <c:majorUnit val="3.0000000000000006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Normalized F-Curve - Clearwell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StepDoseMethod1!$I$12:$I$31</c:f>
              <c:numCache>
                <c:formatCode>0.000</c:formatCode>
                <c:ptCount val="20"/>
                <c:pt idx="0">
                  <c:v>0</c:v>
                </c:pt>
                <c:pt idx="1">
                  <c:v>1.6813022650724613E-2</c:v>
                </c:pt>
                <c:pt idx="2">
                  <c:v>3.3626045301449227E-2</c:v>
                </c:pt>
                <c:pt idx="3">
                  <c:v>5.0439067952173823E-2</c:v>
                </c:pt>
                <c:pt idx="4">
                  <c:v>6.0526881542608588E-2</c:v>
                </c:pt>
                <c:pt idx="5">
                  <c:v>7.0614695133043359E-2</c:v>
                </c:pt>
                <c:pt idx="6">
                  <c:v>8.0702508723478117E-2</c:v>
                </c:pt>
                <c:pt idx="7">
                  <c:v>9.0790322313912888E-2</c:v>
                </c:pt>
                <c:pt idx="8">
                  <c:v>0.10087813590434763</c:v>
                </c:pt>
                <c:pt idx="9">
                  <c:v>0.11096594949478239</c:v>
                </c:pt>
                <c:pt idx="10">
                  <c:v>0.12105376308521716</c:v>
                </c:pt>
                <c:pt idx="11">
                  <c:v>0.13114157667565193</c:v>
                </c:pt>
                <c:pt idx="12">
                  <c:v>0.14122939026608669</c:v>
                </c:pt>
                <c:pt idx="13">
                  <c:v>0.15131720385652145</c:v>
                </c:pt>
                <c:pt idx="14">
                  <c:v>0.16140501744695621</c:v>
                </c:pt>
                <c:pt idx="15">
                  <c:v>0.17149283103739096</c:v>
                </c:pt>
                <c:pt idx="16">
                  <c:v>0.18158064462782578</c:v>
                </c:pt>
                <c:pt idx="17">
                  <c:v>0.19166845821826053</c:v>
                </c:pt>
                <c:pt idx="18">
                  <c:v>0.20175627180869529</c:v>
                </c:pt>
                <c:pt idx="19">
                  <c:v>0.21184408539913016</c:v>
                </c:pt>
              </c:numCache>
            </c:numRef>
          </c:xVal>
          <c:yVal>
            <c:numRef>
              <c:f>StepDoseMethod1!$L$12:$L$31</c:f>
              <c:numCache>
                <c:formatCode>0.00</c:formatCode>
                <c:ptCount val="20"/>
                <c:pt idx="0">
                  <c:v>0</c:v>
                </c:pt>
                <c:pt idx="1">
                  <c:v>0</c:v>
                </c:pt>
                <c:pt idx="2" formatCode="0.000">
                  <c:v>1.3319126265316993E-2</c:v>
                </c:pt>
                <c:pt idx="3" formatCode="0.000">
                  <c:v>3.0900372935535426E-2</c:v>
                </c:pt>
                <c:pt idx="4" formatCode="0.000">
                  <c:v>3.9424613745338309E-2</c:v>
                </c:pt>
                <c:pt idx="5" formatCode="0.000">
                  <c:v>5.061267980820458E-2</c:v>
                </c:pt>
                <c:pt idx="6" formatCode="0.000">
                  <c:v>6.3399041022908914E-2</c:v>
                </c:pt>
                <c:pt idx="7" formatCode="0.000">
                  <c:v>7.1923281832711766E-2</c:v>
                </c:pt>
                <c:pt idx="8" formatCode="0.000">
                  <c:v>8.5775173148641456E-2</c:v>
                </c:pt>
                <c:pt idx="9" formatCode="0.000">
                  <c:v>9.1102823654768253E-2</c:v>
                </c:pt>
                <c:pt idx="10" formatCode="0.000">
                  <c:v>0.10229088971763452</c:v>
                </c:pt>
                <c:pt idx="11" formatCode="0.000">
                  <c:v>0.11134789557805007</c:v>
                </c:pt>
                <c:pt idx="12" formatCode="0.000">
                  <c:v>0.11880660628662761</c:v>
                </c:pt>
                <c:pt idx="13" formatCode="0.000">
                  <c:v>0.12839637719765584</c:v>
                </c:pt>
                <c:pt idx="14" formatCode="0.000">
                  <c:v>0.14064997336174748</c:v>
                </c:pt>
                <c:pt idx="15" formatCode="0.000">
                  <c:v>0.14917421417155036</c:v>
                </c:pt>
                <c:pt idx="16" formatCode="0.000">
                  <c:v>0.15876398508257861</c:v>
                </c:pt>
                <c:pt idx="17" formatCode="0.000">
                  <c:v>0.1678209909429941</c:v>
                </c:pt>
                <c:pt idx="18" formatCode="0.000">
                  <c:v>0.17794352690463502</c:v>
                </c:pt>
                <c:pt idx="19" formatCode="0.000">
                  <c:v>0.18753329781566327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71-4911-A14C-19F0B8460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5720"/>
        <c:axId val="364046112"/>
      </c:scatterChart>
      <c:valAx>
        <c:axId val="364045720"/>
        <c:scaling>
          <c:orientation val="minMax"/>
          <c:max val="0.22000000000000003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cap="none" baseline="0"/>
                  <a:t>t</a:t>
                </a:r>
                <a:r>
                  <a:rPr lang="en-US" sz="1800"/>
                  <a:t>/HRT)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46112"/>
        <c:crosses val="autoZero"/>
        <c:crossBetween val="midCat"/>
        <c:majorUnit val="2.0000000000000004E-2"/>
      </c:valAx>
      <c:valAx>
        <c:axId val="364046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cap="none" baseline="0"/>
                  <a:t> Tracer </a:t>
                </a:r>
                <a:r>
                  <a:rPr lang="en-US" sz="1800" b="1" i="0" u="none" strike="noStrike" cap="none" baseline="0">
                    <a:effectLst/>
                  </a:rPr>
                  <a:t>Normalized</a:t>
                </a:r>
                <a:endParaRPr lang="en-US" sz="1800" cap="none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4572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0.08213</cdr:x>
      <cdr:y>0.43984</cdr:y>
    </cdr:from>
    <cdr:to>
      <cdr:x>0.53797</cdr:x>
      <cdr:y>0.43984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6905F320-9944-46C6-A6C3-EF8C60DC2EEF}"/>
            </a:ext>
            <a:ext uri="{C183D7F6-B498-43B3-948B-1728B52AA6E4}">
              <adec:decorative xmlns:adec="http://schemas.microsoft.com/office/drawing/2017/decorative" val="1"/>
            </a:ext>
          </a:extLst>
        </cdr:cNvPr>
        <cdr:cNvCxnSpPr/>
      </cdr:nvCxnSpPr>
      <cdr:spPr>
        <a:xfrm xmlns:a="http://schemas.openxmlformats.org/drawingml/2006/main">
          <a:off x="972065" y="2590174"/>
          <a:ext cx="539496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6364-797E-4B63-9948-5C81BC457F4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B47B-4852-4930-B61E-2FB6AC8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5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1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0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87E9928F-896A-ED4E-4AF2-61D9B5883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CA1710001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Study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29, 2022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Performed by: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Guy Schott, P.E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Amy Santos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0DC3B-E624-04FF-FEEE-8E683F0D2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6200000">
            <a:off x="5761577" y="427578"/>
            <a:ext cx="6858000" cy="600284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B5BDB-44F1-C6F0-26F7-9680989AC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Clearwell</a:t>
            </a:r>
          </a:p>
        </p:txBody>
      </p:sp>
    </p:spTree>
    <p:extLst>
      <p:ext uri="{BB962C8B-B14F-4D97-AF65-F5344CB8AC3E}">
        <p14:creationId xmlns:p14="http://schemas.microsoft.com/office/powerpoint/2010/main" val="298769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2392-205D-B421-9519-BA49C13B8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Clearwell Surface Aeration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741614-A4A7-0B49-D792-FCE1C9A30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72200" y="2058194"/>
            <a:ext cx="5181600" cy="3886200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18F1A37-AC96-3625-D2DD-3BF2AFBA5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17085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9AC2C-897C-4A61-A301-E4C910634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C4C55-9425-4B49-B438-DF34AA6C1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Laboratory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0B7D8-7B36-682E-83EB-495DFECC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689" y="394855"/>
            <a:ext cx="307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Fluoride Analysis</a:t>
            </a:r>
          </a:p>
        </p:txBody>
      </p:sp>
    </p:spTree>
    <p:extLst>
      <p:ext uri="{BB962C8B-B14F-4D97-AF65-F5344CB8AC3E}">
        <p14:creationId xmlns:p14="http://schemas.microsoft.com/office/powerpoint/2010/main" val="375803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72D4-CAA5-434E-B3EF-1D9E9B556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/>
              <a:t>Clearlake Oaks CWS</a:t>
            </a:r>
            <a:br>
              <a:rPr lang="en-US" sz="3100" dirty="0"/>
            </a:br>
            <a:r>
              <a:rPr lang="en-US" sz="3100" dirty="0"/>
              <a:t>Tracer and Fluoride injection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8CD7-F728-4BE3-B7B0-0D0D5E71F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Tracer: H</a:t>
            </a:r>
            <a:r>
              <a:rPr lang="en-US" sz="2000" baseline="-25000" dirty="0"/>
              <a:t>2</a:t>
            </a:r>
            <a:r>
              <a:rPr lang="en-US" sz="2000" dirty="0"/>
              <a:t>SiF</a:t>
            </a:r>
            <a:r>
              <a:rPr lang="en-US" sz="2000" baseline="-25000" dirty="0"/>
              <a:t>6</a:t>
            </a:r>
            <a:r>
              <a:rPr lang="en-US" sz="2000" dirty="0"/>
              <a:t>, Fluoride (F)</a:t>
            </a:r>
          </a:p>
          <a:p>
            <a:r>
              <a:rPr lang="en-US" sz="2000" dirty="0"/>
              <a:t>Feed pump capacity 17.2 gal/</a:t>
            </a:r>
            <a:r>
              <a:rPr lang="en-US" sz="2000" dirty="0" err="1"/>
              <a:t>hr</a:t>
            </a:r>
            <a:r>
              <a:rPr lang="en-US" sz="2000" dirty="0"/>
              <a:t> set at 50% (8.6 gal/hr.) during test</a:t>
            </a:r>
          </a:p>
          <a:p>
            <a:r>
              <a:rPr lang="en-US" sz="2000" dirty="0"/>
              <a:t>Add 3 liters H</a:t>
            </a:r>
            <a:r>
              <a:rPr lang="en-US" sz="2000" baseline="-25000" dirty="0"/>
              <a:t>2</a:t>
            </a:r>
            <a:r>
              <a:rPr lang="en-US" sz="2000" dirty="0"/>
              <a:t>SiF</a:t>
            </a:r>
            <a:r>
              <a:rPr lang="en-US" sz="2000" baseline="-25000" dirty="0"/>
              <a:t>6</a:t>
            </a:r>
            <a:r>
              <a:rPr lang="en-US" sz="2000" dirty="0"/>
              <a:t> to 20-gal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  <a:p>
            <a:r>
              <a:rPr lang="en-US" sz="2000" dirty="0"/>
              <a:t>Background Fluoride: 0.160 mg/L as F</a:t>
            </a:r>
          </a:p>
          <a:p>
            <a:r>
              <a:rPr lang="en-US" sz="2000" dirty="0"/>
              <a:t>Measured dose: 1.88 mg/L as F (excluding background fluoride)</a:t>
            </a:r>
          </a:p>
          <a:p>
            <a:endParaRPr lang="en-US" sz="2000" b="1" dirty="0"/>
          </a:p>
          <a:p>
            <a:r>
              <a:rPr lang="en-US" sz="2000" dirty="0"/>
              <a:t>Fluoride (tracer) was injected into a vault at chlorine injection point.  </a:t>
            </a:r>
          </a:p>
        </p:txBody>
      </p:sp>
      <p:pic>
        <p:nvPicPr>
          <p:cNvPr id="7" name="Content Placeholder 6" descr="Chemical crock">
            <a:extLst>
              <a:ext uri="{FF2B5EF4-FFF2-40B4-BE49-F238E27FC236}">
                <a16:creationId xmlns:a16="http://schemas.microsoft.com/office/drawing/2014/main" id="{9551E2C0-1D06-65FF-3B4A-00439C8DF5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F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1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607-C946-42E4-BF96-E7506942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 Pump and Tracer Injection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58D1-6392-4A10-923E-727448661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Fluoride chemical crock and pump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AD62-3875-48A0-9354-6C6C39259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Fluoride Injection Point (same location of post NaOCl)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B211D3F-0578-4BEF-884F-D450A665A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 rot="16200000">
            <a:off x="839540" y="2657378"/>
            <a:ext cx="3684587" cy="337998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07B127-DAF9-4435-9F86-426B2CF7B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172200" y="2804065"/>
            <a:ext cx="5183188" cy="3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6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607-C946-42E4-BF96-E7506942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Sample Point to Clearwell for Determining Fluoride Dose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58D1-6392-4A10-923E-727448661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Vault location of sample point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AD62-3875-48A0-9354-6C6C39259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collection point of tracer</a:t>
            </a:r>
          </a:p>
        </p:txBody>
      </p:sp>
      <p:pic>
        <p:nvPicPr>
          <p:cNvPr id="10" name="Content Placeholder 9" descr="inlet sample point">
            <a:extLst>
              <a:ext uri="{FF2B5EF4-FFF2-40B4-BE49-F238E27FC236}">
                <a16:creationId xmlns:a16="http://schemas.microsoft.com/office/drawing/2014/main" id="{FBD0586A-04D7-DD4A-C9F3-FBD76D1FB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14" name="Content Placeholder 13" descr="Inlet drawing sample point">
            <a:extLst>
              <a:ext uri="{FF2B5EF4-FFF2-40B4-BE49-F238E27FC236}">
                <a16:creationId xmlns:a16="http://schemas.microsoft.com/office/drawing/2014/main" id="{A1274496-B6AF-60F9-9D76-E58BBDD05E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21500" y="2965648"/>
            <a:ext cx="3684588" cy="2763441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4B546B-EAC2-F5E5-32E5-C5C1D6CE0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04160" y="2505074"/>
            <a:ext cx="297180" cy="2249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07393-D71E-CCCB-20AE-AAB30B77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933" y="365125"/>
            <a:ext cx="3952071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/>
              <a:t>Clearwell Sample Tap off Booster Pump</a:t>
            </a:r>
          </a:p>
        </p:txBody>
      </p:sp>
      <p:pic>
        <p:nvPicPr>
          <p:cNvPr id="5" name="Content Placeholder 4" descr="Sample tap off booster pump">
            <a:extLst>
              <a:ext uri="{FF2B5EF4-FFF2-40B4-BE49-F238E27FC236}">
                <a16:creationId xmlns:a16="http://schemas.microsoft.com/office/drawing/2014/main" id="{AE929BE1-C622-EE57-CBC4-743EA364B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4781CF-29BF-10D7-74C1-67BE6881B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69356" y="1973179"/>
            <a:ext cx="3762577" cy="962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0C48846-608E-4A57-0F60-9D22D8E59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888" y="1838425"/>
            <a:ext cx="587141" cy="8277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89C89-A952-661F-0AE8-43E47680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933" y="365125"/>
            <a:ext cx="3952071" cy="553031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Clearwell Outlet Tracer Sample Line Station from Booster Pump</a:t>
            </a:r>
            <a:endParaRPr lang="en-US" sz="4800" dirty="0"/>
          </a:p>
        </p:txBody>
      </p:sp>
      <p:pic>
        <p:nvPicPr>
          <p:cNvPr id="4" name="Picture 3" descr="Clearwell outlet sample point">
            <a:extLst>
              <a:ext uri="{FF2B5EF4-FFF2-40B4-BE49-F238E27FC236}">
                <a16:creationId xmlns:a16="http://schemas.microsoft.com/office/drawing/2014/main" id="{CE1F5B1B-7542-F3C5-E20C-B930B566ED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AA2B65-3E65-3A63-C18F-AE84B1D2A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3429" y="2732314"/>
            <a:ext cx="2383971" cy="168728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8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0F1F-10EB-492D-A0B0-A7B613DF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216817"/>
            <a:ext cx="11005008" cy="9994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Fluoride Dose, Inlet to Clearwell,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0EC2C2-4F8F-4AC2-A6F9-00360B700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047106"/>
              </p:ext>
            </p:extLst>
          </p:nvPr>
        </p:nvGraphicFramePr>
        <p:xfrm>
          <a:off x="235671" y="1494562"/>
          <a:ext cx="2718171" cy="454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66">
                  <a:extLst>
                    <a:ext uri="{9D8B030D-6E8A-4147-A177-3AD203B41FA5}">
                      <a16:colId xmlns:a16="http://schemas.microsoft.com/office/drawing/2014/main" val="189736626"/>
                    </a:ext>
                  </a:extLst>
                </a:gridCol>
                <a:gridCol w="1392905">
                  <a:extLst>
                    <a:ext uri="{9D8B030D-6E8A-4147-A177-3AD203B41FA5}">
                      <a16:colId xmlns:a16="http://schemas.microsoft.com/office/drawing/2014/main" val="1197626849"/>
                    </a:ext>
                  </a:extLst>
                </a:gridCol>
              </a:tblGrid>
              <a:tr h="1233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Elapsed </a:t>
                      </a:r>
                      <a:b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*Tracer </a:t>
                      </a:r>
                    </a:p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Fluoride Dose</a:t>
                      </a:r>
                      <a:b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76070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17719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48796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81315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94711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12916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992541"/>
                  </a:ext>
                </a:extLst>
              </a:tr>
            </a:tbl>
          </a:graphicData>
        </a:graphic>
      </p:graphicFrame>
      <p:graphicFrame>
        <p:nvGraphicFramePr>
          <p:cNvPr id="5" name="Chart 4" descr="Inlet graph fluoride dose.">
            <a:extLst>
              <a:ext uri="{FF2B5EF4-FFF2-40B4-BE49-F238E27FC236}">
                <a16:creationId xmlns:a16="http://schemas.microsoft.com/office/drawing/2014/main" id="{00000000-0008-0000-07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726604"/>
              </p:ext>
            </p:extLst>
          </p:nvPr>
        </p:nvGraphicFramePr>
        <p:xfrm>
          <a:off x="3810000" y="1386039"/>
          <a:ext cx="7374556" cy="487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DD132C-26E1-C379-643C-5F102329A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5671" y="6271851"/>
            <a:ext cx="442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*Excludes background fluoride of 0.160 mg/L</a:t>
            </a:r>
          </a:p>
        </p:txBody>
      </p:sp>
    </p:spTree>
    <p:extLst>
      <p:ext uri="{BB962C8B-B14F-4D97-AF65-F5344CB8AC3E}">
        <p14:creationId xmlns:p14="http://schemas.microsoft.com/office/powerpoint/2010/main" val="119737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5BC1-C4B0-4CAE-AD79-79C9BB63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Dose and Background Residual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BAB8-D10B-420D-BC2A-DB5E35557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background fluoride concentration: 0.160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steady-state measured fluoride concentration exiting pipeline and entering the first tank (steel): 2.04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Fluoride dose: 2.04 – 0.160 = 1.88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are based on tracer dose of 1.88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10% of tracer dose is 0.188 mg/L as F</a:t>
            </a:r>
          </a:p>
        </p:txBody>
      </p:sp>
    </p:spTree>
    <p:extLst>
      <p:ext uri="{BB962C8B-B14F-4D97-AF65-F5344CB8AC3E}">
        <p14:creationId xmlns:p14="http://schemas.microsoft.com/office/powerpoint/2010/main" val="81135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0E018-0628-4397-AEE9-D59440A4F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Results 2</a:t>
            </a:r>
          </a:p>
        </p:txBody>
      </p:sp>
      <p:pic>
        <p:nvPicPr>
          <p:cNvPr id="5" name="Picture 4" descr="Tracer data results (table)">
            <a:extLst>
              <a:ext uri="{FF2B5EF4-FFF2-40B4-BE49-F238E27FC236}">
                <a16:creationId xmlns:a16="http://schemas.microsoft.com/office/drawing/2014/main" id="{C0F39FC2-5957-3B0A-4515-13EFEE76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3" y="783771"/>
            <a:ext cx="11805403" cy="534488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4331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7CC0-6F09-4FCE-A12A-449048BC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725"/>
            <a:ext cx="10515600" cy="914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1E26-3B1E-4A4A-8D25-108D8B11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506"/>
            <a:ext cx="10935878" cy="552659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Clearwell Design Specifications and Tracer Sampling Points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Summary of Tracer Results and Procedures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Injection Point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Recorded Tracer Data (Tables)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Graphs: Modified Step-Dose and Normalized Step-Dose Curve to F-Curve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 of a Tracer Test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Disinfection Exposure Time of Fluid in Vessel for Determining Ct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Baffling Factor (BF), Definition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Test Method (Modified Step-Dose)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of Analysis and Equipment</a:t>
            </a:r>
          </a:p>
        </p:txBody>
      </p:sp>
    </p:spTree>
    <p:extLst>
      <p:ext uri="{BB962C8B-B14F-4D97-AF65-F5344CB8AC3E}">
        <p14:creationId xmlns:p14="http://schemas.microsoft.com/office/powerpoint/2010/main" val="2688492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541A91-4513-4978-9448-EC4D0199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Step</a:t>
            </a:r>
          </a:p>
        </p:txBody>
      </p:sp>
      <p:graphicFrame>
        <p:nvGraphicFramePr>
          <p:cNvPr id="7" name="Chart 6" descr="Step-dose curve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470460"/>
              </p:ext>
            </p:extLst>
          </p:nvPr>
        </p:nvGraphicFramePr>
        <p:xfrm>
          <a:off x="207818" y="415636"/>
          <a:ext cx="11835246" cy="588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08AC86-4BE3-F1E5-E778-1A73BE090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17954" y="3092516"/>
            <a:ext cx="0" cy="2194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26A5CA-B3C6-E787-E463-537673C4D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235" y="1261634"/>
            <a:ext cx="22372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Dose: 1.88 mg/L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0.188 mg/L at 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 min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HRT: 297 min 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BF: 0.12 (t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</a:t>
            </a:r>
          </a:p>
        </p:txBody>
      </p:sp>
    </p:spTree>
    <p:extLst>
      <p:ext uri="{BB962C8B-B14F-4D97-AF65-F5344CB8AC3E}">
        <p14:creationId xmlns:p14="http://schemas.microsoft.com/office/powerpoint/2010/main" val="15932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541A91-4513-4978-9448-EC4D0199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Step Curve tanks 1-5</a:t>
            </a:r>
          </a:p>
        </p:txBody>
      </p:sp>
      <p:graphicFrame>
        <p:nvGraphicFramePr>
          <p:cNvPr id="8" name="Chart 7" descr="F-Curve">
            <a:extLst>
              <a:ext uri="{FF2B5EF4-FFF2-40B4-BE49-F238E27FC236}">
                <a16:creationId xmlns:a16="http://schemas.microsoft.com/office/drawing/2014/main" id="{00000000-0008-0000-07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696496"/>
              </p:ext>
            </p:extLst>
          </p:nvPr>
        </p:nvGraphicFramePr>
        <p:xfrm>
          <a:off x="171450" y="581025"/>
          <a:ext cx="11715750" cy="572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067E6D-DA72-E448-E807-04D97F06D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41610" y="3346459"/>
            <a:ext cx="56692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E3CC74-9EF1-5D4C-2299-4AA4AB333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31314" y="3351596"/>
            <a:ext cx="0" cy="2103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121A4-BE9E-EEBF-0808-743B3A4C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4941" y="2565379"/>
            <a:ext cx="336502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(BF) = 0.12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6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4B5B-64EF-41D7-A31A-522C60D6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of a Tracer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97E50-5706-48FA-8723-6D6E943C9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determine the hydraulic efficiency or disinfectant exposure time of water through one or more reactors.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addition of known quantities of a nonreactive chemical (tracer) is added in the form of a pulse (slug) or step-input. 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time of travel or disinfectant exposure time through the reactor is related to: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 rate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Reactor water volume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Depth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Reactor configuration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Hydraulic mixing</a:t>
            </a:r>
          </a:p>
        </p:txBody>
      </p:sp>
    </p:spTree>
    <p:extLst>
      <p:ext uri="{BB962C8B-B14F-4D97-AF65-F5344CB8AC3E}">
        <p14:creationId xmlns:p14="http://schemas.microsoft.com/office/powerpoint/2010/main" val="305405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0C84-013A-4011-8E8E-399222D4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 Exposure Time of Fluid in Vessel for Determining Ct</a:t>
            </a:r>
            <a:r>
              <a:rPr lang="en-US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19DF6-3E81-4F1A-B545-E248D8CB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disinfectant residual (mg/L) at the point of inactivation compliance.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disinfection exposure time of water used for Ct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calculation is the time (t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it takes for the first 10 percent of the water entering the reactor to exit the reactor.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determine this, a marker (nonreactive tracer) is introduced into the water and is monitored leaving the reactor.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2.7 mg/L of tracer is continuously dose during testing;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that time when 0.27 mg/L of tracer concentration (10% of dose) has exited the reactor.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0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EE9B-D072-4DC5-A4AD-EEF5A1BA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AC04-8270-4DF6-A4A1-E5082A11F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 inactivation is based on the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Delivered Dose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4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disinfectant residual (mg/L)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exposure or contact time (minutes)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Multiply them: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mg/L • min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(delivered dose to pathogens)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calculated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is looked up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tables to determine the log inactivation based on specific monitoring parameters (pH, disinfectant residual and temperature).</a:t>
            </a:r>
          </a:p>
        </p:txBody>
      </p:sp>
    </p:spTree>
    <p:extLst>
      <p:ext uri="{BB962C8B-B14F-4D97-AF65-F5344CB8AC3E}">
        <p14:creationId xmlns:p14="http://schemas.microsoft.com/office/powerpoint/2010/main" val="698135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FDAE-6190-4458-88BC-2CF9C42B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168677"/>
            <a:ext cx="10963183" cy="1038686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(BF)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3F41-A0BD-4490-A253-A3ADB74B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438183"/>
            <a:ext cx="11771790" cy="499812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Baffling factor or short-circuiting factor: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Determined from tracer study or estimated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HRT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 tracer study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HRT (hydraulic residence time) = reactor volume divided by reactor 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the BF is determined, then it is applied to the operations of the reactor for determining the disinfectant exposure time.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Clearwell operating volume: 180,000 gallons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Exit flow:  620 gpm (0.892 MGD)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0.12, from tracer study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Calculated contact or disinfection exposure time: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180,000 gal ÷ 620 gpm × 0.12 = 35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minutes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7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826F-E200-48C5-A3A7-F6C7A442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882A-8977-4F9D-BB52-ECD1FE08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 Method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 continue feed of tracer at constant rate and inlet plant flow throughout the duration of the test.  The “Step-Dose” test has a duration of 3-4 HRT to achieve reactor outlet steady-state tracer concentration.  The time “t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determined when 10% of the tracer dose concentration has exist the reactor.  The “Modified Step-Dose” test allows the test to be completed in less than 1 HRT by physical measurements of the tracer inlet flow and/or channel basin concentration.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1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263"/>
            <a:ext cx="4595071" cy="13005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of Analysis and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32" y="1526960"/>
            <a:ext cx="6516210" cy="487384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Intellical™ ISEF121 Fluoride (F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Ion Selective Electrode (ISE)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HQ40d Portable ISE Multi-Parameter Meter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Ionic Strength Adjustor (ISA)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Standards (0.2 &amp; 2.0 mg/L)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graduated cylinder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Finnpipette F2 variable volume pipette, capacity 0.5 - 5 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 stirrer stand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mL beakers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Stir Bar, Magnetic, Polygon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rmo Scientific FinnpipetteÂ® F2 Adjustable-Volume Pipetters, Single Channel, 0.5-5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69778" y="321734"/>
            <a:ext cx="794546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ode stirrer stand, 115 Va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273" y="321734"/>
            <a:ext cx="1897321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anced digitalÂ handheld portable meter Hach HQD for water testing pH, Conductivity, TDS, Salinity, Dissolved Oxygen (DO), ORP and ISE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935" y="3796452"/>
            <a:ext cx="2073518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llicalâ¢ ISEF121 Fluoride (F-) Ion Selective Electrode (ISE), 1 m c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576" y="4198648"/>
            <a:ext cx="2364317" cy="17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9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Tracer Test Results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review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Guy Schott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4CD28-85D0-E8CB-6397-C961D6A96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3" t="11501" r="28276" b="8846"/>
          <a:stretch/>
        </p:blipFill>
        <p:spPr>
          <a:xfrm>
            <a:off x="1139894" y="991473"/>
            <a:ext cx="9318003" cy="582375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D2161BC-FB79-723A-9ACC-58B1440EB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1"/>
            <a:ext cx="11371118" cy="914400"/>
          </a:xfrm>
        </p:spPr>
        <p:txBody>
          <a:bodyPr>
            <a:no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&amp; Tank Design Specifications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 Mixer &amp; Surface Water Aeration System were on for this Study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440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0639-2213-4B30-8FB2-81B7E628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of Tracer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A582-BD12-4264-B311-12ADDD27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47210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study was conducted on the newly rehabilitated 188,000-gallon clearwell installed with a PAX mixer and 2 x surface aeration (~5,000 gpm each) for TTHM reduction. For this test, the PAX mixer and surface aeration systems were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 Liquid fluoride was used as the tracer that was injected at the chlorine injection point upstream of the clearwell.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 were conducted at two stations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 1:  Inlet to Tank 1 to determine fluoride dose (mg/L)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 2: Downstream of clearwell and flow meter near high lift pump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 entry flow was 600 gpm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 exit flow was 610 gpm</a:t>
            </a:r>
          </a:p>
        </p:txBody>
      </p:sp>
    </p:spTree>
    <p:extLst>
      <p:ext uri="{BB962C8B-B14F-4D97-AF65-F5344CB8AC3E}">
        <p14:creationId xmlns:p14="http://schemas.microsoft.com/office/powerpoint/2010/main" val="190603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72D4-CAA5-434E-B3EF-1D9E9B55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Test Result Summary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Transmission Line + Clearwell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8CD7-F728-4BE3-B7B0-0D0D5E71F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94" y="1825625"/>
            <a:ext cx="5537744" cy="4667250"/>
          </a:xfrm>
        </p:spPr>
        <p:txBody>
          <a:bodyPr>
            <a:noAutofit/>
          </a:bodyPr>
          <a:lstStyle/>
          <a:p>
            <a:pPr mar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Date: 6/29/22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volume from injection point to Tank 1: 1,350 gal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Clearwell operating level: 19.16-ft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Tank Diameter: 40-ft (9,400 gal/ft)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A0EB4-C27E-4A61-8776-2E8582E36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895" y="1825625"/>
            <a:ext cx="5815911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of Transmission Line + Clearwell: 181,400 gallons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 thru Clearwell: 610 gpm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HRT: 297 minutes (181,400 gal/ 610 gpm)</a:t>
            </a: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 minutes</a:t>
            </a: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(t</a:t>
            </a:r>
            <a:r>
              <a:rPr lang="en-US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/HRT): 0.12</a:t>
            </a:r>
          </a:p>
        </p:txBody>
      </p:sp>
    </p:spTree>
    <p:extLst>
      <p:ext uri="{BB962C8B-B14F-4D97-AF65-F5344CB8AC3E}">
        <p14:creationId xmlns:p14="http://schemas.microsoft.com/office/powerpoint/2010/main" val="152215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02560-C7D1-E629-4209-4585BEB8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9AD7B-7DD5-7CF0-675D-D5405E02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Top of Clearwell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F3BDA-A179-327B-BD8F-6472B87A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0353" y="458790"/>
            <a:ext cx="129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 Vent</a:t>
            </a:r>
          </a:p>
        </p:txBody>
      </p:sp>
    </p:spTree>
    <p:extLst>
      <p:ext uri="{BB962C8B-B14F-4D97-AF65-F5344CB8AC3E}">
        <p14:creationId xmlns:p14="http://schemas.microsoft.com/office/powerpoint/2010/main" val="352519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2392-205D-B421-9519-BA49C13B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Clearwell Roof – Hatch Entry &amp; </a:t>
            </a:r>
            <a:r>
              <a:rPr lang="en-US" dirty="0" err="1"/>
              <a:t>Powervent</a:t>
            </a:r>
            <a:endParaRPr lang="en-US" dirty="0"/>
          </a:p>
        </p:txBody>
      </p:sp>
      <p:pic>
        <p:nvPicPr>
          <p:cNvPr id="7" name="Content Placeholder 6" descr="Clearwell Inlet">
            <a:extLst>
              <a:ext uri="{FF2B5EF4-FFF2-40B4-BE49-F238E27FC236}">
                <a16:creationId xmlns:a16="http://schemas.microsoft.com/office/drawing/2014/main" id="{10986904-AB96-CEA6-11E4-E264546BF0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Content Placeholder 11" descr="Power Vent, 3,000 cfm">
            <a:extLst>
              <a:ext uri="{FF2B5EF4-FFF2-40B4-BE49-F238E27FC236}">
                <a16:creationId xmlns:a16="http://schemas.microsoft.com/office/drawing/2014/main" id="{6155E61C-C16E-B455-77BC-A5E42776B2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3BFE6-02BA-D0C0-E2EC-239F4E7D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5292" y="2782669"/>
            <a:ext cx="2713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PAX </a:t>
            </a:r>
            <a:r>
              <a:rPr lang="en-US" dirty="0" err="1"/>
              <a:t>Powervent</a:t>
            </a:r>
            <a:r>
              <a:rPr lang="en-US" dirty="0"/>
              <a:t> headspace </a:t>
            </a:r>
          </a:p>
          <a:p>
            <a:r>
              <a:rPr lang="en-US" dirty="0"/>
              <a:t>ventilation unit</a:t>
            </a:r>
          </a:p>
          <a:p>
            <a:r>
              <a:rPr lang="en-US" dirty="0"/>
              <a:t>3,000 CFM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20969-8058-CF08-BDB1-2FD2DC439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1838" y="4225590"/>
            <a:ext cx="60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Inlet</a:t>
            </a:r>
          </a:p>
        </p:txBody>
      </p:sp>
    </p:spTree>
    <p:extLst>
      <p:ext uri="{BB962C8B-B14F-4D97-AF65-F5344CB8AC3E}">
        <p14:creationId xmlns:p14="http://schemas.microsoft.com/office/powerpoint/2010/main" val="165107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2392-205D-B421-9519-BA49C13B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Clearwell Inlet and Surface Aeration (off)</a:t>
            </a:r>
          </a:p>
        </p:txBody>
      </p:sp>
      <p:pic>
        <p:nvPicPr>
          <p:cNvPr id="6" name="Content Placeholder 5" descr="Inlet pipe to clearwell">
            <a:extLst>
              <a:ext uri="{FF2B5EF4-FFF2-40B4-BE49-F238E27FC236}">
                <a16:creationId xmlns:a16="http://schemas.microsoft.com/office/drawing/2014/main" id="{73CC5EE2-C8DF-DBA1-EEA5-1535CC300F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Content Placeholder 7" descr="Float surface aerator (off)">
            <a:extLst>
              <a:ext uri="{FF2B5EF4-FFF2-40B4-BE49-F238E27FC236}">
                <a16:creationId xmlns:a16="http://schemas.microsoft.com/office/drawing/2014/main" id="{613F2759-5A4F-76BF-5CAD-290EA01F92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008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2392-205D-B421-9519-BA49C13B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Clearwell Surface Aeration (on/off)</a:t>
            </a:r>
          </a:p>
        </p:txBody>
      </p:sp>
      <p:pic>
        <p:nvPicPr>
          <p:cNvPr id="7" name="Content Placeholder 6" descr="Float surface aerator (off)">
            <a:extLst>
              <a:ext uri="{FF2B5EF4-FFF2-40B4-BE49-F238E27FC236}">
                <a16:creationId xmlns:a16="http://schemas.microsoft.com/office/drawing/2014/main" id="{BC70A540-3DC7-842D-79BC-24E74C4C34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Content Placeholder 11" descr="Float surface aerator (on)">
            <a:extLst>
              <a:ext uri="{FF2B5EF4-FFF2-40B4-BE49-F238E27FC236}">
                <a16:creationId xmlns:a16="http://schemas.microsoft.com/office/drawing/2014/main" id="{2E443958-B8AF-8EB7-F1A7-03A388BEC3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3985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1307</Words>
  <Application>Microsoft Office PowerPoint</Application>
  <PresentationFormat>Widescreen</PresentationFormat>
  <Paragraphs>166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Clearwell</vt:lpstr>
      <vt:lpstr>Table of Contents</vt:lpstr>
      <vt:lpstr>Pipeline &amp; Tank Design Specifications PAX Mixer &amp; Surface Water Aeration System were on for this Study</vt:lpstr>
      <vt:lpstr>Summary of Tracer Procedures</vt:lpstr>
      <vt:lpstr>Tracer Test Result Summary –  Transmission Line + Clearwell</vt:lpstr>
      <vt:lpstr>Top of Clearwell</vt:lpstr>
      <vt:lpstr>Clearwell Roof – Hatch Entry &amp; Powervent</vt:lpstr>
      <vt:lpstr>Clearwell Inlet and Surface Aeration (off)</vt:lpstr>
      <vt:lpstr>Clearwell Surface Aeration (on/off)</vt:lpstr>
      <vt:lpstr>Clearwell Surface Aeration</vt:lpstr>
      <vt:lpstr>Laboratory</vt:lpstr>
      <vt:lpstr>Clearlake Oaks CWS Tracer and Fluoride injection location</vt:lpstr>
      <vt:lpstr>Feed Pump and Tracer Injection</vt:lpstr>
      <vt:lpstr>Tracer Sample Point to Clearwell for Determining Fluoride Dose</vt:lpstr>
      <vt:lpstr>Clearwell Sample Tap off Booster Pump</vt:lpstr>
      <vt:lpstr>Clearwell Outlet Tracer Sample Line Station from Booster Pump</vt:lpstr>
      <vt:lpstr>Tracer Fluoride Dose, Inlet to Clearwell,  Table 1</vt:lpstr>
      <vt:lpstr>Tracer Dose and Background Residual</vt:lpstr>
      <vt:lpstr>Results 2</vt:lpstr>
      <vt:lpstr>Step</vt:lpstr>
      <vt:lpstr>Step Curve tanks 1-5</vt:lpstr>
      <vt:lpstr>Purpose of a Tracer Study</vt:lpstr>
      <vt:lpstr>Disinfection Exposure Time of Fluid in Vessel for Determining Ct10</vt:lpstr>
      <vt:lpstr>Ct10 Value</vt:lpstr>
      <vt:lpstr>Baffling Factor (BF)</vt:lpstr>
      <vt:lpstr>Test Method</vt:lpstr>
      <vt:lpstr>Method of Analysis and Equipment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Mutual Water Co. CA1710001 Tracer Study  Feb 10, 2022 By Guy Schott, P.E</dc:title>
  <dc:creator>Schott, Guy@Waterboards</dc:creator>
  <cp:lastModifiedBy>Guy Schott</cp:lastModifiedBy>
  <cp:revision>27</cp:revision>
  <dcterms:created xsi:type="dcterms:W3CDTF">2022-02-15T20:07:10Z</dcterms:created>
  <dcterms:modified xsi:type="dcterms:W3CDTF">2022-07-20T16:42:12Z</dcterms:modified>
</cp:coreProperties>
</file>