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1168" r:id="rId3"/>
    <p:sldId id="1152" r:id="rId4"/>
    <p:sldId id="1322" r:id="rId5"/>
    <p:sldId id="1127" r:id="rId6"/>
    <p:sldId id="1157" r:id="rId7"/>
    <p:sldId id="1593" r:id="rId8"/>
    <p:sldId id="1607" r:id="rId9"/>
    <p:sldId id="1161" r:id="rId10"/>
    <p:sldId id="1608" r:id="rId11"/>
    <p:sldId id="1170" r:id="rId12"/>
    <p:sldId id="1609" r:id="rId13"/>
    <p:sldId id="1171" r:id="rId14"/>
    <p:sldId id="960" r:id="rId15"/>
    <p:sldId id="1604" r:id="rId16"/>
    <p:sldId id="1610" r:id="rId17"/>
    <p:sldId id="1153" r:id="rId18"/>
    <p:sldId id="1154" r:id="rId19"/>
    <p:sldId id="1129" r:id="rId20"/>
    <p:sldId id="1148" r:id="rId21"/>
    <p:sldId id="1155" r:id="rId22"/>
    <p:sldId id="1156" r:id="rId2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06" d="100"/>
          <a:sy n="106" d="100"/>
        </p:scale>
        <p:origin x="120" y="180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uy.Schott@waterboards.ca.gov" TargetMode="External"/><Relationship Id="rId5" Type="http://schemas.openxmlformats.org/officeDocument/2006/relationships/hyperlink" Target="https://youtu.be/aGByyxhelkI" TargetMode="External"/><Relationship Id="rId4" Type="http://schemas.openxmlformats.org/officeDocument/2006/relationships/hyperlink" Target="https://gcc02.safelinks.protection.outlook.com/?url=https%3A%2F%2Fyoutu.be%2FaGByyxhelkI&amp;data=05%7C01%7Cguy.schott%40waterboards.ca.gov%7C665ecb8631f04c142a6508daab10c2a7%7Cfe186a257d4941e6994105d2281d36c1%7C0%7C0%7C638010385756845259%7CUnknown%7CTWFpbGZsb3d8eyJWIjoiMC4wLjAwMDAiLCJQIjoiV2luMzIiLCJBTiI6Ik1haWwiLCJXVCI6Mn0%3D%7C3000%7C%7C%7C&amp;sdata=%2Bt%2Ft7EZlkBxR%2BqYW1IjSpVskq4X0iSB9PUtDWfx%2Bx%2Fs%3D&amp;reserved=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0414" y="640080"/>
            <a:ext cx="4758458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  <a:t>Surfwood Mutual Water Corporation</a:t>
            </a:r>
            <a:b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0412" y="4636008"/>
            <a:ext cx="4758459" cy="1572768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July 24, 2023</a:t>
            </a:r>
          </a:p>
        </p:txBody>
      </p:sp>
      <p:pic>
        <p:nvPicPr>
          <p:cNvPr id="6" name="Picture 5" descr="Jar testing equipment">
            <a:extLst>
              <a:ext uri="{FF2B5EF4-FFF2-40B4-BE49-F238E27FC236}">
                <a16:creationId xmlns:a16="http://schemas.microsoft.com/office/drawing/2014/main" id="{EF042E32-AD43-AAA0-B1EF-573A671F31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08141" cy="6857990"/>
          </a:xfrm>
          <a:custGeom>
            <a:avLst/>
            <a:gdLst/>
            <a:ahLst/>
            <a:cxnLst/>
            <a:rect l="l" t="t" r="r" b="b"/>
            <a:pathLst>
              <a:path w="6108161" h="6858000">
                <a:moveTo>
                  <a:pt x="0" y="0"/>
                </a:moveTo>
                <a:lnTo>
                  <a:pt x="2058355" y="0"/>
                </a:lnTo>
                <a:lnTo>
                  <a:pt x="3299791" y="0"/>
                </a:lnTo>
                <a:lnTo>
                  <a:pt x="6076880" y="0"/>
                </a:lnTo>
                <a:lnTo>
                  <a:pt x="6078171" y="10931"/>
                </a:lnTo>
                <a:cubicBezTo>
                  <a:pt x="6093300" y="94836"/>
                  <a:pt x="6090630" y="179884"/>
                  <a:pt x="6094698" y="264297"/>
                </a:cubicBezTo>
                <a:cubicBezTo>
                  <a:pt x="6099656" y="367652"/>
                  <a:pt x="6093427" y="471135"/>
                  <a:pt x="6091266" y="574617"/>
                </a:cubicBezTo>
                <a:cubicBezTo>
                  <a:pt x="6089359" y="662717"/>
                  <a:pt x="6080587" y="750690"/>
                  <a:pt x="6083384" y="838916"/>
                </a:cubicBezTo>
                <a:cubicBezTo>
                  <a:pt x="6083384" y="841968"/>
                  <a:pt x="6083384" y="845019"/>
                  <a:pt x="6083384" y="848070"/>
                </a:cubicBezTo>
                <a:cubicBezTo>
                  <a:pt x="6075375" y="945068"/>
                  <a:pt x="6075375" y="1042576"/>
                  <a:pt x="6083384" y="1139574"/>
                </a:cubicBezTo>
                <a:cubicBezTo>
                  <a:pt x="6085964" y="1179950"/>
                  <a:pt x="6085240" y="1220466"/>
                  <a:pt x="6081223" y="1260728"/>
                </a:cubicBezTo>
                <a:cubicBezTo>
                  <a:pt x="6077409" y="1311960"/>
                  <a:pt x="6065204" y="1364083"/>
                  <a:pt x="6073976" y="1414934"/>
                </a:cubicBezTo>
                <a:cubicBezTo>
                  <a:pt x="6079722" y="1456784"/>
                  <a:pt x="6082913" y="1498940"/>
                  <a:pt x="6083511" y="1541172"/>
                </a:cubicBezTo>
                <a:cubicBezTo>
                  <a:pt x="6087833" y="1635755"/>
                  <a:pt x="6083638" y="1730847"/>
                  <a:pt x="6082112" y="1825685"/>
                </a:cubicBezTo>
                <a:cubicBezTo>
                  <a:pt x="6080205" y="1936286"/>
                  <a:pt x="6083002" y="2046634"/>
                  <a:pt x="6074103" y="2157235"/>
                </a:cubicBezTo>
                <a:cubicBezTo>
                  <a:pt x="6069145" y="2246581"/>
                  <a:pt x="6069145" y="2336130"/>
                  <a:pt x="6074103" y="2425476"/>
                </a:cubicBezTo>
                <a:cubicBezTo>
                  <a:pt x="6076519" y="2507473"/>
                  <a:pt x="6088850" y="2588454"/>
                  <a:pt x="6086816" y="2671214"/>
                </a:cubicBezTo>
                <a:cubicBezTo>
                  <a:pt x="6084401" y="2767832"/>
                  <a:pt x="6072959" y="2863940"/>
                  <a:pt x="6076519" y="2960685"/>
                </a:cubicBezTo>
                <a:cubicBezTo>
                  <a:pt x="6078171" y="3006832"/>
                  <a:pt x="6078299" y="3052980"/>
                  <a:pt x="6079316" y="3099127"/>
                </a:cubicBezTo>
                <a:cubicBezTo>
                  <a:pt x="6080333" y="3154682"/>
                  <a:pt x="6090376" y="3210110"/>
                  <a:pt x="6084782" y="3265665"/>
                </a:cubicBezTo>
                <a:cubicBezTo>
                  <a:pt x="6075502" y="3358087"/>
                  <a:pt x="6051475" y="3448857"/>
                  <a:pt x="6066476" y="3543567"/>
                </a:cubicBezTo>
                <a:cubicBezTo>
                  <a:pt x="6074739" y="3595690"/>
                  <a:pt x="6084146" y="3647940"/>
                  <a:pt x="6088850" y="3700571"/>
                </a:cubicBezTo>
                <a:cubicBezTo>
                  <a:pt x="6093045" y="3747608"/>
                  <a:pt x="6103724" y="3795408"/>
                  <a:pt x="6095588" y="3842191"/>
                </a:cubicBezTo>
                <a:cubicBezTo>
                  <a:pt x="6088723" y="3882237"/>
                  <a:pt x="6092410" y="3922282"/>
                  <a:pt x="6087070" y="3962327"/>
                </a:cubicBezTo>
                <a:cubicBezTo>
                  <a:pt x="6080078" y="4014831"/>
                  <a:pt x="6076265" y="4068352"/>
                  <a:pt x="6071052" y="4121111"/>
                </a:cubicBezTo>
                <a:cubicBezTo>
                  <a:pt x="6066221" y="4169038"/>
                  <a:pt x="6062662" y="4216838"/>
                  <a:pt x="6075375" y="4261841"/>
                </a:cubicBezTo>
                <a:cubicBezTo>
                  <a:pt x="6106394" y="4375112"/>
                  <a:pt x="6089359" y="4487748"/>
                  <a:pt x="6077663" y="4600257"/>
                </a:cubicBezTo>
                <a:cubicBezTo>
                  <a:pt x="6071942" y="4655049"/>
                  <a:pt x="6063552" y="4712765"/>
                  <a:pt x="6076265" y="4762853"/>
                </a:cubicBezTo>
                <a:cubicBezTo>
                  <a:pt x="6099783" y="4851716"/>
                  <a:pt x="6081350" y="4936764"/>
                  <a:pt x="6071179" y="5021432"/>
                </a:cubicBezTo>
                <a:cubicBezTo>
                  <a:pt x="6061009" y="5106099"/>
                  <a:pt x="6058594" y="5189495"/>
                  <a:pt x="6076392" y="5272637"/>
                </a:cubicBezTo>
                <a:cubicBezTo>
                  <a:pt x="6088850" y="5331116"/>
                  <a:pt x="6088850" y="5390612"/>
                  <a:pt x="6090376" y="5449600"/>
                </a:cubicBezTo>
                <a:cubicBezTo>
                  <a:pt x="6091266" y="5486339"/>
                  <a:pt x="6077663" y="5523842"/>
                  <a:pt x="6068637" y="5560582"/>
                </a:cubicBezTo>
                <a:cubicBezTo>
                  <a:pt x="6052364" y="5626943"/>
                  <a:pt x="6046517" y="5694321"/>
                  <a:pt x="6068637" y="5759029"/>
                </a:cubicBezTo>
                <a:cubicBezTo>
                  <a:pt x="6099148" y="5848655"/>
                  <a:pt x="6116691" y="5938407"/>
                  <a:pt x="6103978" y="6033117"/>
                </a:cubicBezTo>
                <a:cubicBezTo>
                  <a:pt x="6096732" y="6091724"/>
                  <a:pt x="6094952" y="6151347"/>
                  <a:pt x="6084019" y="6209190"/>
                </a:cubicBezTo>
                <a:cubicBezTo>
                  <a:pt x="6065713" y="6304790"/>
                  <a:pt x="6072196" y="6399882"/>
                  <a:pt x="6086816" y="6494211"/>
                </a:cubicBezTo>
                <a:cubicBezTo>
                  <a:pt x="6096897" y="6573081"/>
                  <a:pt x="6097965" y="6652829"/>
                  <a:pt x="6089994" y="6731941"/>
                </a:cubicBezTo>
                <a:lnTo>
                  <a:pt x="6081268" y="6858000"/>
                </a:lnTo>
                <a:lnTo>
                  <a:pt x="3299791" y="6858000"/>
                </a:lnTo>
                <a:lnTo>
                  <a:pt x="205835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4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1142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186423"/>
            <a:ext cx="114681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400" dirty="0"/>
          </a:p>
        </p:txBody>
      </p:sp>
      <p:pic>
        <p:nvPicPr>
          <p:cNvPr id="11" name="Picture 10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0C7FAFAF-4695-B29E-1C2C-5747B2B878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CE6A13-E7FA-779C-CE63-3A8363DC6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68417" y="26230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CA59C-2DAA-EAFB-AAEB-850960E18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40167" y="26230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85.8%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99DBD7-7AFE-4FCA-3E20-0A1FC9639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1917" y="26230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5F9A11-0A0E-510B-7947-4462A7051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66490" y="262301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90.0%</a:t>
            </a:r>
          </a:p>
        </p:txBody>
      </p:sp>
    </p:spTree>
    <p:extLst>
      <p:ext uri="{BB962C8B-B14F-4D97-AF65-F5344CB8AC3E}">
        <p14:creationId xmlns:p14="http://schemas.microsoft.com/office/powerpoint/2010/main" val="372870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4944"/>
            <a:ext cx="9144000" cy="515535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</a:p>
        </p:txBody>
      </p:sp>
    </p:spTree>
    <p:extLst>
      <p:ext uri="{BB962C8B-B14F-4D97-AF65-F5344CB8AC3E}">
        <p14:creationId xmlns:p14="http://schemas.microsoft.com/office/powerpoint/2010/main" val="94349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5186423"/>
            <a:ext cx="11449049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3A3E23B0-7BF6-C4DF-8062-31C8FC9260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57D31-30E7-778F-2458-6B401B3E7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589" y="12514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B57E1-F290-1BC7-1259-0CE863C1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5901" y="12514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A8919-4DA5-73DD-AB1A-6508976C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1501" y="125141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82023-1402-DF22-BA08-D053FF724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5360" y="125141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91.7%</a:t>
            </a:r>
          </a:p>
        </p:txBody>
      </p:sp>
    </p:spTree>
    <p:extLst>
      <p:ext uri="{BB962C8B-B14F-4D97-AF65-F5344CB8AC3E}">
        <p14:creationId xmlns:p14="http://schemas.microsoft.com/office/powerpoint/2010/main" val="19263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961</a:t>
            </a:r>
          </a:p>
        </p:txBody>
      </p:sp>
    </p:spTree>
    <p:extLst>
      <p:ext uri="{BB962C8B-B14F-4D97-AF65-F5344CB8AC3E}">
        <p14:creationId xmlns:p14="http://schemas.microsoft.com/office/powerpoint/2010/main" val="11157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5186423"/>
            <a:ext cx="11616613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End of Floc Duration, 25 mL is syringed for filterability and %UVT/UVA.</a:t>
            </a:r>
            <a:endParaRPr lang="en-US" sz="2400" dirty="0"/>
          </a:p>
        </p:txBody>
      </p:sp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88BAA2C0-AE78-E485-F5C8-54CE6BF554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5A384-2617-B791-C1E0-663C9A4A1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9667" y="81327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2B5BE-06BF-E146-70E2-D957A3CF7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17511" y="81327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54F23-A157-B271-2F3C-3A51FB84F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75255" y="55239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FB7E4-8ECB-80D4-97B1-D961B32BA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19935" y="47100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91.7%</a:t>
            </a:r>
          </a:p>
        </p:txBody>
      </p:sp>
    </p:spTree>
    <p:extLst>
      <p:ext uri="{BB962C8B-B14F-4D97-AF65-F5344CB8AC3E}">
        <p14:creationId xmlns:p14="http://schemas.microsoft.com/office/powerpoint/2010/main" val="370406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961</a:t>
            </a:r>
          </a:p>
        </p:txBody>
      </p:sp>
    </p:spTree>
    <p:extLst>
      <p:ext uri="{BB962C8B-B14F-4D97-AF65-F5344CB8AC3E}">
        <p14:creationId xmlns:p14="http://schemas.microsoft.com/office/powerpoint/2010/main" val="266912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5186423"/>
            <a:ext cx="11365992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End of Floc Duration, 25 mL is syringed for filterability and %UVT/UVA.</a:t>
            </a:r>
            <a:endParaRPr lang="en-US" sz="2400" dirty="0"/>
          </a:p>
        </p:txBody>
      </p:sp>
      <p:pic>
        <p:nvPicPr>
          <p:cNvPr id="9" name="Picture 8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C2F3EEC1-44C6-6661-07F5-5F5FBDC203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FAFCD4-96B8-0BDA-99D3-E4FCBAC73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5303" y="81327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AA7F6-C601-BBD8-0C3E-E8781DB77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81879" y="55239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302BA-4D76-7C19-9CA4-58AF77C69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6729" y="5523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7E70D3-6708-C2C2-A78A-8A0EC52C1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68321" y="5523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90.8%</a:t>
            </a:r>
          </a:p>
        </p:txBody>
      </p:sp>
    </p:spTree>
    <p:extLst>
      <p:ext uri="{BB962C8B-B14F-4D97-AF65-F5344CB8AC3E}">
        <p14:creationId xmlns:p14="http://schemas.microsoft.com/office/powerpoint/2010/main" val="253121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20-30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 For this study, samples were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2.77 NTU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69.6% 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0.157/cm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0.40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75.8%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0.12/cm</a:t>
            </a:r>
          </a:p>
          <a:p>
            <a:pPr lvl="0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Jar Test Results/Procedures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Jar Testing Done Right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video training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https://youtu.be/aGByyxhelkI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51258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656728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33%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67%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961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~32%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2% pDADMAC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255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2.0,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27E7-5422-4B93-A710-BCCF6B5C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737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0A87-1BD9-4F15-BB3B-31A67131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study, all jars were samples for Filtrate and %UVT/UVA analysis immediately at the end of the flocculation period.   </a:t>
            </a:r>
          </a:p>
        </p:txBody>
      </p:sp>
    </p:spTree>
    <p:extLst>
      <p:ext uri="{BB962C8B-B14F-4D97-AF65-F5344CB8AC3E}">
        <p14:creationId xmlns:p14="http://schemas.microsoft.com/office/powerpoint/2010/main" val="93019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Surfwood MWC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979026"/>
              </p:ext>
            </p:extLst>
          </p:nvPr>
        </p:nvGraphicFramePr>
        <p:xfrm>
          <a:off x="110835" y="1432628"/>
          <a:ext cx="11474524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139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650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67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7576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Surfwood MWC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501907"/>
              </p:ext>
            </p:extLst>
          </p:nvPr>
        </p:nvGraphicFramePr>
        <p:xfrm>
          <a:off x="110835" y="1432628"/>
          <a:ext cx="11474525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812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442570">
                  <a:extLst>
                    <a:ext uri="{9D8B030D-6E8A-4147-A177-3AD203B41FA5}">
                      <a16:colId xmlns:a16="http://schemas.microsoft.com/office/drawing/2014/main" val="3558847694"/>
                    </a:ext>
                  </a:extLst>
                </a:gridCol>
                <a:gridCol w="1442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73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9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6451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22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5528"/>
            <a:ext cx="9144000" cy="505476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1690</Words>
  <Application>Microsoft Office PowerPoint</Application>
  <PresentationFormat>Widescreen</PresentationFormat>
  <Paragraphs>332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Office Theme</vt:lpstr>
      <vt:lpstr>Surfwood Mutual Water Corporation CA2300590 Mendocino County Jar Test</vt:lpstr>
      <vt:lpstr>Source Water: Jack Peter’s Creek Roughing Filter followed by Multi-Media Filtration</vt:lpstr>
      <vt:lpstr>UVT/UVA, pathlength 10 mm</vt:lpstr>
      <vt:lpstr>Applied Coagulants for Jar Testing (1)</vt:lpstr>
      <vt:lpstr>Coagulant Information</vt:lpstr>
      <vt:lpstr>Filtrate and %UVT/UVA Analysis</vt:lpstr>
      <vt:lpstr>Surfwood MWC; Jar Test 1 - 8 Results Flash Mix 200 RPM (20 sec); Floc Mix 20 RPM (5 min)</vt:lpstr>
      <vt:lpstr>Surfwood MWC; Jar Test 9 - 16 Results Flash Mix 200 RPM (20 sec); Floc Mix 20 RPM (5 min)</vt:lpstr>
      <vt:lpstr>Jars 1-4 Test Flash Mix 20 Sec (200 RPM) Floc Mix 5 min (20 RPM) 25 mL sampled end of Floc  Applied Coagulant 960</vt:lpstr>
      <vt:lpstr>Jars 1-4: End of Floc Duration, 25 mL is syringed for filterability and %UVT/UVA. </vt:lpstr>
      <vt:lpstr>Jars 5-8 Test Flash Mix 20 Sec (200 RPM) Floc Mix 5 min (20 RPM) 25 mL sampled end of Floc  Applied Coagulant 960</vt:lpstr>
      <vt:lpstr>Jars 5-8: End of Floc Duration, 25 mL is syringed for filterability and %UVT/UVA. </vt:lpstr>
      <vt:lpstr>Jars 9-12 Test Flash Mix 20 Sec (200 RPM) Floc Mix 5 min (20 RPM) 25 mL sampled end of Floc  Applied Coagulant 961</vt:lpstr>
      <vt:lpstr>Jars 9-12: End of Floc Duration, 25 mL is syringed for filterability and %UVT/UVA.</vt:lpstr>
      <vt:lpstr>Jars 13-16 Test Flash Mix 20 Sec (200 RPM) Floc Mix 5 min (20 RPM) 25 mL sampled end of Floc  Applied Coagulant 961</vt:lpstr>
      <vt:lpstr>Jars 13-16: End of Floc Duration, 25 mL is syringed for filterability and %UVT/UVA.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Mutual Water Corporation CA2300590 Mendocino County Jar Test</dc:title>
  <dc:creator>Guy Schott</dc:creator>
  <cp:lastModifiedBy>Schott, Guy@Waterboards</cp:lastModifiedBy>
  <cp:revision>15</cp:revision>
  <dcterms:created xsi:type="dcterms:W3CDTF">2020-08-16T23:28:23Z</dcterms:created>
  <dcterms:modified xsi:type="dcterms:W3CDTF">2023-09-05T21:29:25Z</dcterms:modified>
</cp:coreProperties>
</file>