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1082" r:id="rId3"/>
    <p:sldId id="1153" r:id="rId4"/>
    <p:sldId id="1126" r:id="rId5"/>
    <p:sldId id="1127" r:id="rId6"/>
    <p:sldId id="1180" r:id="rId7"/>
    <p:sldId id="1181" r:id="rId8"/>
    <p:sldId id="1182" r:id="rId9"/>
    <p:sldId id="1183" r:id="rId10"/>
    <p:sldId id="1184" r:id="rId11"/>
    <p:sldId id="1185" r:id="rId12"/>
    <p:sldId id="1186" r:id="rId13"/>
    <p:sldId id="1178" r:id="rId14"/>
    <p:sldId id="746" r:id="rId15"/>
    <p:sldId id="747" r:id="rId16"/>
    <p:sldId id="1187" r:id="rId17"/>
    <p:sldId id="748" r:id="rId18"/>
    <p:sldId id="1188" r:id="rId19"/>
    <p:sldId id="749" r:id="rId20"/>
    <p:sldId id="1189" r:id="rId21"/>
    <p:sldId id="756" r:id="rId22"/>
    <p:sldId id="757" r:id="rId23"/>
    <p:sldId id="1190" r:id="rId24"/>
    <p:sldId id="754" r:id="rId25"/>
    <p:sldId id="755" r:id="rId26"/>
    <p:sldId id="1191" r:id="rId27"/>
    <p:sldId id="762" r:id="rId28"/>
    <p:sldId id="763" r:id="rId29"/>
    <p:sldId id="764" r:id="rId30"/>
    <p:sldId id="1192" r:id="rId31"/>
    <p:sldId id="766" r:id="rId32"/>
    <p:sldId id="773" r:id="rId33"/>
    <p:sldId id="774" r:id="rId34"/>
    <p:sldId id="1193" r:id="rId35"/>
    <p:sldId id="775" r:id="rId36"/>
    <p:sldId id="767" r:id="rId37"/>
    <p:sldId id="768" r:id="rId38"/>
    <p:sldId id="1196" r:id="rId39"/>
    <p:sldId id="771" r:id="rId40"/>
    <p:sldId id="772" r:id="rId41"/>
    <p:sldId id="1194" r:id="rId42"/>
    <p:sldId id="1195" r:id="rId43"/>
    <p:sldId id="778" r:id="rId44"/>
    <p:sldId id="779" r:id="rId45"/>
    <p:sldId id="1156" r:id="rId46"/>
    <p:sldId id="1157" r:id="rId47"/>
    <p:sldId id="1129" r:id="rId48"/>
    <p:sldId id="1148" r:id="rId49"/>
    <p:sldId id="1158" r:id="rId50"/>
    <p:sldId id="1159" r:id="rId51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4732256"/>
            <a:ext cx="7834193" cy="1762812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Veterans Home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Roberts Filtration Treatment Plant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CA2810008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19, 2019</a:t>
            </a:r>
          </a:p>
        </p:txBody>
      </p:sp>
      <p:pic>
        <p:nvPicPr>
          <p:cNvPr id="6" name="Picture 5" descr="Image of Four 1-liter jars during flocculation process.">
            <a:extLst>
              <a:ext uri="{FF2B5EF4-FFF2-40B4-BE49-F238E27FC236}">
                <a16:creationId xmlns:a16="http://schemas.microsoft.com/office/drawing/2014/main" id="{C336CA8A-EE8A-4C93-8AE3-A49E0E14AC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7199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29-32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966873"/>
              </p:ext>
            </p:extLst>
          </p:nvPr>
        </p:nvGraphicFramePr>
        <p:xfrm>
          <a:off x="245096" y="1402715"/>
          <a:ext cx="11613823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45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4069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583704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261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21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56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5619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ULTRION 8157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33-34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066324"/>
              </p:ext>
            </p:extLst>
          </p:nvPr>
        </p:nvGraphicFramePr>
        <p:xfrm>
          <a:off x="150829" y="1402715"/>
          <a:ext cx="11962612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694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8717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18226">
                  <a:extLst>
                    <a:ext uri="{9D8B030D-6E8A-4147-A177-3AD203B41FA5}">
                      <a16:colId xmlns:a16="http://schemas.microsoft.com/office/drawing/2014/main" val="4173027734"/>
                    </a:ext>
                  </a:extLst>
                </a:gridCol>
                <a:gridCol w="1545995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2503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19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1929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ULTRION 8157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60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35-37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6215"/>
              </p:ext>
            </p:extLst>
          </p:nvPr>
        </p:nvGraphicFramePr>
        <p:xfrm>
          <a:off x="75414" y="1402715"/>
          <a:ext cx="12038031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045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64850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04594">
                  <a:extLst>
                    <a:ext uri="{9D8B030D-6E8A-4147-A177-3AD203B41FA5}">
                      <a16:colId xmlns:a16="http://schemas.microsoft.com/office/drawing/2014/main" val="174559280"/>
                    </a:ext>
                  </a:extLst>
                </a:gridCol>
                <a:gridCol w="1536569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243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07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00705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8108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ULTRION 8157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52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4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F8BB6DCD-44DC-40E2-85EE-015C4DFB53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6E105-580D-4782-B021-3870105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1BF7DB8-2196-4F96-B1A6-2D676DE43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3312" y="1581724"/>
            <a:ext cx="1447832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5808A-D662-4E02-9F8D-2146321F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5859" y="1581724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4A5912-3333-4EE5-82E8-FA0DA856A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9932" y="1581724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920198-603B-45D3-BFBC-A5A8C2EDD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97397" y="1568449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</p:txBody>
      </p:sp>
    </p:spTree>
    <p:extLst>
      <p:ext uri="{BB962C8B-B14F-4D97-AF65-F5344CB8AC3E}">
        <p14:creationId xmlns:p14="http://schemas.microsoft.com/office/powerpoint/2010/main" val="172523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37B8DCB4-06B1-4520-B68E-EDCABF8649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93D50-A40B-47CB-91F7-2808723C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6" y="425950"/>
            <a:ext cx="11546731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633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11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B9E1CB61-BAAF-49D0-B6D0-0CF3F14AB2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6A348-69BF-4D99-B0F6-6D82FE3E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7D1746-266B-4BD4-92B4-800ABFA8FA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87041" y="1504762"/>
            <a:ext cx="1447832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EC4488-E91A-4E73-B9C9-964E7568A1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96709" y="1504761"/>
            <a:ext cx="1461747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45488C-B707-47D9-ADD0-829ABA4DA1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932860" y="1504760"/>
            <a:ext cx="1461747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D71D7C-E219-4AC8-86B3-02C45AD0B2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869011" y="1504759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</p:txBody>
      </p:sp>
    </p:spTree>
    <p:extLst>
      <p:ext uri="{BB962C8B-B14F-4D97-AF65-F5344CB8AC3E}">
        <p14:creationId xmlns:p14="http://schemas.microsoft.com/office/powerpoint/2010/main" val="272185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3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9A726D3F-66AF-429A-8324-095F3D033D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D02B1-9259-4451-8DAB-FFBF055C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55AC56-B29C-4AC1-BE07-6034CBC3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6191" y="1311584"/>
            <a:ext cx="151143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490292-3B43-4DBD-B55D-6851D7BA7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21791" y="1311583"/>
            <a:ext cx="151143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D18E59-AB9E-4971-B5DB-41EFC2C90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28406" y="131158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93F9D5-FA8B-406B-9AA1-42B32D602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55923" y="131158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</p:txBody>
      </p:sp>
    </p:spTree>
    <p:extLst>
      <p:ext uri="{BB962C8B-B14F-4D97-AF65-F5344CB8AC3E}">
        <p14:creationId xmlns:p14="http://schemas.microsoft.com/office/powerpoint/2010/main" val="129428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Rector Reservoir</a:t>
            </a:r>
            <a:br>
              <a:rPr lang="en-US" sz="3600" dirty="0"/>
            </a:br>
            <a:r>
              <a:rPr lang="en-US" sz="3600" dirty="0"/>
              <a:t>Water Characteristics</a:t>
            </a:r>
            <a:br>
              <a:rPr lang="en-US" sz="3600" dirty="0"/>
            </a:br>
            <a:r>
              <a:rPr lang="en-US" sz="3600" dirty="0"/>
              <a:t>March 19, 2019</a:t>
            </a:r>
          </a:p>
        </p:txBody>
      </p:sp>
      <p:pic>
        <p:nvPicPr>
          <p:cNvPr id="11" name="Content Placeholder 10" descr="Image of Rector Reservoir and Intake.">
            <a:extLst>
              <a:ext uri="{FF2B5EF4-FFF2-40B4-BE49-F238E27FC236}">
                <a16:creationId xmlns:a16="http://schemas.microsoft.com/office/drawing/2014/main" id="{4B7BCC84-7938-46AA-A5AC-8532972A01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75" b="2141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8911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8.8 NTU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71.6%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0.145/cm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73.5%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0.134/cm</a:t>
            </a:r>
          </a:p>
        </p:txBody>
      </p: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7016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58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6CCED7F1-9A3E-4C92-BFF3-23FBB0FEB0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0CC4C-9A4E-41AD-88F3-67DDB3DC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F3AF06-00D4-4727-8061-977A5385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212" y="1420936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35ECCD-C368-46C8-897B-E8C5C45AC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4733" y="1420935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A8A490-1415-4C7C-9685-BDCAD8FCE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1610" y="1420934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0D361F-F541-4687-8580-D0470DEE8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9752" y="1420933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</p:txBody>
      </p:sp>
    </p:spTree>
    <p:extLst>
      <p:ext uri="{BB962C8B-B14F-4D97-AF65-F5344CB8AC3E}">
        <p14:creationId xmlns:p14="http://schemas.microsoft.com/office/powerpoint/2010/main" val="2907948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D679691D-50C7-4B40-A511-C5FDCC2382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7CB23-208E-4B6D-8322-B116D8EE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9" y="425950"/>
            <a:ext cx="1161225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A650101-95E1-4328-810E-66ADDE8DF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212" y="1345521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ADA21B-8FBA-4847-8193-66CD965F5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5072" y="1345520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978F7C-6A13-4C53-BC23-2F378682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2932" y="1345519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8D3D63-E41C-4EA7-AD9C-203DA080D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70792" y="1345518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</p:txBody>
      </p:sp>
    </p:spTree>
    <p:extLst>
      <p:ext uri="{BB962C8B-B14F-4D97-AF65-F5344CB8AC3E}">
        <p14:creationId xmlns:p14="http://schemas.microsoft.com/office/powerpoint/2010/main" val="919475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7016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6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5E0AFD42-95D8-475F-8FEE-F9B912F800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B9867-093C-44E1-A3FF-4AAFBFCB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2962059-7670-490A-9909-69DAEF423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9539" y="1429927"/>
            <a:ext cx="1447832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3.9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4CCC1E-6B94-40A1-9573-AB3872AFA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73951" y="1429927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F7BDFB-86A3-4E4F-A2CE-398FB06E8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7725" y="1429927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0.98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EAE3CE-3B16-4533-97E0-CA3ED1F6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3632" y="1429926"/>
            <a:ext cx="1461747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</a:t>
            </a:r>
          </a:p>
        </p:txBody>
      </p:sp>
    </p:spTree>
    <p:extLst>
      <p:ext uri="{BB962C8B-B14F-4D97-AF65-F5344CB8AC3E}">
        <p14:creationId xmlns:p14="http://schemas.microsoft.com/office/powerpoint/2010/main" val="3041968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B81D33C-AB18-48A2-94FC-2616C90E2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81C54-77EC-432F-B123-8356E9BB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3" y="425950"/>
            <a:ext cx="1159339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0AAC1A-E3AF-43BB-9496-2B120037F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95322" y="1518829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AH 18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0.98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4E0329-E49A-48BF-B1EA-28CD95A16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26851" y="1518828"/>
            <a:ext cx="1447832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AH 18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B9E28-D4B3-442E-BC47-3D0448BC7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92419" y="1518827"/>
            <a:ext cx="1447832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3.9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EA96EB-B9CE-4E8A-9967-83C9F6351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57987" y="1518826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</p:txBody>
      </p:sp>
    </p:spTree>
    <p:extLst>
      <p:ext uri="{BB962C8B-B14F-4D97-AF65-F5344CB8AC3E}">
        <p14:creationId xmlns:p14="http://schemas.microsoft.com/office/powerpoint/2010/main" val="2937434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ULTRION 8157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26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70E0C1E8-9A38-42E4-BAA9-BD8C4D0C6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B4151-119A-4DB3-8F9E-E47E4664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3B515D-EBB6-4FA2-88E7-8A0D36382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8220" y="945823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3.5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9.1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EBD5A0-EC22-4228-B76A-947BB6CE8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98453" y="945822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8.6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8C3C5C-815B-4123-9744-8A2737DAA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79986" y="945821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6.5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149B16-B8A4-44CB-AA7B-817CF8ABD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4059" y="945820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0.82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 NTU</a:t>
            </a:r>
          </a:p>
        </p:txBody>
      </p:sp>
    </p:spTree>
    <p:extLst>
      <p:ext uri="{BB962C8B-B14F-4D97-AF65-F5344CB8AC3E}">
        <p14:creationId xmlns:p14="http://schemas.microsoft.com/office/powerpoint/2010/main" val="3737994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7765CFE-5461-4C0F-908F-5F3C64690A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5BF2A-5509-4742-BA0E-B032DE0F9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7" y="425950"/>
            <a:ext cx="1148970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938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0EA5A0B-128E-4C8B-A611-D49F8F463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EEDC0-8C34-484F-9472-FE1837F0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DB0644-F57B-4940-BAA8-3A7D4DB4F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8559" y="1243859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3.5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9.1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786174-6206-4FB3-9361-CA62BD8F5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0995" y="1243858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AC9969-5126-40AF-B0D8-C3EACB6C3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3431" y="1243857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B57AB6-E45F-4900-BB07-2C55A3618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5867" y="1243856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0.82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 NTU</a:t>
            </a:r>
          </a:p>
        </p:txBody>
      </p:sp>
    </p:spTree>
    <p:extLst>
      <p:ext uri="{BB962C8B-B14F-4D97-AF65-F5344CB8AC3E}">
        <p14:creationId xmlns:p14="http://schemas.microsoft.com/office/powerpoint/2010/main" val="183503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ULTRION 8157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00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8CA30F86-BB91-42AD-8F69-380EAA9B6D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7" y="-12948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1847B-43EC-433E-B8DA-B487DB4D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91C026F-97F2-4AAE-BDFD-BB18AF460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8559" y="1421660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B1541F-4258-46E3-B64B-9F9DB279E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9581" y="1421659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A97BF7-E3DB-4ED4-8DA4-61DE273F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2128" y="1421659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975177-C2E9-4189-B8CF-FCB41B036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4275" y="1421658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</p:spTree>
    <p:extLst>
      <p:ext uri="{BB962C8B-B14F-4D97-AF65-F5344CB8AC3E}">
        <p14:creationId xmlns:p14="http://schemas.microsoft.com/office/powerpoint/2010/main" val="15809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D7D8DA39-75A7-4ED6-A9F2-CE9B1E7604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CA953-6AC4-4D85-85A8-579D649C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5" y="425950"/>
            <a:ext cx="11598876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743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FB11D51-CF79-4511-BA3F-531DA1A9FA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F0437-9DB0-401C-85F3-2F92F6C7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23ED716-6AE6-45CA-A6B7-EFC436A54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033" y="1237256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C146E5-A57C-4230-B89F-73DE1A160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5852" y="1237256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8D2C84-B8A1-455E-BD7A-087C5D977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95857" y="1237255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984F63-005A-4148-B56F-94B50F73E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4676" y="1237255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</p:spTree>
    <p:extLst>
      <p:ext uri="{BB962C8B-B14F-4D97-AF65-F5344CB8AC3E}">
        <p14:creationId xmlns:p14="http://schemas.microsoft.com/office/powerpoint/2010/main" val="192920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ULTRION 8157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10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C63EFD90-C11A-4D40-83BD-E612FD428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46940-A74A-4E25-9759-4CF9529F9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26B553D-3BB7-4177-8619-CF7E087A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8898" y="510897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9602EE-5394-434F-A60B-1C35580D2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0583" y="510897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341772-C73F-4964-A667-0BE264E72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1451" y="510897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502359-7C48-4E64-A28D-72B7EDF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1733" y="510897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</p:spTree>
    <p:extLst>
      <p:ext uri="{BB962C8B-B14F-4D97-AF65-F5344CB8AC3E}">
        <p14:creationId xmlns:p14="http://schemas.microsoft.com/office/powerpoint/2010/main" val="2076735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CED042B-8E76-48D6-9122-5AC6038712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B7377-C777-4930-ACCF-2EA8B5C7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51" y="425950"/>
            <a:ext cx="1156668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724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3FF73DD-41C0-44A6-A738-1385525F6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CE531-A56E-47EC-AC66-1C67B4F7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AA1B16-252A-4819-A8DA-E3C7E135F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1778" y="609371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54141E-A91A-415D-8734-348C01238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0583" y="609371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AE3C8B-64CC-4822-A008-5D151F50F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8060" y="609370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76A24B-6F82-454E-98EA-26F344FD6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5124" y="609370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</p:spTree>
    <p:extLst>
      <p:ext uri="{BB962C8B-B14F-4D97-AF65-F5344CB8AC3E}">
        <p14:creationId xmlns:p14="http://schemas.microsoft.com/office/powerpoint/2010/main" val="3655781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ULTRION 8157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CAT-FLOC 8108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8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32C24CEE-F6FA-472C-8324-F38268DBFD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BFB11-750B-46E3-AE79-C59EE0D1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9" y="425950"/>
            <a:ext cx="1166881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6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025"/>
            <a:ext cx="10515600" cy="11978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097780" cy="515231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AH-710 (Garratt Callahan)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ACH/1,2-Ethanediamine, Polymer w/(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Chloromethlyl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Oxirane &amp; N-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Methylmethanamine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(Epichlorohydrin Dimethylamine Copolymer)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SG-1.31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ULTRION 8157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(Nalco Co.)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10-30%  Calcium Chloride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10-30%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1-5% Aluminum Phosphate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1.27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389888"/>
            <a:ext cx="5097780" cy="515231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Hydroxychloride Sulfate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(ACH)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CAT-FLOC 8108 PLUS (Nalco Co.)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1.018 – 1.058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6C70F70-F7DF-40C1-BA6F-EECC29CE93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ED70C-04CD-4F4E-A909-3EA3BAA1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397051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0BEDFEA-9BB1-4772-A751-9984C775A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8909" y="1216459"/>
            <a:ext cx="209467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948177-2DB9-4AF6-8D72-645A2B835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9304" y="1216459"/>
            <a:ext cx="209467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CFF8ED-4B10-4774-BA8F-5AD852B31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9699" y="1216458"/>
            <a:ext cx="209467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Cat-Floc 8108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280F24-AFE1-447C-9D27-19AEF0C77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9949" y="1216458"/>
            <a:ext cx="209467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Cat-Floc 8108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 NTU</a:t>
            </a:r>
          </a:p>
        </p:txBody>
      </p:sp>
    </p:spTree>
    <p:extLst>
      <p:ext uri="{BB962C8B-B14F-4D97-AF65-F5344CB8AC3E}">
        <p14:creationId xmlns:p14="http://schemas.microsoft.com/office/powerpoint/2010/main" val="3512326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37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ULTRION 8157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48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4637-CF27-4269-83C8-485FD7F0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729" y="640263"/>
            <a:ext cx="3660327" cy="1344975"/>
          </a:xfrm>
        </p:spPr>
        <p:txBody>
          <a:bodyPr>
            <a:norm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Jars 37:  End of 10-minute flocculation (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9E83AF-030E-4F9E-A53E-41FDC8659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85800" y="480060"/>
            <a:ext cx="6592824" cy="573786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An image containing a 1-liter jar at the end of 10-minute flocculation (30 RPM) duration. ">
            <a:extLst>
              <a:ext uri="{FF2B5EF4-FFF2-40B4-BE49-F238E27FC236}">
                <a16:creationId xmlns:a16="http://schemas.microsoft.com/office/drawing/2014/main" id="{4DE2895C-E066-470D-B5E2-47D3C215F8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51" r="2" b="17069"/>
          <a:stretch/>
        </p:blipFill>
        <p:spPr>
          <a:xfrm>
            <a:off x="699516" y="495300"/>
            <a:ext cx="6565392" cy="5705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73B76B-EA9E-408E-B66A-D5D8880F7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88729" y="2763452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</p:spTree>
    <p:extLst>
      <p:ext uri="{BB962C8B-B14F-4D97-AF65-F5344CB8AC3E}">
        <p14:creationId xmlns:p14="http://schemas.microsoft.com/office/powerpoint/2010/main" val="1924831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D8B5-5129-4F4A-846F-D4D45820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/>
              <a:t>Jars 37: After 5 min of settling, 25 mL is syringed for filterability and %UVT/UVA</a:t>
            </a:r>
          </a:p>
        </p:txBody>
      </p:sp>
      <p:pic>
        <p:nvPicPr>
          <p:cNvPr id="3" name="Picture 2" descr="An image containing a 1-liter jar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2D52220-87A5-4D9A-BA62-42067FCBA9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51" r="-1" b="8006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4BA92B-6F92-4771-A734-15FBC3D1F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6309BE-2E90-40A5-BF91-70F0402C7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2663266"/>
            <a:ext cx="5470372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D84D4E-8221-45DE-9396-0DDFEB5F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36" y="696025"/>
            <a:ext cx="5713502" cy="2813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Jars 37: After 25-minutes of settling, settled water turbidity is taken. </a:t>
            </a:r>
          </a:p>
        </p:txBody>
      </p:sp>
      <p:pic>
        <p:nvPicPr>
          <p:cNvPr id="3" name="Picture 2" descr="An image containing a 1-liter jar after 25-minutes of settling, settled water turbidity is taken.">
            <a:extLst>
              <a:ext uri="{FF2B5EF4-FFF2-40B4-BE49-F238E27FC236}">
                <a16:creationId xmlns:a16="http://schemas.microsoft.com/office/drawing/2014/main" id="{D92D3866-3183-43DD-A014-347DBCA8EE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75" b="13325"/>
          <a:stretch/>
        </p:blipFill>
        <p:spPr>
          <a:xfrm>
            <a:off x="20" y="685800"/>
            <a:ext cx="5486380" cy="5486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60862D-53F8-492B-8D51-2EFABD5A7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1F3981-D61C-4F66-90E5-4A9418E56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58D53-4CCC-46FD-8CCB-48F731A40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95661" y="5103674"/>
            <a:ext cx="209467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ULTRION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</p:spTree>
    <p:extLst>
      <p:ext uri="{BB962C8B-B14F-4D97-AF65-F5344CB8AC3E}">
        <p14:creationId xmlns:p14="http://schemas.microsoft.com/office/powerpoint/2010/main" val="3261059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858358"/>
              </p:ext>
            </p:extLst>
          </p:nvPr>
        </p:nvGraphicFramePr>
        <p:xfrm>
          <a:off x="245097" y="1402715"/>
          <a:ext cx="11255605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897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77564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22793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322793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22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2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3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AH-710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21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9-16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126112"/>
              </p:ext>
            </p:extLst>
          </p:nvPr>
        </p:nvGraphicFramePr>
        <p:xfrm>
          <a:off x="245097" y="1402715"/>
          <a:ext cx="11255605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897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77564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22793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322793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22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2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3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AH-710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41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17-20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069667"/>
              </p:ext>
            </p:extLst>
          </p:nvPr>
        </p:nvGraphicFramePr>
        <p:xfrm>
          <a:off x="245097" y="1402715"/>
          <a:ext cx="11255605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897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77564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22793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322793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22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2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3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AH-710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32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21-28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429198"/>
              </p:ext>
            </p:extLst>
          </p:nvPr>
        </p:nvGraphicFramePr>
        <p:xfrm>
          <a:off x="245096" y="1402715"/>
          <a:ext cx="1161382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45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4069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583704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261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21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56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5619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ULTRION 8157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25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3306</Words>
  <Application>Microsoft Office PowerPoint</Application>
  <PresentationFormat>Widescreen</PresentationFormat>
  <Paragraphs>877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Veterans Home Roberts Filtration Treatment Plant CA2810008 Napa County Jar Test</vt:lpstr>
      <vt:lpstr>Rector Reservoir Water Characteristics March 19, 2019</vt:lpstr>
      <vt:lpstr>UVT/UVA</vt:lpstr>
      <vt:lpstr>Applied Coagulants for Jar Testing</vt:lpstr>
      <vt:lpstr>Coagulant Information</vt:lpstr>
      <vt:lpstr>Veterans Home: Jar Test 1-8 Results</vt:lpstr>
      <vt:lpstr>Veterans Home: Jar Test 9-16 Results</vt:lpstr>
      <vt:lpstr>Veterans Home: Jar Test 17-20 Results</vt:lpstr>
      <vt:lpstr>Veterans Home: Jar Test 21-28 Results</vt:lpstr>
      <vt:lpstr>Veterans Home: Jar Test 29-32 Results</vt:lpstr>
      <vt:lpstr>Veterans Home: Jar Test 33-34 Results</vt:lpstr>
      <vt:lpstr>Veterans Home: Jar Test 35-37 Results</vt:lpstr>
      <vt:lpstr>Jars 1-4 Test Flash Mix 60 Sec (200 RPM) Floc Mix 10 min (30 RPM)  Applied Coagulant  9800 </vt:lpstr>
      <vt:lpstr>Jars 1-4:  End of 10-minute flocculation (30 RPM) duration. </vt:lpstr>
      <vt:lpstr>Jars 1-4: After 5 min of settling, 25 mL is syringed for filterability and %UVT/UVA</vt:lpstr>
      <vt:lpstr>Jars 5-8 Test Flash Mix 60 Sec (200 RPM) Floc Mix 10 min (30 RPM)  Applied Coagulant  AH-710 </vt:lpstr>
      <vt:lpstr>Jars 5-8:  End of 10-minute flocculation (30 RPM) duration. </vt:lpstr>
      <vt:lpstr>Jars 9-12 Test Flash Mix 60 Sec (200 RPM) Floc Mix 10 min (30 RPM)  Applied Coagulants  9800/AH-710 </vt:lpstr>
      <vt:lpstr>Jars 9-12:  End of 10-minute flocculation (30 RPM) duration. </vt:lpstr>
      <vt:lpstr>Jars 13-16 Test Flash Mix 60 Sec (200 RPM) Floc Mix 10 min (30 RPM)  Applied Coagulant  7016 </vt:lpstr>
      <vt:lpstr>Jars 13-16:  End of 10-minute flocculation (30 RPM) duration. </vt:lpstr>
      <vt:lpstr>Jars 13-16: After 5 min of settling, 25 mL is syringed for filterability and %UVT/UVA</vt:lpstr>
      <vt:lpstr>Jars 17-20 Test Flash Mix 60 Sec (200 RPM) Floc Mix 10 min (30 RPM)  Applied Coagulants  AH-710 7016 </vt:lpstr>
      <vt:lpstr>Jars 17-20:  End of 10-minute flocculation (30 RPM) duration. </vt:lpstr>
      <vt:lpstr>Jars 17-20: After 5 min of settling, 25 mL is syringed for filterability and %UVT/UVA</vt:lpstr>
      <vt:lpstr>Jars 21-24 Test Flash Mix 60 Sec (200 RPM) Floc Mix 10 min (30 RPM)  Applied Coagulant  ULTRION 8157 </vt:lpstr>
      <vt:lpstr>Jars 21-24:  End of 10-minute flocculation (30 RPM) duration. </vt:lpstr>
      <vt:lpstr>Jars 21-24: After 5 min of settling, 25 mL is syringed for filterability and %UVT/UVA</vt:lpstr>
      <vt:lpstr>Jars 21-24: After 25-minutes of settling, settled water turbidity is taken. </vt:lpstr>
      <vt:lpstr>Jars 25-28 Test Flash Mix 60 Sec (200 RPM) Floc Mix 10 min (30 RPM)  Applied Coagulant  ULTRION 8157 </vt:lpstr>
      <vt:lpstr>Jars 25-28:  End of 10-minute flocculation (30 RPM) duration. </vt:lpstr>
      <vt:lpstr>Jars 25-28: After 5 min of settling, 25 mL is syringed for filterability and %UVT/UVA</vt:lpstr>
      <vt:lpstr>Jars 25-28: After 25-minutes of settling, settled water turbidity is taken. </vt:lpstr>
      <vt:lpstr>Jars 29-32 Test Flash Mix 60 Sec (200 RPM) Floc Mix 10 min (30 RPM)  Applied Coagulant  ULTRION 8157 </vt:lpstr>
      <vt:lpstr>Jars 29-32:  End of 10-minute flocculation (30 RPM) duration. </vt:lpstr>
      <vt:lpstr>Jars 29-32: After 5 min of settling, 25 mL is syringed for filterability and %UVT/UVA</vt:lpstr>
      <vt:lpstr>Jars 29-32: After 25-minutes of settling, settled water turbidity is taken. </vt:lpstr>
      <vt:lpstr>Jars 33-36 Test Flash Mix 60 Sec (200 RPM) Floc Mix 10 min (30 RPM)  Applied Coagulant  ULTRION 8157 CAT-FLOC 8108 w/NaOCl </vt:lpstr>
      <vt:lpstr>Jars 33-36: After 5 min of settling, 25 mL is syringed for filterability and %UVT/UVA</vt:lpstr>
      <vt:lpstr>Jars 33-36: After 25-minutes of settling, settled water turbidity is taken. </vt:lpstr>
      <vt:lpstr>Jars 37 Test Flash Mix 60 Sec (200 RPM) Floc Mix 5 min (30 RPM)  Applied Coagulant  ULTRION 8157 </vt:lpstr>
      <vt:lpstr>Jars 37:  End of 10-minute flocculation (30 RPM) duration. </vt:lpstr>
      <vt:lpstr>Jars 37: After 5 min of settling, 25 mL is syringed for filterability and %UVT/UVA</vt:lpstr>
      <vt:lpstr>Jars 37: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 Home Roberts Filtration Treatment Plant CA2810008 Napa County Jar Test</dc:title>
  <dc:creator>Guy Schott</dc:creator>
  <cp:lastModifiedBy>Schott, Guy@Waterboards</cp:lastModifiedBy>
  <cp:revision>5</cp:revision>
  <dcterms:created xsi:type="dcterms:W3CDTF">2020-05-08T05:34:50Z</dcterms:created>
  <dcterms:modified xsi:type="dcterms:W3CDTF">2020-05-11T21:58:08Z</dcterms:modified>
</cp:coreProperties>
</file>