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1626" r:id="rId3"/>
    <p:sldId id="1546" r:id="rId4"/>
    <p:sldId id="1547" r:id="rId5"/>
    <p:sldId id="1565" r:id="rId6"/>
    <p:sldId id="267" r:id="rId7"/>
    <p:sldId id="1569" r:id="rId8"/>
    <p:sldId id="1573" r:id="rId9"/>
    <p:sldId id="1586" r:id="rId10"/>
    <p:sldId id="1625" r:id="rId11"/>
    <p:sldId id="1617" r:id="rId12"/>
    <p:sldId id="1591" r:id="rId13"/>
    <p:sldId id="1597" r:id="rId14"/>
    <p:sldId id="1598" r:id="rId15"/>
    <p:sldId id="1601" r:id="rId16"/>
    <p:sldId id="1624" r:id="rId17"/>
    <p:sldId id="279" r:id="rId18"/>
    <p:sldId id="1610" r:id="rId19"/>
    <p:sldId id="366" r:id="rId20"/>
    <p:sldId id="1616" r:id="rId21"/>
    <p:sldId id="1613" r:id="rId22"/>
    <p:sldId id="16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342"/>
    <a:srgbClr val="0000FF"/>
    <a:srgbClr val="339966"/>
    <a:srgbClr val="27B913"/>
    <a:srgbClr val="009900"/>
    <a:srgbClr val="33CC33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38" y="216"/>
      </p:cViewPr>
      <p:guideLst/>
    </p:cSldViewPr>
  </p:slideViewPr>
  <p:outlineViewPr>
    <p:cViewPr>
      <p:scale>
        <a:sx n="33" d="100"/>
        <a:sy n="33" d="100"/>
      </p:scale>
      <p:origin x="0" y="-64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rgbClr val="FF0000"/>
                </a:solidFill>
              </a:rPr>
              <a:t>Source</a:t>
            </a:r>
            <a:r>
              <a:rPr lang="en-US" dirty="0"/>
              <a:t> to Treated (Jar</a:t>
            </a:r>
            <a:r>
              <a:rPr lang="en-US" baseline="0" dirty="0"/>
              <a:t> Testing)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Sheet1!$B$4:$B$30</c:f>
              <c:numCache>
                <c:formatCode>0%</c:formatCode>
                <c:ptCount val="27"/>
                <c:pt idx="0">
                  <c:v>1</c:v>
                </c:pt>
                <c:pt idx="1">
                  <c:v>0.92592592592592582</c:v>
                </c:pt>
                <c:pt idx="2">
                  <c:v>0.88888888888888895</c:v>
                </c:pt>
                <c:pt idx="3">
                  <c:v>0.85185185185185186</c:v>
                </c:pt>
                <c:pt idx="4">
                  <c:v>0.81481481481481488</c:v>
                </c:pt>
                <c:pt idx="5">
                  <c:v>0.77777777777777779</c:v>
                </c:pt>
                <c:pt idx="6">
                  <c:v>0.7407407407407407</c:v>
                </c:pt>
                <c:pt idx="7">
                  <c:v>0.70370370370370372</c:v>
                </c:pt>
                <c:pt idx="8">
                  <c:v>0.66666666666666674</c:v>
                </c:pt>
                <c:pt idx="9">
                  <c:v>0.62962962962962965</c:v>
                </c:pt>
                <c:pt idx="10">
                  <c:v>0.59259259259259267</c:v>
                </c:pt>
                <c:pt idx="11">
                  <c:v>0.55555555555555558</c:v>
                </c:pt>
                <c:pt idx="12">
                  <c:v>0.51851851851851849</c:v>
                </c:pt>
                <c:pt idx="13">
                  <c:v>0.48148148148148145</c:v>
                </c:pt>
                <c:pt idx="14">
                  <c:v>0.44444444444444448</c:v>
                </c:pt>
                <c:pt idx="15">
                  <c:v>0.40740740740740744</c:v>
                </c:pt>
                <c:pt idx="16">
                  <c:v>0.37037037037037035</c:v>
                </c:pt>
                <c:pt idx="17">
                  <c:v>0.33333333333333343</c:v>
                </c:pt>
                <c:pt idx="18">
                  <c:v>0.29629629629629634</c:v>
                </c:pt>
                <c:pt idx="19">
                  <c:v>0.25925925925925924</c:v>
                </c:pt>
                <c:pt idx="20">
                  <c:v>0.22222222222222229</c:v>
                </c:pt>
                <c:pt idx="21">
                  <c:v>0.18518518518518523</c:v>
                </c:pt>
                <c:pt idx="22">
                  <c:v>0.14814814814814817</c:v>
                </c:pt>
                <c:pt idx="23">
                  <c:v>0.1111111111111112</c:v>
                </c:pt>
                <c:pt idx="24">
                  <c:v>7.4074074074074139E-2</c:v>
                </c:pt>
                <c:pt idx="25">
                  <c:v>3.703703703703707E-2</c:v>
                </c:pt>
                <c:pt idx="26">
                  <c:v>0</c:v>
                </c:pt>
              </c:numCache>
            </c:numRef>
          </c:xVal>
          <c:yVal>
            <c:numRef>
              <c:f>Sheet1!$C$4:$C$30</c:f>
              <c:numCache>
                <c:formatCode>General</c:formatCode>
                <c:ptCount val="27"/>
                <c:pt idx="0">
                  <c:v>0</c:v>
                </c:pt>
                <c:pt idx="1">
                  <c:v>0.01</c:v>
                </c:pt>
                <c:pt idx="2">
                  <c:v>1.4999999999999999E-2</c:v>
                </c:pt>
                <c:pt idx="3">
                  <c:v>0.02</c:v>
                </c:pt>
                <c:pt idx="4">
                  <c:v>2.5000000000000001E-2</c:v>
                </c:pt>
                <c:pt idx="5">
                  <c:v>0.03</c:v>
                </c:pt>
                <c:pt idx="6">
                  <c:v>3.5000000000000003E-2</c:v>
                </c:pt>
                <c:pt idx="7">
                  <c:v>0.04</c:v>
                </c:pt>
                <c:pt idx="8">
                  <c:v>4.4999999999999998E-2</c:v>
                </c:pt>
                <c:pt idx="9">
                  <c:v>0.05</c:v>
                </c:pt>
                <c:pt idx="10">
                  <c:v>5.5E-2</c:v>
                </c:pt>
                <c:pt idx="11">
                  <c:v>0.06</c:v>
                </c:pt>
                <c:pt idx="12">
                  <c:v>6.5000000000000002E-2</c:v>
                </c:pt>
                <c:pt idx="13">
                  <c:v>7.0000000000000007E-2</c:v>
                </c:pt>
                <c:pt idx="14">
                  <c:v>7.4999999999999997E-2</c:v>
                </c:pt>
                <c:pt idx="15">
                  <c:v>0.08</c:v>
                </c:pt>
                <c:pt idx="16">
                  <c:v>8.5000000000000006E-2</c:v>
                </c:pt>
                <c:pt idx="17">
                  <c:v>0.09</c:v>
                </c:pt>
                <c:pt idx="18">
                  <c:v>9.5000000000000001E-2</c:v>
                </c:pt>
                <c:pt idx="19">
                  <c:v>0.1</c:v>
                </c:pt>
                <c:pt idx="20">
                  <c:v>0.105</c:v>
                </c:pt>
                <c:pt idx="21">
                  <c:v>0.11</c:v>
                </c:pt>
                <c:pt idx="22">
                  <c:v>0.115</c:v>
                </c:pt>
                <c:pt idx="23">
                  <c:v>0.12</c:v>
                </c:pt>
                <c:pt idx="24">
                  <c:v>0.125</c:v>
                </c:pt>
                <c:pt idx="25">
                  <c:v>0.13</c:v>
                </c:pt>
                <c:pt idx="26">
                  <c:v>0.13500000000000001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28-4341-A136-07A301CED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011200"/>
        <c:axId val="1390009120"/>
      </c:scatterChart>
      <c:valAx>
        <c:axId val="1390011200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UVA Percent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90009120"/>
        <c:crosses val="autoZero"/>
        <c:crossBetween val="midCat"/>
      </c:valAx>
      <c:valAx>
        <c:axId val="139000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UVA/cm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90011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93022-7B06-4413-9584-DC33F419370D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5EB3BD-3CD3-42A0-9254-31911E38230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Conventional Treatment Plants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C36F564F-A644-4553-A21D-F43CC4C62673}" type="parTrans" cxnId="{C13584FA-E075-4349-9C19-0E0D72373DF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E9D68-75D1-458F-BFE9-59E439B364DC}" type="sibTrans" cxnId="{C13584FA-E075-4349-9C19-0E0D72373D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487BC-5C9F-4A98-91E9-494D6566D15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Direct Filtration Plants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B14CCAA-921B-4AD3-B70A-5F350189D865}" type="parTrans" cxnId="{EBA48804-A516-4532-88C9-69BC930232E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9141E-2ADC-4A43-BF49-0A40B4BCE720}" type="sibTrans" cxnId="{EBA48804-A516-4532-88C9-69BC930232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26F93-501D-47CA-91A1-07A02ED4968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Dissolved Air Flotation (DAF) with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15D247B-FC9C-42CB-BCAC-9BD083E8B8DB}" type="parTrans" cxnId="{A20E8A86-DD3C-4EF7-B35A-E7425DF2692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F0B54-6784-4DD1-9D7F-E426BBF14021}" type="sibTrans" cxnId="{A20E8A86-DD3C-4EF7-B35A-E7425DF269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C38E7-081A-44F1-8C31-46AC5A89BB6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Trident &amp; Roberts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14977FA8-C5F5-49F2-AF1A-2C832DAD07CA}" type="parTrans" cxnId="{76D368FE-D634-4270-BF82-90DCF3D2902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26A17-C9C6-47C7-9A8C-EF1B569193F4}" type="sibTrans" cxnId="{76D368FE-D634-4270-BF82-90DCF3D290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9B5C6-F244-44ED-862E-2F18FD82A2C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Actiflo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54B48E4D-E9DE-48D5-A87D-3691BA55AF75}" type="parTrans" cxnId="{3CBE21C8-1039-42E3-873F-D036AEDE23F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8E4AD-570F-4709-BB03-A9F33CA05F64}" type="sibTrans" cxnId="{3CBE21C8-1039-42E3-873F-D036AEDE23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81DA5-AD91-4F89-93FF-22B0D37DBEA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Alternative Technologies Roughing Contact Clarifier/Media Filtration &amp;</a:t>
          </a:r>
        </a:p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gm:t>
    </dgm:pt>
    <dgm:pt modelId="{673D4FF6-B2AB-464C-985F-ECC7B1DB3BC6}" type="parTrans" cxnId="{61D7237A-3B1B-440A-B398-6A0D0C337E84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663B7-2F33-4FA2-9041-EC8F7CB08940}" type="sibTrans" cxnId="{61D7237A-3B1B-440A-B398-6A0D0C337E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11953-E6D4-4B6C-8B75-AAE6FB13AD33}" type="pres">
      <dgm:prSet presAssocID="{37893022-7B06-4413-9584-DC33F419370D}" presName="diagram" presStyleCnt="0">
        <dgm:presLayoutVars>
          <dgm:dir/>
          <dgm:resizeHandles val="exact"/>
        </dgm:presLayoutVars>
      </dgm:prSet>
      <dgm:spPr/>
    </dgm:pt>
    <dgm:pt modelId="{0B584EC9-ED58-4FD0-883B-81B9057ED6D0}" type="pres">
      <dgm:prSet presAssocID="{165EB3BD-3CD3-42A0-9254-31911E382304}" presName="node" presStyleLbl="node1" presStyleIdx="0" presStyleCnt="6">
        <dgm:presLayoutVars>
          <dgm:bulletEnabled val="1"/>
        </dgm:presLayoutVars>
      </dgm:prSet>
      <dgm:spPr/>
    </dgm:pt>
    <dgm:pt modelId="{190C490F-CF85-4C75-987F-A1B147B87277}" type="pres">
      <dgm:prSet presAssocID="{F08E9D68-75D1-458F-BFE9-59E439B364DC}" presName="sibTrans" presStyleCnt="0"/>
      <dgm:spPr/>
    </dgm:pt>
    <dgm:pt modelId="{D9501A91-FB82-47D8-8A9C-85BC0554C8CC}" type="pres">
      <dgm:prSet presAssocID="{D3D487BC-5C9F-4A98-91E9-494D6566D150}" presName="node" presStyleLbl="node1" presStyleIdx="1" presStyleCnt="6">
        <dgm:presLayoutVars>
          <dgm:bulletEnabled val="1"/>
        </dgm:presLayoutVars>
      </dgm:prSet>
      <dgm:spPr/>
    </dgm:pt>
    <dgm:pt modelId="{F9400428-4C2E-4E0C-ACA0-3E786027576D}" type="pres">
      <dgm:prSet presAssocID="{88D9141E-2ADC-4A43-BF49-0A40B4BCE720}" presName="sibTrans" presStyleCnt="0"/>
      <dgm:spPr/>
    </dgm:pt>
    <dgm:pt modelId="{DA5588D8-85C2-49BF-9898-2CC8C504176B}" type="pres">
      <dgm:prSet presAssocID="{11226F93-501D-47CA-91A1-07A02ED49688}" presName="node" presStyleLbl="node1" presStyleIdx="2" presStyleCnt="6">
        <dgm:presLayoutVars>
          <dgm:bulletEnabled val="1"/>
        </dgm:presLayoutVars>
      </dgm:prSet>
      <dgm:spPr/>
    </dgm:pt>
    <dgm:pt modelId="{2311BA4D-1905-4DA9-A4CA-19FB95BC3522}" type="pres">
      <dgm:prSet presAssocID="{8B6F0B54-6784-4DD1-9D7F-E426BBF14021}" presName="sibTrans" presStyleCnt="0"/>
      <dgm:spPr/>
    </dgm:pt>
    <dgm:pt modelId="{8565D187-C2DE-46AF-AD4B-B3C5FF85B918}" type="pres">
      <dgm:prSet presAssocID="{518C38E7-081A-44F1-8C31-46AC5A89BB69}" presName="node" presStyleLbl="node1" presStyleIdx="3" presStyleCnt="6">
        <dgm:presLayoutVars>
          <dgm:bulletEnabled val="1"/>
        </dgm:presLayoutVars>
      </dgm:prSet>
      <dgm:spPr/>
    </dgm:pt>
    <dgm:pt modelId="{BD490E52-25FE-4EE2-B7AA-F4C053539555}" type="pres">
      <dgm:prSet presAssocID="{04026A17-C9C6-47C7-9A8C-EF1B569193F4}" presName="sibTrans" presStyleCnt="0"/>
      <dgm:spPr/>
    </dgm:pt>
    <dgm:pt modelId="{E15B17FE-22CF-4754-9407-1E97A308DDB8}" type="pres">
      <dgm:prSet presAssocID="{FE69B5C6-F244-44ED-862E-2F18FD82A2CC}" presName="node" presStyleLbl="node1" presStyleIdx="4" presStyleCnt="6">
        <dgm:presLayoutVars>
          <dgm:bulletEnabled val="1"/>
        </dgm:presLayoutVars>
      </dgm:prSet>
      <dgm:spPr/>
    </dgm:pt>
    <dgm:pt modelId="{C35E9755-81C8-49CB-8654-03367F6F5351}" type="pres">
      <dgm:prSet presAssocID="{1AD8E4AD-570F-4709-BB03-A9F33CA05F64}" presName="sibTrans" presStyleCnt="0"/>
      <dgm:spPr/>
    </dgm:pt>
    <dgm:pt modelId="{C5C26F5A-2F4F-4E43-8ABF-99E7E022D795}" type="pres">
      <dgm:prSet presAssocID="{FEB81DA5-AD91-4F89-93FF-22B0D37DBEAF}" presName="node" presStyleLbl="node1" presStyleIdx="5" presStyleCnt="6">
        <dgm:presLayoutVars>
          <dgm:bulletEnabled val="1"/>
        </dgm:presLayoutVars>
      </dgm:prSet>
      <dgm:spPr/>
    </dgm:pt>
  </dgm:ptLst>
  <dgm:cxnLst>
    <dgm:cxn modelId="{EBA48804-A516-4532-88C9-69BC930232EE}" srcId="{37893022-7B06-4413-9584-DC33F419370D}" destId="{D3D487BC-5C9F-4A98-91E9-494D6566D150}" srcOrd="1" destOrd="0" parTransId="{EB14CCAA-921B-4AD3-B70A-5F350189D865}" sibTransId="{88D9141E-2ADC-4A43-BF49-0A40B4BCE720}"/>
    <dgm:cxn modelId="{BB2CB124-1DC4-430E-9109-59BA42E46A58}" type="presOf" srcId="{165EB3BD-3CD3-42A0-9254-31911E382304}" destId="{0B584EC9-ED58-4FD0-883B-81B9057ED6D0}" srcOrd="0" destOrd="0" presId="urn:microsoft.com/office/officeart/2005/8/layout/default"/>
    <dgm:cxn modelId="{1CA4B23A-0EF3-4CDC-B5DA-A2A4D94F363C}" type="presOf" srcId="{11226F93-501D-47CA-91A1-07A02ED49688}" destId="{DA5588D8-85C2-49BF-9898-2CC8C504176B}" srcOrd="0" destOrd="0" presId="urn:microsoft.com/office/officeart/2005/8/layout/default"/>
    <dgm:cxn modelId="{83493C48-4BF0-43BD-A9FC-E318A62F5141}" type="presOf" srcId="{D3D487BC-5C9F-4A98-91E9-494D6566D150}" destId="{D9501A91-FB82-47D8-8A9C-85BC0554C8CC}" srcOrd="0" destOrd="0" presId="urn:microsoft.com/office/officeart/2005/8/layout/default"/>
    <dgm:cxn modelId="{1853B374-8FE3-47E3-AD84-E6B540AC1903}" type="presOf" srcId="{FEB81DA5-AD91-4F89-93FF-22B0D37DBEAF}" destId="{C5C26F5A-2F4F-4E43-8ABF-99E7E022D795}" srcOrd="0" destOrd="0" presId="urn:microsoft.com/office/officeart/2005/8/layout/default"/>
    <dgm:cxn modelId="{61D7237A-3B1B-440A-B398-6A0D0C337E84}" srcId="{37893022-7B06-4413-9584-DC33F419370D}" destId="{FEB81DA5-AD91-4F89-93FF-22B0D37DBEAF}" srcOrd="5" destOrd="0" parTransId="{673D4FF6-B2AB-464C-985F-ECC7B1DB3BC6}" sibTransId="{EAE663B7-2F33-4FA2-9041-EC8F7CB08940}"/>
    <dgm:cxn modelId="{A20E8A86-DD3C-4EF7-B35A-E7425DF26925}" srcId="{37893022-7B06-4413-9584-DC33F419370D}" destId="{11226F93-501D-47CA-91A1-07A02ED49688}" srcOrd="2" destOrd="0" parTransId="{E15D247B-FC9C-42CB-BCAC-9BD083E8B8DB}" sibTransId="{8B6F0B54-6784-4DD1-9D7F-E426BBF14021}"/>
    <dgm:cxn modelId="{A7F4A59E-7875-4CDE-83A7-15F0C69F8F16}" type="presOf" srcId="{518C38E7-081A-44F1-8C31-46AC5A89BB69}" destId="{8565D187-C2DE-46AF-AD4B-B3C5FF85B918}" srcOrd="0" destOrd="0" presId="urn:microsoft.com/office/officeart/2005/8/layout/default"/>
    <dgm:cxn modelId="{0974E0BE-1FE3-40FF-9D42-5E10A4BC5084}" type="presOf" srcId="{FE69B5C6-F244-44ED-862E-2F18FD82A2CC}" destId="{E15B17FE-22CF-4754-9407-1E97A308DDB8}" srcOrd="0" destOrd="0" presId="urn:microsoft.com/office/officeart/2005/8/layout/default"/>
    <dgm:cxn modelId="{3CBE21C8-1039-42E3-873F-D036AEDE23F2}" srcId="{37893022-7B06-4413-9584-DC33F419370D}" destId="{FE69B5C6-F244-44ED-862E-2F18FD82A2CC}" srcOrd="4" destOrd="0" parTransId="{54B48E4D-E9DE-48D5-A87D-3691BA55AF75}" sibTransId="{1AD8E4AD-570F-4709-BB03-A9F33CA05F64}"/>
    <dgm:cxn modelId="{1E324FCB-825A-4510-B780-4E7455213FCC}" type="presOf" srcId="{37893022-7B06-4413-9584-DC33F419370D}" destId="{83A11953-E6D4-4B6C-8B75-AAE6FB13AD33}" srcOrd="0" destOrd="0" presId="urn:microsoft.com/office/officeart/2005/8/layout/default"/>
    <dgm:cxn modelId="{C13584FA-E075-4349-9C19-0E0D72373DF3}" srcId="{37893022-7B06-4413-9584-DC33F419370D}" destId="{165EB3BD-3CD3-42A0-9254-31911E382304}" srcOrd="0" destOrd="0" parTransId="{C36F564F-A644-4553-A21D-F43CC4C62673}" sibTransId="{F08E9D68-75D1-458F-BFE9-59E439B364DC}"/>
    <dgm:cxn modelId="{76D368FE-D634-4270-BF82-90DCF3D29029}" srcId="{37893022-7B06-4413-9584-DC33F419370D}" destId="{518C38E7-081A-44F1-8C31-46AC5A89BB69}" srcOrd="3" destOrd="0" parTransId="{14977FA8-C5F5-49F2-AF1A-2C832DAD07CA}" sibTransId="{04026A17-C9C6-47C7-9A8C-EF1B569193F4}"/>
    <dgm:cxn modelId="{764526F9-0E18-41C8-8D45-EB56469FC646}" type="presParOf" srcId="{83A11953-E6D4-4B6C-8B75-AAE6FB13AD33}" destId="{0B584EC9-ED58-4FD0-883B-81B9057ED6D0}" srcOrd="0" destOrd="0" presId="urn:microsoft.com/office/officeart/2005/8/layout/default"/>
    <dgm:cxn modelId="{B7EFB4FF-071E-421C-821C-975093B17E67}" type="presParOf" srcId="{83A11953-E6D4-4B6C-8B75-AAE6FB13AD33}" destId="{190C490F-CF85-4C75-987F-A1B147B87277}" srcOrd="1" destOrd="0" presId="urn:microsoft.com/office/officeart/2005/8/layout/default"/>
    <dgm:cxn modelId="{23CA19B6-CD1D-4273-806A-2F1FB0BB6844}" type="presParOf" srcId="{83A11953-E6D4-4B6C-8B75-AAE6FB13AD33}" destId="{D9501A91-FB82-47D8-8A9C-85BC0554C8CC}" srcOrd="2" destOrd="0" presId="urn:microsoft.com/office/officeart/2005/8/layout/default"/>
    <dgm:cxn modelId="{64EEE305-0C4D-4879-AEE2-596793198E11}" type="presParOf" srcId="{83A11953-E6D4-4B6C-8B75-AAE6FB13AD33}" destId="{F9400428-4C2E-4E0C-ACA0-3E786027576D}" srcOrd="3" destOrd="0" presId="urn:microsoft.com/office/officeart/2005/8/layout/default"/>
    <dgm:cxn modelId="{394CED5E-F8C3-4916-8418-576093482142}" type="presParOf" srcId="{83A11953-E6D4-4B6C-8B75-AAE6FB13AD33}" destId="{DA5588D8-85C2-49BF-9898-2CC8C504176B}" srcOrd="4" destOrd="0" presId="urn:microsoft.com/office/officeart/2005/8/layout/default"/>
    <dgm:cxn modelId="{C5C79ECE-6F24-45AA-BE61-C3D0DF8A8D87}" type="presParOf" srcId="{83A11953-E6D4-4B6C-8B75-AAE6FB13AD33}" destId="{2311BA4D-1905-4DA9-A4CA-19FB95BC3522}" srcOrd="5" destOrd="0" presId="urn:microsoft.com/office/officeart/2005/8/layout/default"/>
    <dgm:cxn modelId="{683D79D7-A1B0-4B22-9DBF-E53F65417468}" type="presParOf" srcId="{83A11953-E6D4-4B6C-8B75-AAE6FB13AD33}" destId="{8565D187-C2DE-46AF-AD4B-B3C5FF85B918}" srcOrd="6" destOrd="0" presId="urn:microsoft.com/office/officeart/2005/8/layout/default"/>
    <dgm:cxn modelId="{6B12F94C-8902-4559-96EE-855984DBDFE9}" type="presParOf" srcId="{83A11953-E6D4-4B6C-8B75-AAE6FB13AD33}" destId="{BD490E52-25FE-4EE2-B7AA-F4C053539555}" srcOrd="7" destOrd="0" presId="urn:microsoft.com/office/officeart/2005/8/layout/default"/>
    <dgm:cxn modelId="{58DB92CE-9703-4ECD-B4A0-C457AE7BAC3E}" type="presParOf" srcId="{83A11953-E6D4-4B6C-8B75-AAE6FB13AD33}" destId="{E15B17FE-22CF-4754-9407-1E97A308DDB8}" srcOrd="8" destOrd="0" presId="urn:microsoft.com/office/officeart/2005/8/layout/default"/>
    <dgm:cxn modelId="{E4C88F5C-06CC-4C01-876E-AC9AB698BB4E}" type="presParOf" srcId="{83A11953-E6D4-4B6C-8B75-AAE6FB13AD33}" destId="{C35E9755-81C8-49CB-8654-03367F6F5351}" srcOrd="9" destOrd="0" presId="urn:microsoft.com/office/officeart/2005/8/layout/default"/>
    <dgm:cxn modelId="{E82C3AD5-AB86-4EB1-985D-098100ADBBA9}" type="presParOf" srcId="{83A11953-E6D4-4B6C-8B75-AAE6FB13AD33}" destId="{C5C26F5A-2F4F-4E43-8ABF-99E7E022D795}" srcOrd="10" destOrd="0" presId="urn:microsoft.com/office/officeart/2005/8/layout/default"/>
  </dgm:cxnLst>
  <dgm:bg>
    <a:solidFill>
      <a:schemeClr val="dk2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4EC9-ED58-4FD0-883B-81B9057ED6D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Conventional Treatment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0" y="39687"/>
        <a:ext cx="3286125" cy="1971675"/>
      </dsp:txXfrm>
    </dsp:sp>
    <dsp:sp modelId="{D9501A91-FB82-47D8-8A9C-85BC0554C8C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Direct Filtration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3614737" y="39687"/>
        <a:ext cx="3286125" cy="1971675"/>
      </dsp:txXfrm>
    </dsp:sp>
    <dsp:sp modelId="{DA5588D8-85C2-49BF-9898-2CC8C504176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Dissolved Air Flotation (DAF) 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7229475" y="39687"/>
        <a:ext cx="3286125" cy="1971675"/>
      </dsp:txXfrm>
    </dsp:sp>
    <dsp:sp modelId="{8565D187-C2DE-46AF-AD4B-B3C5FF85B91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Trident &amp; Roberts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0" y="2339975"/>
        <a:ext cx="3286125" cy="1971675"/>
      </dsp:txXfrm>
    </dsp:sp>
    <dsp:sp modelId="{E15B17FE-22CF-4754-9407-1E97A308DDB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Actiflo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3614737" y="2339975"/>
        <a:ext cx="3286125" cy="1971675"/>
      </dsp:txXfrm>
    </dsp:sp>
    <dsp:sp modelId="{C5C26F5A-2F4F-4E43-8ABF-99E7E022D79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Alternative Technologies Roughing Contact Clarifier/Media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4563-6CED-4A65-9B43-5E9D0AF0178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98707-5731-45AB-9D02-DE88AB82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8707-5731-45AB-9D02-DE88AB82AC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8707-5731-45AB-9D02-DE88AB82AC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8707-5731-45AB-9D02-DE88AB82AC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8707-5731-45AB-9D02-DE88AB82AC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BD76-D3AB-4907-8015-5B2C2790D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556D6-1DD5-4BCA-A9AE-0F813714C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8E6D-8E1A-406A-A7E8-8D0D5705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E043E-480E-4EF1-B427-5B673754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016A-8340-4E2B-AE1A-66657F65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1DF2-2AAE-4600-88E4-ED9988B9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6E1F5-68CE-442D-9096-BC4D90A2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65D49-7DD3-4499-840A-6CD426C1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1F0A6-2571-4D50-B6CD-12EAEF8A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A80D-3480-48B4-B9B0-42D0E20B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037EA-0CE3-4171-8A8F-122035E28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54D6D-7E75-4D54-B428-6E0F7C72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4A92-446B-4E76-A591-26879A8C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9E66F-A81D-49A6-985A-8AC314C5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F0EC-DA88-4BBB-8714-E1259635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8C03-0A06-4996-A76A-9099CA2D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7E50-5CFC-4C31-A006-E730C6AB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5917C-8550-41AB-A666-8AC68D18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1427C-09B2-4126-BFA7-49FBAD25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B091C-189F-4D26-8386-E62E9046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49EF-F111-4B4F-8BD1-0D48C033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A7CD4-B262-48B5-95F9-6357D1C58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77737-F9CB-4F5A-9EA0-E7FBF800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91516-10B3-4076-99BF-F1ED12F3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916D-130F-4350-A7DE-D33EF961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7233-8124-4020-BC65-7AD6F341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EB5B-CF23-4138-960D-043C41EA8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73D07-27E1-4830-BF0E-25766E37C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498AF-8EF1-43DA-BACA-5AD098B3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D069B-8170-4FF5-9346-D0B3C9D6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C380E-5ED8-485B-8669-7E26F7C0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C79B-0CE4-4A23-9A05-13708616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E11E-4E7E-4BA3-B711-33BAA3AE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4CE35-399B-4061-AB69-B2C214226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05A03-2EAD-4F8D-81A1-D46EE99BF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8905A-CC53-434A-8EEC-17E39EF89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97514-4D6A-44B8-A46F-18CF6A8A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0233B-6A89-4FD5-9F9F-B7A10162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E58B29-D275-4C27-BF0B-E7A366EA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99A6-B02E-4401-B804-7B30402A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9769F-AC21-4E0C-9E27-2F85635A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E66CF-958F-456E-B8F1-23193193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34A76-A95C-4F7C-802C-022DA6B3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CCC63-BCE9-44B6-AFBF-F380DD76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C3801-F05D-4B6A-992C-8E14E43E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2D65A-8BAF-4FEA-BF8C-3EB65C8C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77F0-8F3F-4D4C-AD8E-75F35041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B1B8-45F6-4CBE-B04A-DDA9B362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6257A-BEBF-491E-9E2F-0A62CFCC8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740FF-5CD6-45D0-9EE8-8E169A26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79B42-C2AD-4B85-998F-5EFA1A1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4DE9B-20E3-4ADF-AFD7-D200B3C6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F97B-4200-4A13-93D8-D4AC7A30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C3066-491F-4A24-9180-F704D134C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2E7FE-D71F-4A06-9F9D-E3190CD73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6F126-7311-4C6D-AA24-2B3D5BCD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320A-1AAA-409B-AA7C-4CEC4B4B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1C41D-117E-45DD-9524-0E2DEED5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CDC11-736B-4645-B598-4928663C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FD52E-B8C7-4EB9-87EA-5198D2872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A4F87-7749-4592-B8E4-936FA0DE0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65EB8-4088-4B3C-A812-E00EA7D0BC5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334F0-EB48-4020-A069-1BD1B7375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B3C3-7A82-45DE-859A-9DEF08A85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1B81-11E3-4EE8-8DFD-EBB6752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drinking_water/programs/districts/mendocino_district.html" TargetMode="External"/><Relationship Id="rId7" Type="http://schemas.openxmlformats.org/officeDocument/2006/relationships/hyperlink" Target="mailto:Guy.Schott@waterboards.ca.g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GByyxhelkI" TargetMode="External"/><Relationship Id="rId5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Relationship Id="rId4" Type="http://schemas.openxmlformats.org/officeDocument/2006/relationships/hyperlink" Target="http://www.waterboards.ca.gov/drinking_water/programs/districts/mendocino_district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0402"/>
            <a:ext cx="12183527" cy="6854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E9549A-D148-0EDB-4022-E169B13D4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91204" y="3328603"/>
            <a:ext cx="780176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Jar Testing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dirty="0">
                <a:solidFill>
                  <a:srgbClr val="80C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and Effective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10/19/22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 State Water Resources Control Board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23A34-4AB4-F59E-62A1-4D4FB217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Jar Testing – Simple and Effective</a:t>
            </a:r>
          </a:p>
        </p:txBody>
      </p:sp>
    </p:spTree>
    <p:extLst>
      <p:ext uri="{BB962C8B-B14F-4D97-AF65-F5344CB8AC3E}">
        <p14:creationId xmlns:p14="http://schemas.microsoft.com/office/powerpoint/2010/main" val="244045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728"/>
            <a:ext cx="12183527" cy="685494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b="0" i="0" baseline="0" dirty="0">
                <a:effectLst/>
              </a:rPr>
              <a:t>UVA Application – </a:t>
            </a:r>
            <a:r>
              <a:rPr lang="en-US" sz="3200" dirty="0"/>
              <a:t>Plant ID: NWC</a:t>
            </a:r>
            <a:r>
              <a:rPr lang="en-US" sz="3200" b="0" i="0" baseline="0" dirty="0">
                <a:effectLst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9874597-C43E-0B4F-86D4-2FDDC04A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312541"/>
              </p:ext>
            </p:extLst>
          </p:nvPr>
        </p:nvGraphicFramePr>
        <p:xfrm>
          <a:off x="607144" y="1514167"/>
          <a:ext cx="11014585" cy="476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215BBA78-07DE-459B-45DE-C82038B95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5797" y="2505100"/>
            <a:ext cx="301841" cy="3284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701CE7-1DFF-E85D-E280-AD0523573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5782" y="4250901"/>
            <a:ext cx="301841" cy="3284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9241A7-F6D0-3AEE-7C83-FABA69E54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36711" y="4579374"/>
            <a:ext cx="301841" cy="3284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907A70-8EA0-E450-B725-4F7494A90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8685" y="2269961"/>
            <a:ext cx="2041957" cy="116955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90 ug/L TTHMs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63 ug/L HAA5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UVA: 0.046/cm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E7423A-D99C-7C1F-72B7-E60CA99B5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75181" y="2641807"/>
            <a:ext cx="2062044" cy="116955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59 ug/L TTHMs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 ug/L HAA5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Filtrate UVA: 0.030/cm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AC515-2A81-8CA6-867C-CDCEA9112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22428" y="3439512"/>
            <a:ext cx="698553" cy="8113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8C65F7-99B6-DF47-36C7-C06237401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0494476" y="3896110"/>
            <a:ext cx="386439" cy="731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EC5EA0-AAB6-1196-FE9D-4C8D7A472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76702" y="4827638"/>
            <a:ext cx="0" cy="501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B7DCE1-7E1D-C047-F29B-DF581B361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07296" y="4907847"/>
            <a:ext cx="0" cy="421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67548FA-EF7F-0088-18F0-1AD36410F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9913" y="4743610"/>
            <a:ext cx="113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35% UVA </a:t>
            </a:r>
          </a:p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381574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97" y="0"/>
            <a:ext cx="12183527" cy="685494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07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Audience Engagement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BB846-BD4E-5A3C-E7E0-BFB910D62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293"/>
            <a:ext cx="7106265" cy="44253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Filterability and UVA analysis in jar testing provides information on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Coagulant underdosing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Coagulant overdosing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Floc strength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 reduction (UVA surrogate)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 disinfection by-product issues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above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644F34-55A5-54C6-D57A-DF02F2A4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406581" y="2343705"/>
            <a:ext cx="2843645" cy="3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 (F) – All above</a:t>
            </a: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" y="-16080"/>
            <a:ext cx="12183527" cy="68549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Procedures and Analysis</a:t>
            </a:r>
            <a:endParaRPr lang="en-US"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E6A7CD5-B7ED-05BC-2374-15B240F6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349918"/>
              </p:ext>
            </p:extLst>
          </p:nvPr>
        </p:nvGraphicFramePr>
        <p:xfrm>
          <a:off x="698090" y="2248413"/>
          <a:ext cx="11113609" cy="3108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78402">
                  <a:extLst>
                    <a:ext uri="{9D8B030D-6E8A-4147-A177-3AD203B41FA5}">
                      <a16:colId xmlns:a16="http://schemas.microsoft.com/office/drawing/2014/main" val="1435929113"/>
                    </a:ext>
                  </a:extLst>
                </a:gridCol>
                <a:gridCol w="2778402">
                  <a:extLst>
                    <a:ext uri="{9D8B030D-6E8A-4147-A177-3AD203B41FA5}">
                      <a16:colId xmlns:a16="http://schemas.microsoft.com/office/drawing/2014/main" val="3229415534"/>
                    </a:ext>
                  </a:extLst>
                </a:gridCol>
                <a:gridCol w="3142446">
                  <a:extLst>
                    <a:ext uri="{9D8B030D-6E8A-4147-A177-3AD203B41FA5}">
                      <a16:colId xmlns:a16="http://schemas.microsoft.com/office/drawing/2014/main" val="2942492799"/>
                    </a:ext>
                  </a:extLst>
                </a:gridCol>
                <a:gridCol w="2414359">
                  <a:extLst>
                    <a:ext uri="{9D8B030D-6E8A-4147-A177-3AD203B41FA5}">
                      <a16:colId xmlns:a16="http://schemas.microsoft.com/office/drawing/2014/main" val="3829052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Flash Mix,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200 RPM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(20-30 sec)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 Flocculation,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20-30 RPM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(5 min)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 Filterability &amp; Filtrate UVA Analysis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4. Settleability Analysis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7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n-US" sz="2400" dirty="0"/>
                        <a:t>Set 20-30 RPM 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n-US" sz="2400" dirty="0"/>
                        <a:t>Pipette coagulant(s) into each jar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n-US" sz="2400" dirty="0"/>
                        <a:t>Start flash mix.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n-US" sz="2400" dirty="0"/>
                        <a:t>*Floc for 5 minutes.</a:t>
                      </a:r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endParaRPr lang="en-US" sz="2400" dirty="0"/>
                    </a:p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n-US" sz="2400" dirty="0"/>
                        <a:t>Lift paddles and lock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Sample at end of flocculation period for plants w/out settling.  Wait 5 minutes for plants w/settling.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After 25 minutes of settling, sample and measure settled water turbidity.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351846"/>
                  </a:ext>
                </a:extLst>
              </a:tr>
            </a:tbl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28CC2EE-3D31-1F1C-4A59-8BEF0639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38199" y="1500627"/>
            <a:ext cx="7666704" cy="57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35 minutes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complete jar testing and analysis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6DB9E-442C-DF91-3E0D-68A382CDF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090" y="5531713"/>
            <a:ext cx="6169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*Note: Floc mixing duration longer than 5 minutes has no significant impact on filterability and filtrate UVA results.</a:t>
            </a:r>
          </a:p>
        </p:txBody>
      </p:sp>
    </p:spTree>
    <p:extLst>
      <p:ext uri="{BB962C8B-B14F-4D97-AF65-F5344CB8AC3E}">
        <p14:creationId xmlns:p14="http://schemas.microsoft.com/office/powerpoint/2010/main" val="49358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" y="1526"/>
            <a:ext cx="12183527" cy="68549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F6ED2-257D-4770-A954-2DE4092A7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overdosing (Filtrate NTU issues)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Kenya (Tenwek Hospital) – New Surface Water Treatment Facility – Jar Testing/Training for Plant Optimization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7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F6ED2-257D-4770-A954-2DE4092A7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4094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of plant off-line for filter media change out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turbidity: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storm event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coagulant dose from 55 mg/L to: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settled water turbidity &gt;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filtrate turbidity: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0.20 - 0.26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backwashing once per hour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overwhelmed/not enough sleep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Case 1: Filterability Analysis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Coagulant Overdosing – Storm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30" y="0"/>
            <a:ext cx="12183527" cy="685494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0731"/>
            <a:ext cx="10515600" cy="1001928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Case 1: Jar Test Results vs Plant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3E6A510-D992-BF04-135C-BC0B9DCF7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98145"/>
              </p:ext>
            </p:extLst>
          </p:nvPr>
        </p:nvGraphicFramePr>
        <p:xfrm>
          <a:off x="820995" y="1560791"/>
          <a:ext cx="10515600" cy="35661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02328">
                  <a:extLst>
                    <a:ext uri="{9D8B030D-6E8A-4147-A177-3AD203B41FA5}">
                      <a16:colId xmlns:a16="http://schemas.microsoft.com/office/drawing/2014/main" val="2082147695"/>
                    </a:ext>
                  </a:extLst>
                </a:gridCol>
                <a:gridCol w="3755472">
                  <a:extLst>
                    <a:ext uri="{9D8B030D-6E8A-4147-A177-3AD203B41FA5}">
                      <a16:colId xmlns:a16="http://schemas.microsoft.com/office/drawing/2014/main" val="26796858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558799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8133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Jar #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ACH Product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mg/L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Filtrate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NTU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Settled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NTU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78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6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9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24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75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0.05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2.8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14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4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110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0.20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7.0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2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11028E-7F94-7752-BC37-38B12D15D889}"/>
              </a:ext>
            </a:extLst>
          </p:cNvPr>
          <p:cNvSpPr txBox="1"/>
          <p:nvPr/>
        </p:nvSpPr>
        <p:spPr>
          <a:xfrm>
            <a:off x="731247" y="5211246"/>
            <a:ext cx="4735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Plant Operations before Jar Testing: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Coagulant dose: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Filtrate turbidity: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0.20 - 0.26 NTU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Settled water turbidity: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&gt;11 NTU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93457-C0B7-0E09-E75B-6BDF9535414D}"/>
              </a:ext>
            </a:extLst>
          </p:cNvPr>
          <p:cNvSpPr txBox="1"/>
          <p:nvPr/>
        </p:nvSpPr>
        <p:spPr>
          <a:xfrm>
            <a:off x="6544569" y="5250574"/>
            <a:ext cx="48092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Plant Operations after Jar Testing: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Coagulant dose: </a:t>
            </a:r>
            <a:r>
              <a:rPr lang="en-US" sz="20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Filtrate turbidity: </a:t>
            </a:r>
            <a:r>
              <a:rPr lang="en-US" sz="20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 NTU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Settled water turbidity: </a:t>
            </a:r>
            <a:r>
              <a:rPr lang="en-US" sz="20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NTU</a:t>
            </a:r>
          </a:p>
        </p:txBody>
      </p:sp>
    </p:spTree>
    <p:extLst>
      <p:ext uri="{BB962C8B-B14F-4D97-AF65-F5344CB8AC3E}">
        <p14:creationId xmlns:p14="http://schemas.microsoft.com/office/powerpoint/2010/main" val="167553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644FD-4391-4DA5-BFD8-C740B7A4D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2" y="708717"/>
            <a:ext cx="9371738" cy="81544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Kenya, Tenwek Hospital - Surface Water Treatment Plant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A3C2F5-4181-AC75-CDD9-470F93627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84980"/>
            <a:ext cx="5715000" cy="478593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878B9F-F2AB-BDDB-BA7F-D2D9197C8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1801" y="3046809"/>
            <a:ext cx="5823960" cy="312411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0AE9-CC71-6399-0AA3-30EB533D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191800" y="1384980"/>
            <a:ext cx="5823959" cy="166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</a:p>
          <a:p>
            <a:pPr marL="274320" lvl="1"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Optimize the chemical and operations of the new surface water treatment facility. </a:t>
            </a:r>
          </a:p>
          <a:p>
            <a:pPr marL="274320" lvl="1"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 and work with the operators </a:t>
            </a: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9D1984-D417-3CF0-A2DD-38918DDAB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922" y="486126"/>
            <a:ext cx="1559388" cy="44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</a:p>
        </p:txBody>
      </p:sp>
    </p:spTree>
    <p:extLst>
      <p:ext uri="{BB962C8B-B14F-4D97-AF65-F5344CB8AC3E}">
        <p14:creationId xmlns:p14="http://schemas.microsoft.com/office/powerpoint/2010/main" val="327117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AA333-2FAE-49B1-BE6E-EBAA56762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B425A4-1BC2-8E84-0072-193844EA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8155" y="210105"/>
            <a:ext cx="5154227" cy="32188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Mara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Alkalinity: 12 mg/L CaCO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Turbidity: 100 – 800 NTU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0.4 um Filtered: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0.170/cm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67.6 %</a:t>
            </a: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C69C52-A6D5-1203-CD63-D311B00ED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317664" y="713013"/>
            <a:ext cx="3766181" cy="2277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Chemicals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Alum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Soda Ash</a:t>
            </a:r>
            <a:endParaRPr lang="en-US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Calcium Hypochlorite</a:t>
            </a: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CF339-EC98-777C-E411-E5A2FA725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River Mara</a:t>
            </a:r>
          </a:p>
        </p:txBody>
      </p:sp>
    </p:spTree>
    <p:extLst>
      <p:ext uri="{BB962C8B-B14F-4D97-AF65-F5344CB8AC3E}">
        <p14:creationId xmlns:p14="http://schemas.microsoft.com/office/powerpoint/2010/main" val="145175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53439-F473-3B4B-820D-E7C5830A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002" y="-114128"/>
            <a:ext cx="12191980" cy="685671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7ED168-6FF2-8BF6-C01B-1BB443D7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84864" y="3837826"/>
            <a:ext cx="405245" cy="39127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2E27EF8-3DE5-7365-CF7C-1469B0DF3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62820" y="3191495"/>
            <a:ext cx="132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Sludge</a:t>
            </a:r>
          </a:p>
          <a:p>
            <a:r>
              <a:rPr lang="en-US" b="1" dirty="0">
                <a:solidFill>
                  <a:schemeClr val="bg1"/>
                </a:solidFill>
              </a:rPr>
              <a:t>Drying Beds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7B83-DF92-A15A-4FB0-394427662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1855" y="402744"/>
            <a:ext cx="162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Clean Water</a:t>
            </a:r>
          </a:p>
          <a:p>
            <a:r>
              <a:rPr lang="en-US" b="1" dirty="0">
                <a:solidFill>
                  <a:schemeClr val="bg1"/>
                </a:solidFill>
              </a:rPr>
              <a:t>Backwash Tank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545E5B-586C-E20C-8E3A-672F609C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06090" y="997527"/>
            <a:ext cx="0" cy="42070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A16D41-A937-5DFA-2069-AC9E95DF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6490" y="1418958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Lab 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Bld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CE73E-E92F-7F88-E5B8-FB5092D76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6876" y="1394711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Office 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Bld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F10211-2F14-95F4-1FB1-5C3F54210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67649" y="2023725"/>
            <a:ext cx="0" cy="37817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D690A3-6EDD-1BE7-838E-062397D7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18817" y="2030651"/>
            <a:ext cx="0" cy="37817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98274A-7B14-C3E6-B957-61811980A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95261" y="471381"/>
            <a:ext cx="1053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Chemical</a:t>
            </a:r>
          </a:p>
          <a:p>
            <a:r>
              <a:rPr lang="en-US" b="1" dirty="0">
                <a:solidFill>
                  <a:schemeClr val="bg1"/>
                </a:solidFill>
              </a:rPr>
              <a:t>Storage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Bld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B5F3CA-82F3-F7FA-DDD1-CB62646AD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5471" y="1418231"/>
            <a:ext cx="0" cy="42070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50E9D5-0C81-6527-FC92-54BE2FBB2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78932" y="284549"/>
            <a:ext cx="1071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Mix</a:t>
            </a:r>
          </a:p>
          <a:p>
            <a:r>
              <a:rPr lang="en-US" b="1" dirty="0">
                <a:solidFill>
                  <a:schemeClr val="bg1"/>
                </a:solidFill>
              </a:rPr>
              <a:t>Chemical</a:t>
            </a:r>
          </a:p>
          <a:p>
            <a:r>
              <a:rPr lang="en-US" b="1" dirty="0">
                <a:solidFill>
                  <a:schemeClr val="bg1"/>
                </a:solidFill>
              </a:rPr>
              <a:t>Solutions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908BF6-6FEA-32CA-5502-3C092F8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94616" y="1184359"/>
            <a:ext cx="0" cy="65457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FA531F-9898-2006-71C6-C075B13EC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1612" y="691758"/>
            <a:ext cx="1053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Gravity</a:t>
            </a:r>
          </a:p>
          <a:p>
            <a:r>
              <a:rPr lang="en-US" b="1" dirty="0">
                <a:solidFill>
                  <a:schemeClr val="bg1"/>
                </a:solidFill>
              </a:rPr>
              <a:t>Chemical</a:t>
            </a:r>
          </a:p>
          <a:p>
            <a:r>
              <a:rPr lang="en-US" b="1" dirty="0">
                <a:solidFill>
                  <a:schemeClr val="bg1"/>
                </a:solidFill>
              </a:rPr>
              <a:t>Feeders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84971E-A6CD-C23E-2F2C-96398547B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894616" y="1511647"/>
            <a:ext cx="890155" cy="89025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EE3B66-09A3-39BD-ECFF-1B9C4212F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77857" y="56398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Clarifier</a:t>
            </a:r>
          </a:p>
          <a:p>
            <a:r>
              <a:rPr lang="en-US" b="1" dirty="0">
                <a:solidFill>
                  <a:schemeClr val="bg1"/>
                </a:solidFill>
              </a:rPr>
              <a:t>&amp; Filter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3AC64C-FFE6-923E-A1E7-ADDF3D0D2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623908" y="1207879"/>
            <a:ext cx="652961" cy="150414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85F6CF-A7BC-FBE7-AD0C-4AD7E7746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0527" y="471381"/>
            <a:ext cx="107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Clearwell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CC726B-4832-7CFE-87B2-69FFDC3A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32909" y="840713"/>
            <a:ext cx="177120" cy="225656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92BAE0-245B-17AA-5599-21DEB1B3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11017" y="413135"/>
            <a:ext cx="924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Booster</a:t>
            </a:r>
          </a:p>
          <a:p>
            <a:r>
              <a:rPr lang="en-US" b="1" dirty="0">
                <a:solidFill>
                  <a:schemeClr val="bg1"/>
                </a:solidFill>
              </a:rPr>
              <a:t>Pump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Bld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6747D6-6214-2A85-CD71-EFAD1C196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184" y="1319998"/>
            <a:ext cx="98983" cy="151672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44127A-998B-7BF9-2F6B-4C61B18E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91528" y="3450303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Backwash Lagoon/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Filter-to-waste/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Clarifier Desludging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94ABE1-E81D-2208-CCE6-6372EF65A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110030" y="3760719"/>
            <a:ext cx="784963" cy="37627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47FB1545-E7AA-29C3-A0B8-D9B020E9BD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Treatment Plan</a:t>
            </a:r>
          </a:p>
        </p:txBody>
      </p:sp>
    </p:spTree>
    <p:extLst>
      <p:ext uri="{BB962C8B-B14F-4D97-AF65-F5344CB8AC3E}">
        <p14:creationId xmlns:p14="http://schemas.microsoft.com/office/powerpoint/2010/main" val="160529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34E18-5FA6-38DB-0472-9906A9BCA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F4F93-16F2-9963-35AD-297959AC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0696" y="1824614"/>
            <a:ext cx="956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Sand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Filter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59C548-0B69-F922-6E7F-1936D0FC2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9988776" y="2778721"/>
            <a:ext cx="78502" cy="1535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ACC8D0C-C660-97ED-2A4A-99FF00221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Clarifier/Filter</a:t>
            </a:r>
          </a:p>
        </p:txBody>
      </p:sp>
    </p:spTree>
    <p:extLst>
      <p:ext uri="{BB962C8B-B14F-4D97-AF65-F5344CB8AC3E}">
        <p14:creationId xmlns:p14="http://schemas.microsoft.com/office/powerpoint/2010/main" val="313243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F6ED2-257D-4770-A954-2DE4092A7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16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–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 Equipment/Materials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(Filterability, Filtrate UVT/UVA &amp; Settleability)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Studies – Jar Testing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overdosing (Filtrate NTU issues)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Kenya (Tenwek Hospital) – New Surface Water Treatment Facility –   Jar Testing/Training for Plant Optimization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3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97" y="0"/>
            <a:ext cx="12183527" cy="685494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07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  <a:r>
              <a:rPr lang="en-US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.  Jar Testing/Training for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New Treatment Plant in Kenya (Tenwek Hospital)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BB846-BD4E-5A3C-E7E0-BFB910D62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705"/>
            <a:ext cx="5154227" cy="383325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Upon arrival (April 2022) at Tenwek Hospital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Alum/Soda Ash added at front of treatment plant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turbidity &gt;1 NTUs; Kenya’s turbidity standard: &lt;=5 NTUs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644F34-55A5-54C6-D57A-DF02F2A45E52}"/>
              </a:ext>
            </a:extLst>
          </p:cNvPr>
          <p:cNvSpPr txBox="1">
            <a:spLocks/>
          </p:cNvSpPr>
          <p:nvPr/>
        </p:nvSpPr>
        <p:spPr>
          <a:xfrm>
            <a:off x="6095999" y="2343705"/>
            <a:ext cx="5734051" cy="3833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results showed Na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had negative impact on filterability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Na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post filtration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Optimized Alum dose via jar testing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turbidity &lt;0.1 NTU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UVA: 0.008/cm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UVT: 98%</a:t>
            </a: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8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644FD-4391-4DA5-BFD8-C740B7A4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10620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Kenya, Tenwek Hospital,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for Optimization</a:t>
            </a:r>
          </a:p>
        </p:txBody>
      </p:sp>
      <p:pic>
        <p:nvPicPr>
          <p:cNvPr id="7" name="Content Placeholder 6" descr="photo of Victor and Eric">
            <a:extLst>
              <a:ext uri="{FF2B5EF4-FFF2-40B4-BE49-F238E27FC236}">
                <a16:creationId xmlns:a16="http://schemas.microsoft.com/office/drawing/2014/main" id="{BDDFB3FB-7957-2D20-03B7-1E114D553D8B}"/>
              </a:ext>
            </a:extLst>
          </p:cNvPr>
          <p:cNvPicPr>
            <a:picLocks noGrp="1" noChangeAspect="1"/>
          </p:cNvPicPr>
          <p:nvPr isPhoto="1"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10" b="2"/>
          <a:stretch/>
        </p:blipFill>
        <p:spPr>
          <a:xfrm rot="5400000">
            <a:off x="852732" y="1740940"/>
            <a:ext cx="4802187" cy="4701687"/>
          </a:xfrm>
          <a:prstGeom prst="rect">
            <a:avLst/>
          </a:prstGeom>
        </p:spPr>
      </p:pic>
      <p:pic>
        <p:nvPicPr>
          <p:cNvPr id="13" name="Content Placeholder 12" descr="Photo of 2100Q">
            <a:extLst>
              <a:ext uri="{FF2B5EF4-FFF2-40B4-BE49-F238E27FC236}">
                <a16:creationId xmlns:a16="http://schemas.microsoft.com/office/drawing/2014/main" id="{1A6A5537-CA2E-0992-B0FB-6164685961E3}"/>
              </a:ext>
            </a:extLst>
          </p:cNvPr>
          <p:cNvPicPr>
            <a:picLocks noGrp="1" noChangeAspect="1"/>
          </p:cNvPicPr>
          <p:nvPr isPhoto="1">
            <p:ph sz="half" idx="2"/>
          </p:nvPr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61909" y="1916115"/>
            <a:ext cx="48021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93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 for attending!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Contact and Links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2F17-8D07-9C04-3BE3-656A9C1D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115"/>
            <a:ext cx="10515600" cy="419084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Water, Santa Rosa, CA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Jar Test Results/Procedures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www.waterboards.ca.gov/drinking_water/programs/districts/mendocino_district.html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Jar Testing Done Right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https://youtu.be/aGByyxhelkI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Guy Schott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3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3527" cy="685494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Jar Testing - California</a:t>
            </a:r>
            <a:endParaRPr lang="en-US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97E74D3-CA66-366A-0398-6078CC10A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39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687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F6ED2-257D-4770-A954-2DE4092A7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Simple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that provides supporting data -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make it complicated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set of procedures, methods and analysis that can be applied to most treatment plant technologies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 that clearly reveal which pre-oxidant, coagulant(s) and dose that provides supporting data on</a:t>
            </a:r>
            <a:endParaRPr 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2990" indent="-514350">
              <a:buFont typeface="+mj-lt"/>
              <a:buAutoNum type="alphaLcParenR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 (floc strength, turbidity, and perceived head loss)</a:t>
            </a:r>
          </a:p>
          <a:p>
            <a:pPr marL="1062990" indent="-514350">
              <a:buFont typeface="+mj-lt"/>
              <a:buAutoNum type="alphaLcParenR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 organic carbon reduction (UVA surrogate)</a:t>
            </a:r>
          </a:p>
          <a:p>
            <a:pPr marL="1062990" indent="-514350">
              <a:buFont typeface="+mj-lt"/>
              <a:buAutoNum type="alphaLcParenR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Settleability (turbidity)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Confidence in your jar testing data that is transferable to full-scale plant operations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Testing - What’s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2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44D8E-EF96-43E1-B6AC-3DD62AD65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B9C2FE-52D7-476D-BE1F-892D824C7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D05AE-A051-4301-9073-3BD99D511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338" y="1649689"/>
            <a:ext cx="178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UVA/%UVT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5645D-C0ED-4AD1-A09B-99433897D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12794" y="5179641"/>
            <a:ext cx="1476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750D4-68DE-435A-9D65-83CAE4CE7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1474" y="1381147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Cuvettes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0D448-8BE1-4727-A61E-5CD806C35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4815" y="4265241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3A356-6887-484E-A80B-B19FCF6AD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5334" y="4948808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E0777-B6C2-414D-B716-1FC035FC6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5074" y="4731950"/>
            <a:ext cx="20890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um absolute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Isopore membrane)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93216-2544-4922-BAD6-01D48607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8368" y="1611979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Syringes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E456D4-23F2-4CD6-BA85-B6111D45E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58499" y="1842812"/>
            <a:ext cx="219279" cy="1805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B1D931-4285-44C7-8DEF-45F842724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33394" y="1842812"/>
            <a:ext cx="735292" cy="1805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7F8EBB-2446-4B24-85F6-74AEB3B2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004115" y="4392891"/>
            <a:ext cx="886120" cy="405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E5A28D-794C-49A9-A0D1-AFA3B2AC6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606672" y="4147794"/>
            <a:ext cx="706224" cy="650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75183-5A4A-47BD-94EB-1EEA8642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04115" y="2073644"/>
            <a:ext cx="443060" cy="135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4BC5DF-EAB6-495F-B8F0-B51C07D95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59072" y="2073644"/>
            <a:ext cx="447600" cy="135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2F011E-D574-4F6A-A1F4-FDF65F41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5081" y="-19911"/>
            <a:ext cx="190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4-Jar Tester</a:t>
            </a:r>
          </a:p>
        </p:txBody>
      </p:sp>
    </p:spTree>
    <p:extLst>
      <p:ext uri="{BB962C8B-B14F-4D97-AF65-F5344CB8AC3E}">
        <p14:creationId xmlns:p14="http://schemas.microsoft.com/office/powerpoint/2010/main" val="162166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644FD-4391-4DA5-BFD8-C740B7A4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Filterability Analysis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94B5-FBE4-49E3-9354-CD4DE298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507" y="1825625"/>
            <a:ext cx="6711192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Technique and analysis for predicting full-scale media filtration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mL Syringe w/Luer-Lock Tip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holder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1.2 um absolute Isopore membrane filter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Samples collected at end of flocculation period (post 0-5 minutes) to assess floc strength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Filtration and Analysis: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minutes per Jar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complete and record</a:t>
            </a:r>
          </a:p>
        </p:txBody>
      </p:sp>
      <p:pic>
        <p:nvPicPr>
          <p:cNvPr id="5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18BEE2A8-8D34-061F-A5E7-9731339BA5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344338" y="1896403"/>
            <a:ext cx="4178968" cy="43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2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" y="0"/>
            <a:ext cx="12183527" cy="68549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F6ED2-257D-4770-A954-2DE4092A7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Surrogate for predicting indirect DOC reduction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Compares different jar testing coagulants and doses for best filtrate UVA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with DBP issues, UVA measurements are critical for determining optimum coagulant and dose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UVA Analysis: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 per Jar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complete and record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UV-Absorption (UVA)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2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6" y="1524"/>
            <a:ext cx="12183527" cy="68549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F6ED2-257D-4770-A954-2DE4092A7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performance measurement between jars based on coagulant type, dose and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flocculation duration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are collected 25 minutes from the end of the flocculation period for a 4-jar tester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Settleability Analysis: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 per Jar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sample, complete and record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use settleability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as the sole source of data to determine optimum coagulant/dose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supporting data on filterability and DOC reduction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Settleability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1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7288D-8080-421A-94BB-DD24C642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" y="0"/>
            <a:ext cx="12183527" cy="68549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D6B49E-B507-47CA-8E6F-DB22D401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0" y="6000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Sensitivity Performance Analysis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Plant ID: HRCSD; Plant dose (Alum: 35 mg/L, pDADMAC: 6.0 mg/L)</a:t>
            </a:r>
            <a:endParaRPr lang="en-US" sz="1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BE3186-CC51-336E-9DA6-EA8F885EF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090891"/>
              </p:ext>
            </p:extLst>
          </p:nvPr>
        </p:nvGraphicFramePr>
        <p:xfrm>
          <a:off x="830510" y="1825625"/>
          <a:ext cx="10691069" cy="44805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96806">
                  <a:extLst>
                    <a:ext uri="{9D8B030D-6E8A-4147-A177-3AD203B41FA5}">
                      <a16:colId xmlns:a16="http://schemas.microsoft.com/office/drawing/2014/main" val="1595897432"/>
                    </a:ext>
                  </a:extLst>
                </a:gridCol>
                <a:gridCol w="1662238">
                  <a:extLst>
                    <a:ext uri="{9D8B030D-6E8A-4147-A177-3AD203B41FA5}">
                      <a16:colId xmlns:a16="http://schemas.microsoft.com/office/drawing/2014/main" val="1746207772"/>
                    </a:ext>
                  </a:extLst>
                </a:gridCol>
                <a:gridCol w="1673063">
                  <a:extLst>
                    <a:ext uri="{9D8B030D-6E8A-4147-A177-3AD203B41FA5}">
                      <a16:colId xmlns:a16="http://schemas.microsoft.com/office/drawing/2014/main" val="3729819790"/>
                    </a:ext>
                  </a:extLst>
                </a:gridCol>
                <a:gridCol w="1384917">
                  <a:extLst>
                    <a:ext uri="{9D8B030D-6E8A-4147-A177-3AD203B41FA5}">
                      <a16:colId xmlns:a16="http://schemas.microsoft.com/office/drawing/2014/main" val="3496757906"/>
                    </a:ext>
                  </a:extLst>
                </a:gridCol>
                <a:gridCol w="1874501">
                  <a:extLst>
                    <a:ext uri="{9D8B030D-6E8A-4147-A177-3AD203B41FA5}">
                      <a16:colId xmlns:a16="http://schemas.microsoft.com/office/drawing/2014/main" val="4039741501"/>
                    </a:ext>
                  </a:extLst>
                </a:gridCol>
                <a:gridCol w="1649772">
                  <a:extLst>
                    <a:ext uri="{9D8B030D-6E8A-4147-A177-3AD203B41FA5}">
                      <a16:colId xmlns:a16="http://schemas.microsoft.com/office/drawing/2014/main" val="3581913894"/>
                    </a:ext>
                  </a:extLst>
                </a:gridCol>
                <a:gridCol w="1649772">
                  <a:extLst>
                    <a:ext uri="{9D8B030D-6E8A-4147-A177-3AD203B41FA5}">
                      <a16:colId xmlns:a16="http://schemas.microsoft.com/office/drawing/2014/main" val="1876357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Jar#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Alum (dry)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mg/L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pDADMAC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mg/L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NTU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Floc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Strength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Filtrate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UVA/cm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73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1.06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Very Weak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0.084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0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Very Weak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0.075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466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Weak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0.059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99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Weak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0.052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0.061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12593"/>
                  </a:ext>
                </a:extLst>
              </a:tr>
              <a:tr h="3127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Strong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0.049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7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Strong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0.044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8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Strong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0.041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1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98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1285</Words>
  <Application>Microsoft Office PowerPoint</Application>
  <PresentationFormat>Widescreen</PresentationFormat>
  <Paragraphs>306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Office Theme</vt:lpstr>
      <vt:lpstr>Jar Testing – Simple and Effective</vt:lpstr>
      <vt:lpstr>Presentation Overview</vt:lpstr>
      <vt:lpstr>Applied Jar Testing - California</vt:lpstr>
      <vt:lpstr>Jar Testing - What’s Important</vt:lpstr>
      <vt:lpstr>Lab</vt:lpstr>
      <vt:lpstr>1. Filterability Analysis </vt:lpstr>
      <vt:lpstr>2. UV-Absorption (UVA) Analysis</vt:lpstr>
      <vt:lpstr>3. Settleability Analysis</vt:lpstr>
      <vt:lpstr>Sensitivity Performance Analysis Plant ID: HRCSD; Plant dose (Alum: 35 mg/L, pDADMAC: 6.0 mg/L)</vt:lpstr>
      <vt:lpstr>UVA Application – Plant ID: NWC </vt:lpstr>
      <vt:lpstr>Audience Engagement Slide</vt:lpstr>
      <vt:lpstr>Jar Testing Procedures and Analysis</vt:lpstr>
      <vt:lpstr>Case Studies</vt:lpstr>
      <vt:lpstr>Case 1: Filterability Analysis Coagulant Overdosing – Storm Event</vt:lpstr>
      <vt:lpstr>Case 1: Jar Test Results vs Plant</vt:lpstr>
      <vt:lpstr>Kenya, Tenwek Hospital - Surface Water Treatment Plant</vt:lpstr>
      <vt:lpstr>River Mara</vt:lpstr>
      <vt:lpstr>Treatment Plan</vt:lpstr>
      <vt:lpstr>Clarifier/Filter</vt:lpstr>
      <vt:lpstr>Case 2.  Jar Testing/Training for  New Treatment Plant in Kenya (Tenwek Hospital)</vt:lpstr>
      <vt:lpstr>Kenya, Tenwek Hospital,  Jar Testing for Optimization</vt:lpstr>
      <vt:lpstr>Thank you for attending! Contact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Yamamoto</dc:creator>
  <cp:lastModifiedBy>Schott, Guy@Waterboards</cp:lastModifiedBy>
  <cp:revision>104</cp:revision>
  <dcterms:created xsi:type="dcterms:W3CDTF">2019-10-01T17:20:15Z</dcterms:created>
  <dcterms:modified xsi:type="dcterms:W3CDTF">2023-01-06T15:31:53Z</dcterms:modified>
</cp:coreProperties>
</file>