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1"/>
  </p:notesMasterIdLst>
  <p:handoutMasterIdLst>
    <p:handoutMasterId r:id="rId22"/>
  </p:handoutMasterIdLst>
  <p:sldIdLst>
    <p:sldId id="264" r:id="rId2"/>
    <p:sldId id="312" r:id="rId3"/>
    <p:sldId id="304" r:id="rId4"/>
    <p:sldId id="291" r:id="rId5"/>
    <p:sldId id="301" r:id="rId6"/>
    <p:sldId id="257" r:id="rId7"/>
    <p:sldId id="318" r:id="rId8"/>
    <p:sldId id="261" r:id="rId9"/>
    <p:sldId id="296" r:id="rId10"/>
    <p:sldId id="298" r:id="rId11"/>
    <p:sldId id="310" r:id="rId12"/>
    <p:sldId id="311" r:id="rId13"/>
    <p:sldId id="307" r:id="rId14"/>
    <p:sldId id="275" r:id="rId15"/>
    <p:sldId id="313" r:id="rId16"/>
    <p:sldId id="314" r:id="rId17"/>
    <p:sldId id="315" r:id="rId18"/>
    <p:sldId id="316" r:id="rId19"/>
    <p:sldId id="31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ACC"/>
    <a:srgbClr val="BFEDF3"/>
    <a:srgbClr val="25AEC1"/>
    <a:srgbClr val="6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62629" autoAdjust="0"/>
  </p:normalViewPr>
  <p:slideViewPr>
    <p:cSldViewPr>
      <p:cViewPr varScale="1">
        <p:scale>
          <a:sx n="72" d="100"/>
          <a:sy n="72" d="100"/>
        </p:scale>
        <p:origin x="-30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88489A6-9F6D-44BE-8FD9-7BBED2A94FD8}" type="datetimeFigureOut">
              <a:rPr lang="en-US" smtClean="0"/>
              <a:t>10/08/2014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3256B74D-EC33-4AF8-A90C-62D0F4C7B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55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>
              <a:defRPr sz="1200"/>
            </a:lvl1pPr>
          </a:lstStyle>
          <a:p>
            <a:fld id="{3C7E134F-8CE8-410E-A4FA-C5EA27E9B76F}" type="datetimeFigureOut">
              <a:rPr lang="en-US" smtClean="0"/>
              <a:t>10/08/2014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2" rIns="93163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3" tIns="46582" rIns="93163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r">
              <a:defRPr sz="1200"/>
            </a:lvl1pPr>
          </a:lstStyle>
          <a:p>
            <a:fld id="{562D1264-42A1-4302-B0AD-9CE5C649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3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i="1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1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9">
              <a:defRPr/>
            </a:pPr>
            <a:endParaRPr lang="en-US" sz="1100" i="1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82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9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82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9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82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82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30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37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48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81" indent="-174681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69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44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4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1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1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i="1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2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9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16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9"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82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9">
              <a:defRPr/>
            </a:pPr>
            <a:endParaRPr lang="en-US" sz="1100" i="1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264-42A1-4302-B0AD-9CE5C6498A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8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75D9863-2772-4908-8DCF-4F00E6BBEB8A}" type="datetime1">
              <a:rPr lang="en-US" smtClean="0"/>
              <a:t>10/08/2014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7EC5E1-06F7-4CB1-8FDF-E8DAE9EAE6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2FC0-4F31-4D30-8AC7-0CD018672539}" type="datetime1">
              <a:rPr lang="en-US" smtClean="0"/>
              <a:t>10/08/2014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C5E1-06F7-4CB1-8FDF-E8DAE9EAE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0F38-62AC-4EBC-A8AC-C045CBD23EA0}" type="datetime1">
              <a:rPr lang="en-US" smtClean="0"/>
              <a:t>10/08/2014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7EC5E1-06F7-4CB1-8FDF-E8DAE9EAE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87A7-C5FB-46CE-97F6-D4AD542306FD}" type="datetime1">
              <a:rPr lang="en-US" smtClean="0"/>
              <a:t>10/08/2014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C5E1-06F7-4CB1-8FDF-E8DAE9EAE6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26716D-754F-498F-ADE5-F8DC1A0BD6D3}" type="datetime1">
              <a:rPr lang="en-US" smtClean="0"/>
              <a:t>10/08/2014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7EC5E1-06F7-4CB1-8FDF-E8DAE9EAE6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5463-7790-409A-B5BF-418C1D8B8E99}" type="datetime1">
              <a:rPr lang="en-US" smtClean="0"/>
              <a:t>10/08/2014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C5E1-06F7-4CB1-8FDF-E8DAE9EAE6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8D15-A317-4F93-B52B-1A1F8A31A257}" type="datetime1">
              <a:rPr lang="en-US" smtClean="0"/>
              <a:t>10/08/2014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C5E1-06F7-4CB1-8FDF-E8DAE9EAE6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D208-9AE4-42BB-B24C-6347722059B0}" type="datetime1">
              <a:rPr lang="en-US" smtClean="0"/>
              <a:t>10/08/2014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C5E1-06F7-4CB1-8FDF-E8DAE9EAE6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B732-D831-48EF-A96F-1937F512A507}" type="datetime1">
              <a:rPr lang="en-US" smtClean="0"/>
              <a:t>10/08/2014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C5E1-06F7-4CB1-8FDF-E8DAE9EAE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2C62-6B8A-428A-A021-D50A61F2F32D}" type="datetime1">
              <a:rPr lang="en-US" smtClean="0"/>
              <a:t>10/08/2014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7EC5E1-06F7-4CB1-8FDF-E8DAE9EAE6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FE9-6C11-45E9-996A-D36273BDC65B}" type="datetime1">
              <a:rPr lang="en-US" smtClean="0"/>
              <a:t>10/08/2014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C5E1-06F7-4CB1-8FDF-E8DAE9EAE6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804B3A8-F67B-47B0-9155-F6F2EFBC8FDC}" type="datetime1">
              <a:rPr lang="en-US" smtClean="0"/>
              <a:t>10/08/2014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97EC5E1-06F7-4CB1-8FDF-E8DAE9EAE6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45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Item #17: Board Workshop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Alamitos Bay and Los Cerritos Channel </a:t>
            </a:r>
          </a:p>
          <a:p>
            <a:r>
              <a:rPr lang="en-US" sz="2800" b="1" dirty="0" smtClean="0"/>
              <a:t>Watershed Management Area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Watershed Management</a:t>
            </a:r>
          </a:p>
          <a:p>
            <a:r>
              <a:rPr lang="en-US" sz="2400" dirty="0" smtClean="0"/>
              <a:t>Program Approach </a:t>
            </a:r>
            <a:br>
              <a:rPr lang="en-US" sz="2400" dirty="0" smtClean="0"/>
            </a:br>
            <a:r>
              <a:rPr lang="en-US" sz="2400" dirty="0" smtClean="0"/>
              <a:t>October 9, 2014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FCD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449580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644" y="176599"/>
            <a:ext cx="883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Selected Watershed Control Measures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0757" y="704671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Green </a:t>
            </a:r>
            <a:r>
              <a:rPr lang="en-US" dirty="0" smtClean="0"/>
              <a:t>Streets Policy/Green Infrastructure Guidelines are in place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</a:t>
            </a:r>
            <a:r>
              <a:rPr lang="en-US" dirty="0"/>
              <a:t>Impact </a:t>
            </a:r>
            <a:r>
              <a:rPr lang="en-US" dirty="0" smtClean="0"/>
              <a:t>Development Ordinance is in place</a:t>
            </a:r>
          </a:p>
          <a:p>
            <a:endParaRPr lang="en-US" dirty="0"/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1249" r="2651" b="15574"/>
          <a:stretch/>
        </p:blipFill>
        <p:spPr bwMode="auto">
          <a:xfrm>
            <a:off x="4947107" y="1931158"/>
            <a:ext cx="3282493" cy="4258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0208"/>
            <a:ext cx="3273468" cy="4239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644" y="176599"/>
            <a:ext cx="883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Potential Watershed Control Measures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0757" y="704671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Pervious Catch Basins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71" y="3955103"/>
            <a:ext cx="5110972" cy="2688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" b="20084"/>
          <a:stretch/>
        </p:blipFill>
        <p:spPr>
          <a:xfrm>
            <a:off x="228601" y="1371600"/>
            <a:ext cx="5473700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28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644" y="176599"/>
            <a:ext cx="883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Potential Watershed Control Measures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0757" y="704671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Modular Wetlands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8" r="1820"/>
          <a:stretch/>
        </p:blipFill>
        <p:spPr bwMode="auto">
          <a:xfrm>
            <a:off x="183277" y="1610814"/>
            <a:ext cx="8777446" cy="5094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238780"/>
            <a:ext cx="882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Next Steps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0757" y="1369874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Implement identified WCMs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Monitoring efforts have begun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Evaluate monitoring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Implement additional WCMs to meet water quality priorities</a:t>
            </a:r>
          </a:p>
        </p:txBody>
      </p:sp>
    </p:spTree>
    <p:extLst>
      <p:ext uri="{BB962C8B-B14F-4D97-AF65-F5344CB8AC3E}">
        <p14:creationId xmlns:p14="http://schemas.microsoft.com/office/powerpoint/2010/main" val="40884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7400" y="2057400"/>
            <a:ext cx="5029200" cy="2743200"/>
            <a:chOff x="1417320" y="4032318"/>
            <a:chExt cx="5029200" cy="2743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417320" y="4032318"/>
              <a:ext cx="5029200" cy="2743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1916430" y="5129598"/>
              <a:ext cx="4152950" cy="63432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16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Font typeface="Arial" pitchFamily="34" charset="0"/>
                <a:buNone/>
              </a:pPr>
              <a:r>
                <a:rPr lang="en-US" sz="2000" b="1" dirty="0" smtClean="0">
                  <a:solidFill>
                    <a:schemeClr val="accent4">
                      <a:lumMod val="10000"/>
                    </a:schemeClr>
                  </a:solidFill>
                </a:rPr>
                <a:t>BILL JOHNSON, P.E.</a:t>
              </a:r>
              <a:br>
                <a:rPr lang="en-US" sz="2000" b="1" dirty="0" smtClean="0">
                  <a:solidFill>
                    <a:schemeClr val="accent4">
                      <a:lumMod val="10000"/>
                    </a:schemeClr>
                  </a:solidFill>
                </a:rPr>
              </a:br>
              <a:r>
                <a:rPr lang="en-US" sz="2000" dirty="0" smtClean="0">
                  <a:solidFill>
                    <a:schemeClr val="accent4">
                      <a:lumMod val="10000"/>
                    </a:schemeClr>
                  </a:solidFill>
                </a:rPr>
                <a:t>Watershed Management Division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3833339" y="4175231"/>
              <a:ext cx="2517931" cy="58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 algn="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1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County of Los Angeles</a:t>
              </a:r>
            </a:p>
            <a:p>
              <a:pPr marL="342900" marR="0" lvl="0" indent="-342900" algn="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kern="0" dirty="0" smtClean="0">
                  <a:solidFill>
                    <a:schemeClr val="accent4">
                      <a:lumMod val="10000"/>
                    </a:schemeClr>
                  </a:solidFill>
                  <a:latin typeface="+mn-lt"/>
                </a:rPr>
                <a:t>Department of Public Works</a:t>
              </a:r>
            </a:p>
            <a:p>
              <a:pPr marL="342900" marR="0" lvl="0" indent="-342900" algn="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sz="1200" kern="0" dirty="0" smtClean="0">
                  <a:solidFill>
                    <a:schemeClr val="accent4">
                      <a:lumMod val="10000"/>
                    </a:schemeClr>
                  </a:solidFill>
                  <a:latin typeface="+mn-lt"/>
                </a:rPr>
                <a:t>dpw.lacounty.gov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2876550" y="6095471"/>
              <a:ext cx="3429000" cy="58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 algn="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1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(626) 458-4319</a:t>
              </a:r>
            </a:p>
            <a:p>
              <a:pPr marL="342900" marR="0" lvl="0" indent="-342900" algn="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lang="en-US" kern="0" dirty="0" smtClean="0">
                  <a:solidFill>
                    <a:schemeClr val="accent4">
                      <a:lumMod val="10000"/>
                    </a:schemeClr>
                  </a:solidFill>
                  <a:latin typeface="+mn-lt"/>
                </a:rPr>
                <a:t>wjohnson@dpw.lacounty.gov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" name="Picture 9" descr="CMYK P W.e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59" y="4109187"/>
              <a:ext cx="1052771" cy="1066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9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3622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Bullpen Slides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170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41326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Receiving Water/LCC Metals TMDL Monitoring Site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025" y="106752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LACFCD and County to partner with Los Cerritos Channel Group for Receiving Water/LCC Metals TMDL site.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Existing City of Long Beach Mass Emission Site at Stearns Street.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Site has been operational since 2000.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3751126"/>
            <a:ext cx="3543299" cy="2725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6" y="874930"/>
            <a:ext cx="3318484" cy="5830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7467600" y="4872174"/>
            <a:ext cx="3048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50" y="413266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Storm Water Outfall/LCC Metals TMDL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1120676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Group to partner with LCC Group for a new site SB10 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TMDL site along Palo Verde Drain.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Adjacent to invert access ramp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An </a:t>
            </a:r>
            <a:r>
              <a:rPr lang="en-US" sz="1600" dirty="0" err="1"/>
              <a:t>autosampler</a:t>
            </a:r>
            <a:r>
              <a:rPr lang="en-US" sz="1600" dirty="0"/>
              <a:t> to be installed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990600"/>
            <a:ext cx="3527193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10287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Lakewood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8914" y="306151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Long Beach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1828800" y="5007769"/>
            <a:ext cx="457200" cy="402431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33171" y="502625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SB10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9218" name="Picture 2" descr="Inline im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838575"/>
            <a:ext cx="35528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9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41326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Receiving Water TMDL Site: Dominguez Channel and Greater Los Angeles/Long Beach Harbors Toxics TMDL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7943" y="56388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County and LACFCD are both partners with the Greater Harbors Regional Monitoring Coalition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3" y="1305818"/>
            <a:ext cx="7417677" cy="42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413266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Receiving Water TMDL Site: Colorado Lagoon Toxics TMDL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486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LACFCD partnering with City of Long Beach on Colorado Lagoon Toxics TMDL plan preparation and monitoring.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5867400" cy="4493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43434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WS1 -4: Water Quality Sites</a:t>
            </a:r>
          </a:p>
          <a:p>
            <a:r>
              <a:rPr lang="en-US" sz="1400" dirty="0" smtClean="0"/>
              <a:t>     F1-2: Fish Sampling Sites</a:t>
            </a:r>
          </a:p>
          <a:p>
            <a:r>
              <a:rPr lang="en-US" sz="1400" dirty="0" smtClean="0"/>
              <a:t>   M1-3: Mussel Collection Sites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06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67971"/>
            <a:ext cx="4340490" cy="6522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399" y="228600"/>
            <a:ext cx="8819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Unincorporated </a:t>
            </a:r>
          </a:p>
          <a:p>
            <a:r>
              <a:rPr lang="en-US" sz="2800" b="1" dirty="0" smtClean="0"/>
              <a:t>County Island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Located in Los Cerritos Channel Watershed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Landlocked by the City of Long Beach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95 acres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800600" y="3392714"/>
            <a:ext cx="2362200" cy="533400"/>
          </a:xfrm>
          <a:prstGeom prst="rightArrow">
            <a:avLst/>
          </a:prstGeom>
          <a:solidFill>
            <a:srgbClr val="25AEC1">
              <a:alpha val="51000"/>
            </a:srgbClr>
          </a:solidFill>
          <a:ln>
            <a:solidFill>
              <a:srgbClr val="BFEDF3">
                <a:alpha val="7764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11" idx="3"/>
          </p:cNvCxnSpPr>
          <p:nvPr/>
        </p:nvCxnSpPr>
        <p:spPr>
          <a:xfrm flipH="1" flipV="1">
            <a:off x="6400800" y="5194300"/>
            <a:ext cx="1143000" cy="152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82405" y="4871134"/>
            <a:ext cx="141839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Los Cerritos Channel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1182707"/>
            <a:ext cx="141839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San Gabriel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399" y="228600"/>
            <a:ext cx="8819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Unincorporated County Island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524" y="40386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Predominately single family residential neighborhood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catch basins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55488"/>
            <a:ext cx="4297680" cy="2602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19629" r="4226" b="25730"/>
          <a:stretch/>
        </p:blipFill>
        <p:spPr bwMode="auto">
          <a:xfrm>
            <a:off x="4617720" y="3200400"/>
            <a:ext cx="4297680" cy="339546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16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3878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Water Quality Priorities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025604"/>
            <a:ext cx="845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County Island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Los Cerritos Channel Metals TMDL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Greater Harbors Toxics TMDL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62293"/>
              </p:ext>
            </p:extLst>
          </p:nvPr>
        </p:nvGraphicFramePr>
        <p:xfrm>
          <a:off x="381000" y="2362200"/>
          <a:ext cx="8407101" cy="3368082"/>
        </p:xfrm>
        <a:graphic>
          <a:graphicData uri="http://schemas.openxmlformats.org/drawingml/2006/table">
            <a:tbl>
              <a:tblPr/>
              <a:tblGrid>
                <a:gridCol w="958705"/>
                <a:gridCol w="1737651"/>
                <a:gridCol w="1651564"/>
                <a:gridCol w="1183067"/>
                <a:gridCol w="1327437"/>
                <a:gridCol w="1548677"/>
              </a:tblGrid>
              <a:tr h="4372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Waterbody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Category 1 (Highest Priority)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Category 2 (High Priority)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Category 3 (Medium Priority)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Priority Pollutants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43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Pollutant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TMDL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74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Cerritos Channel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Copper (wet and dry)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LCC Metals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Ammonia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MBAS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Cadmium (wet)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LCC Metals/DC Toxics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Bis(2ethylhexyl) phthalate (DEHP) 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Enterococcus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Chlorpyrifos (wet)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Zinc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LCC Metals/DC Toxics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Chlordane (Sediment) 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Chromium (wet)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1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DDT (fish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tissue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 Toxics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Coliform Bacteria 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Diazinon (wet and dry)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PCBs (fish tissue)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 Toxics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Trash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Dissolved Silver (wet)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Chlordane (fish tissue)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 Toxics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PAHs (sediment)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 Toxics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Toxicity (sediment)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 Toxics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3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3878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Outreach and Stakeholder Input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0668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Partnered with other WMP groups for a Stakeholder Outreach meeting on April 30</a:t>
            </a:r>
            <a:r>
              <a:rPr lang="en-US" baseline="30000" dirty="0" smtClean="0"/>
              <a:t>th</a:t>
            </a:r>
            <a:r>
              <a:rPr lang="en-US" dirty="0" smtClean="0"/>
              <a:t>, 2014.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Received positive remarks from Stakeholders.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280" y="1066800"/>
            <a:ext cx="4111032" cy="5322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19"/>
          <p:cNvSpPr/>
          <p:nvPr/>
        </p:nvSpPr>
        <p:spPr>
          <a:xfrm rot="18000000">
            <a:off x="4067704" y="3731838"/>
            <a:ext cx="882127" cy="122051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200000">
            <a:off x="1844938" y="3238500"/>
            <a:ext cx="882127" cy="1066800"/>
          </a:xfrm>
          <a:prstGeom prst="downArrow">
            <a:avLst/>
          </a:prstGeom>
          <a:solidFill>
            <a:srgbClr val="BFED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74817" y="2286000"/>
            <a:ext cx="882127" cy="838200"/>
          </a:xfrm>
          <a:prstGeom prst="downArrow">
            <a:avLst/>
          </a:prstGeom>
          <a:solidFill>
            <a:srgbClr val="BFED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6418276" y="4336862"/>
            <a:ext cx="882127" cy="86308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4400000">
            <a:off x="4081878" y="2613390"/>
            <a:ext cx="882127" cy="1187783"/>
          </a:xfrm>
          <a:prstGeom prst="downArrow">
            <a:avLst/>
          </a:prstGeom>
          <a:solidFill>
            <a:srgbClr val="D8FA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3878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Pollutant Reduction Strategy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411480" y="1447800"/>
            <a:ext cx="1439283" cy="990600"/>
          </a:xfrm>
          <a:prstGeom prst="flowChartProcess">
            <a:avLst/>
          </a:prstGeom>
          <a:solidFill>
            <a:srgbClr val="BFED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June 28, 2014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WMP/CIMP Submitted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11480" y="3124200"/>
            <a:ext cx="1439283" cy="1295401"/>
          </a:xfrm>
          <a:prstGeom prst="flowChartProcess">
            <a:avLst/>
          </a:prstGeom>
          <a:solidFill>
            <a:srgbClr val="BFED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Implement Watershed Control Measures (WCMs)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5043521" y="3986360"/>
            <a:ext cx="1469571" cy="156408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>
                <a:solidFill>
                  <a:schemeClr val="tx1"/>
                </a:solidFill>
              </a:rPr>
              <a:t>July 2017</a:t>
            </a:r>
            <a:endParaRPr lang="en-US" sz="1400" b="1" u="sng" dirty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If exceedances are found: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Implement County Island Specific Monitoring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5043521" y="2133600"/>
            <a:ext cx="1469572" cy="1580405"/>
          </a:xfrm>
          <a:prstGeom prst="flowChartProcess">
            <a:avLst/>
          </a:prstGeom>
          <a:solidFill>
            <a:srgbClr val="D8FA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>
                <a:solidFill>
                  <a:schemeClr val="tx1"/>
                </a:solidFill>
              </a:rPr>
              <a:t>July 2017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 compliance: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Continue implementing previous WCMs and monitoring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819400" y="3124200"/>
            <a:ext cx="1373392" cy="1295400"/>
          </a:xfrm>
          <a:prstGeom prst="flowChartProcess">
            <a:avLst/>
          </a:prstGeom>
          <a:solidFill>
            <a:srgbClr val="BFED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>
                <a:solidFill>
                  <a:schemeClr val="tx1"/>
                </a:solidFill>
              </a:rPr>
              <a:t>July 2015</a:t>
            </a:r>
            <a:endParaRPr lang="en-US" sz="1400" b="1" u="sng" dirty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Monitor 2 Downstream Locations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7290880" y="3986360"/>
            <a:ext cx="1472120" cy="188104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>
                <a:solidFill>
                  <a:schemeClr val="tx1"/>
                </a:solidFill>
              </a:rPr>
              <a:t>July 2019</a:t>
            </a:r>
            <a:endParaRPr lang="en-US" sz="1400" b="1" u="sng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If exceedances are found: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Implement Additional Watershed Control Measures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966" y="5562600"/>
            <a:ext cx="696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Final Compliance Dates: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2023</a:t>
            </a:r>
            <a:r>
              <a:rPr lang="en-US" sz="1600" dirty="0" smtClean="0"/>
              <a:t>: Los Cerritos Channel Metals TMDL- Dry Weather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2026</a:t>
            </a:r>
            <a:r>
              <a:rPr lang="en-US" sz="1600" dirty="0" smtClean="0"/>
              <a:t>: Los Cerritos Channel Metals TMDL- Wet Weather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2032</a:t>
            </a:r>
            <a:r>
              <a:rPr lang="en-US" sz="1600" dirty="0" smtClean="0"/>
              <a:t>: Harbors Toxics TMDL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52424" y="936486"/>
            <a:ext cx="810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Computer modeling shows a 72% reduction in zinc is needed by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0" y="2819400"/>
            <a:ext cx="4297680" cy="3813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3878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Non-Storm Water Outfall Based Monitoring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2672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County Island has 4 outfalls into Palos Verde Drain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screenings have been conducted so 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significant flow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08607"/>
            <a:ext cx="4297680" cy="285379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296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76599"/>
            <a:ext cx="882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Selected Watershed Control Measures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0757" y="860048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Enhanced </a:t>
            </a:r>
            <a:r>
              <a:rPr lang="en-US" dirty="0"/>
              <a:t>Street </a:t>
            </a:r>
            <a:r>
              <a:rPr lang="en-US" dirty="0" smtClean="0"/>
              <a:t>Sweeping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Vacuum sweepers capture fine sediments that metals are bound to</a:t>
            </a:r>
          </a:p>
          <a:p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35" y="1783378"/>
            <a:ext cx="7309531" cy="4526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4962" y="6310171"/>
            <a:ext cx="2362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*Image courtesy of Elgin Sweepers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961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" y="167074"/>
            <a:ext cx="875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Selected Watershed Control Measures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0757" y="791051"/>
            <a:ext cx="8991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capture devices and automatic retractable screens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 trash and sediment from entering storm drain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Increased catch basin </a:t>
            </a:r>
            <a:r>
              <a:rPr lang="en-US" dirty="0" smtClean="0"/>
              <a:t>cleanout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0" b="14830"/>
          <a:stretch/>
        </p:blipFill>
        <p:spPr>
          <a:xfrm>
            <a:off x="457200" y="1905000"/>
            <a:ext cx="3829050" cy="2871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7551" b="33881"/>
          <a:stretch/>
        </p:blipFill>
        <p:spPr>
          <a:xfrm>
            <a:off x="3962400" y="3212307"/>
            <a:ext cx="4818360" cy="32980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93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33213</TotalTime>
  <Words>625</Words>
  <Application>Microsoft Office PowerPoint</Application>
  <PresentationFormat>On-screen Show (4:3)</PresentationFormat>
  <Paragraphs>180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Los Angeles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William</dc:creator>
  <cp:lastModifiedBy>Johnson, William</cp:lastModifiedBy>
  <cp:revision>248</cp:revision>
  <cp:lastPrinted>2014-10-08T20:06:27Z</cp:lastPrinted>
  <dcterms:created xsi:type="dcterms:W3CDTF">2014-02-20T16:25:39Z</dcterms:created>
  <dcterms:modified xsi:type="dcterms:W3CDTF">2014-10-08T22:31:22Z</dcterms:modified>
</cp:coreProperties>
</file>