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Derek Booth" initials="DB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40" autoAdjust="0"/>
  </p:normalViewPr>
  <p:slideViewPr>
    <p:cSldViewPr snapToGrid="0">
      <p:cViewPr>
        <p:scale>
          <a:sx n="50" d="100"/>
          <a:sy n="50" d="100"/>
        </p:scale>
        <p:origin x="-2952" y="-2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5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5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7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9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40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65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81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7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37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59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7A77D-5ADB-400D-A888-E35A266A10EF}" type="datetimeFigureOut">
              <a:rPr lang="en-US" smtClean="0"/>
              <a:pPr/>
              <a:t>2/19/2013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D391E-CAD7-4829-9FE0-95C91CBCC0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76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52091" y="550206"/>
            <a:ext cx="5684807" cy="7785887"/>
            <a:chOff x="552091" y="550206"/>
            <a:chExt cx="5684807" cy="7785887"/>
          </a:xfrm>
        </p:grpSpPr>
        <p:sp>
          <p:nvSpPr>
            <p:cNvPr id="5" name="TextBox 4"/>
            <p:cNvSpPr txBox="1"/>
            <p:nvPr/>
          </p:nvSpPr>
          <p:spPr>
            <a:xfrm>
              <a:off x="1699039" y="998046"/>
              <a:ext cx="11903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Start Here </a:t>
              </a:r>
              <a:endParaRPr lang="en-US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328902" y="6438068"/>
              <a:ext cx="1514990" cy="73866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EXEMPT</a:t>
              </a:r>
              <a:endParaRPr lang="en-US" sz="1400" b="1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400" b="1" dirty="0" smtClean="0"/>
                <a:t>No </a:t>
              </a:r>
              <a:r>
                <a:rPr lang="en-US" sz="1400" b="1" dirty="0" smtClean="0"/>
                <a:t>Stormwater </a:t>
              </a:r>
              <a:r>
                <a:rPr lang="en-US" sz="1400" b="1" dirty="0"/>
                <a:t>R</a:t>
              </a:r>
              <a:r>
                <a:rPr lang="en-US" sz="1400" b="1" dirty="0" smtClean="0"/>
                <a:t>equirements</a:t>
              </a:r>
              <a:endParaRPr lang="en-US" sz="1400" b="1" dirty="0" smtClean="0"/>
            </a:p>
          </p:txBody>
        </p:sp>
        <p:sp>
          <p:nvSpPr>
            <p:cNvPr id="1043" name="TextBox 1042"/>
            <p:cNvSpPr txBox="1"/>
            <p:nvPr/>
          </p:nvSpPr>
          <p:spPr>
            <a:xfrm>
              <a:off x="552091" y="8028316"/>
              <a:ext cx="56848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Figure </a:t>
              </a:r>
              <a:r>
                <a:rPr lang="en-US" sz="1400" b="1" dirty="0" smtClean="0"/>
                <a:t>A1.  </a:t>
              </a:r>
              <a:r>
                <a:rPr lang="en-US" sz="1400" b="1" dirty="0" smtClean="0"/>
                <a:t>Initial Screening for All Development Projects </a:t>
              </a:r>
              <a:endParaRPr lang="en-US" sz="1400" b="1" dirty="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1800648" y="2531837"/>
              <a:ext cx="0" cy="390623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ctangle 83"/>
            <p:cNvSpPr/>
            <p:nvPr/>
          </p:nvSpPr>
          <p:spPr>
            <a:xfrm>
              <a:off x="3019848" y="5999487"/>
              <a:ext cx="1462271" cy="52322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SFR </a:t>
              </a:r>
              <a:r>
                <a:rPr lang="en-US" sz="1400" b="1" u="sng" dirty="0">
                  <a:latin typeface="Arial" pitchFamily="34" charset="0"/>
                  <a:cs typeface="Arial" pitchFamily="34" charset="0"/>
                </a:rPr>
                <a:t>&gt;</a:t>
              </a:r>
              <a:r>
                <a:rPr lang="en-US" sz="1400" b="1" dirty="0">
                  <a:latin typeface="Arial" pitchFamily="34" charset="0"/>
                  <a:cs typeface="Arial" pitchFamily="34" charset="0"/>
                </a:rPr>
                <a:t> 2,500 ft</a:t>
              </a:r>
              <a:r>
                <a:rPr lang="en-US" sz="1400" b="1" baseline="30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1400" b="1" dirty="0">
                  <a:latin typeface="Arial" pitchFamily="34" charset="0"/>
                  <a:cs typeface="Arial" pitchFamily="34" charset="0"/>
                </a:rPr>
                <a:t> </a:t>
              </a:r>
              <a:endParaRPr lang="en-US" sz="14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400" b="1" dirty="0" smtClean="0"/>
                <a:t>See Figure </a:t>
              </a:r>
              <a:r>
                <a:rPr lang="en-US" sz="1400" b="1" dirty="0" smtClean="0"/>
                <a:t>A4</a:t>
              </a:r>
              <a:endParaRPr lang="en-US" sz="1400" b="1" dirty="0" smtClean="0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07152" y="1813065"/>
              <a:ext cx="1480638" cy="70783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Is the project Exempt or does not discharge to MS4? 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600748" y="2943975"/>
              <a:ext cx="1583063" cy="9217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Project is &lt; </a:t>
              </a:r>
              <a:r>
                <a:rPr lang="en-US" sz="1200" dirty="0">
                  <a:solidFill>
                    <a:schemeClr val="tx1"/>
                  </a:solidFill>
                </a:rPr>
                <a:t>2,500 </a:t>
              </a:r>
              <a:r>
                <a:rPr lang="en-US" sz="1200" dirty="0" smtClean="0">
                  <a:solidFill>
                    <a:schemeClr val="tx1"/>
                  </a:solidFill>
                </a:rPr>
                <a:t>ft</a:t>
              </a:r>
              <a:r>
                <a:rPr lang="en-US" sz="1200" baseline="30000" dirty="0" smtClean="0">
                  <a:solidFill>
                    <a:schemeClr val="tx1"/>
                  </a:solidFill>
                </a:rPr>
                <a:t>2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smtClean="0">
                  <a:solidFill>
                    <a:schemeClr val="tx1"/>
                  </a:solidFill>
                </a:rPr>
                <a:t>of  </a:t>
              </a:r>
              <a:r>
                <a:rPr lang="en-US" sz="1200" dirty="0">
                  <a:solidFill>
                    <a:schemeClr val="tx1"/>
                  </a:solidFill>
                </a:rPr>
                <a:t>new </a:t>
              </a:r>
              <a:r>
                <a:rPr lang="en-US" sz="1200" dirty="0" smtClean="0">
                  <a:solidFill>
                    <a:schemeClr val="tx1"/>
                  </a:solidFill>
                </a:rPr>
                <a:t>and  replaced  </a:t>
              </a:r>
              <a:r>
                <a:rPr lang="en-US" sz="1200" dirty="0">
                  <a:solidFill>
                    <a:schemeClr val="tx1"/>
                  </a:solidFill>
                </a:rPr>
                <a:t>impervious </a:t>
              </a:r>
              <a:r>
                <a:rPr lang="en-US" sz="1200" dirty="0" smtClean="0">
                  <a:solidFill>
                    <a:schemeClr val="tx1"/>
                  </a:solidFill>
                </a:rPr>
                <a:t>surface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723020" y="4355027"/>
              <a:ext cx="1373766" cy="79607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P</a:t>
              </a:r>
              <a:r>
                <a:rPr lang="en-US" sz="1200" dirty="0" smtClean="0">
                  <a:solidFill>
                    <a:schemeClr val="tx1"/>
                  </a:solidFill>
                </a:rPr>
                <a:t>roject is a detached </a:t>
              </a:r>
              <a:r>
                <a:rPr lang="en-US" sz="1200" dirty="0" smtClean="0">
                  <a:solidFill>
                    <a:schemeClr val="tx1"/>
                  </a:solidFill>
                </a:rPr>
                <a:t>single-family </a:t>
              </a:r>
              <a:r>
                <a:rPr lang="en-US" sz="1200" dirty="0">
                  <a:solidFill>
                    <a:schemeClr val="tx1"/>
                  </a:solidFill>
                </a:rPr>
                <a:t>residence?</a:t>
              </a: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>
              <a:off x="2715048" y="3865772"/>
              <a:ext cx="0" cy="257229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266707" y="1294226"/>
              <a:ext cx="905" cy="51883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4696249" y="6484235"/>
              <a:ext cx="1307736" cy="52322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latin typeface="Arial" pitchFamily="34" charset="0"/>
                  <a:cs typeface="Arial" pitchFamily="34" charset="0"/>
                </a:rPr>
                <a:t>All Others </a:t>
              </a:r>
            </a:p>
            <a:p>
              <a:pPr algn="ctr"/>
              <a:r>
                <a:rPr lang="en-US" sz="1400" b="1" dirty="0" smtClean="0"/>
                <a:t>See Figure </a:t>
              </a:r>
              <a:r>
                <a:rPr lang="en-US" sz="1400" b="1" dirty="0" smtClean="0"/>
                <a:t>A2</a:t>
              </a:r>
              <a:endParaRPr lang="en-US" sz="1400" b="1" dirty="0" smtClean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4082821" y="5151920"/>
              <a:ext cx="0" cy="84756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4906045" y="5151920"/>
              <a:ext cx="0" cy="13092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3941179" y="3865772"/>
              <a:ext cx="0" cy="4892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2855288" y="2531837"/>
              <a:ext cx="0" cy="41213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724448" y="2532506"/>
              <a:ext cx="12192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YES              NO</a:t>
              </a:r>
              <a:endParaRPr lang="en-US" sz="1200" b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486778" y="3920468"/>
              <a:ext cx="15621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YES                NO</a:t>
              </a:r>
              <a:endParaRPr lang="en-US" sz="1200" b="1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723020" y="5151107"/>
              <a:ext cx="156210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YES         NO</a:t>
              </a:r>
              <a:endParaRPr lang="en-US" sz="1200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96071" y="550206"/>
              <a:ext cx="52048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Flow Chart to Determine Performance Requirements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20235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32768" y="826532"/>
            <a:ext cx="6297283" cy="7122761"/>
            <a:chOff x="432768" y="826532"/>
            <a:chExt cx="6297283" cy="7122761"/>
          </a:xfrm>
        </p:grpSpPr>
        <p:sp>
          <p:nvSpPr>
            <p:cNvPr id="79" name="TextBox 78"/>
            <p:cNvSpPr txBox="1"/>
            <p:nvPr/>
          </p:nvSpPr>
          <p:spPr>
            <a:xfrm>
              <a:off x="432768" y="7641516"/>
              <a:ext cx="629728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Figure </a:t>
              </a:r>
              <a:r>
                <a:rPr lang="en-US" sz="1400" b="1" dirty="0" smtClean="0"/>
                <a:t>A2.  </a:t>
              </a:r>
              <a:r>
                <a:rPr lang="en-US" sz="1400" b="1" dirty="0" smtClean="0"/>
                <a:t>Requirements for Small </a:t>
              </a:r>
              <a:r>
                <a:rPr lang="en-US" sz="1400" b="1" dirty="0" smtClean="0"/>
                <a:t>to </a:t>
              </a:r>
              <a:r>
                <a:rPr lang="en-US" sz="1400" b="1" dirty="0" smtClean="0"/>
                <a:t>Moderate Development </a:t>
              </a:r>
              <a:r>
                <a:rPr lang="en-US" sz="1400" b="1" dirty="0"/>
                <a:t>P</a:t>
              </a:r>
              <a:r>
                <a:rPr lang="en-US" sz="1400" b="1" dirty="0" smtClean="0"/>
                <a:t>rojects </a:t>
              </a:r>
              <a:endParaRPr lang="en-US" sz="1400" b="1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432769" y="826532"/>
              <a:ext cx="5731548" cy="4024094"/>
              <a:chOff x="432769" y="826532"/>
              <a:chExt cx="5731548" cy="4024094"/>
            </a:xfrm>
          </p:grpSpPr>
          <p:cxnSp>
            <p:nvCxnSpPr>
              <p:cNvPr id="28" name="Straight Arrow Connector 27"/>
              <p:cNvCxnSpPr/>
              <p:nvPr/>
            </p:nvCxnSpPr>
            <p:spPr>
              <a:xfrm>
                <a:off x="1564903" y="3299313"/>
                <a:ext cx="0" cy="88189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" name="TextBox 1"/>
              <p:cNvSpPr txBox="1"/>
              <p:nvPr/>
            </p:nvSpPr>
            <p:spPr>
              <a:xfrm>
                <a:off x="2307090" y="826532"/>
                <a:ext cx="1961884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Projects ≥ 2,500 ft</a:t>
                </a:r>
                <a:r>
                  <a:rPr lang="en-US" baseline="30000" dirty="0" smtClean="0"/>
                  <a:t>2</a:t>
                </a:r>
                <a:endParaRPr lang="en-US" baseline="30000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777707" y="1887323"/>
                <a:ext cx="1460996" cy="140221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solidFill>
                      <a:schemeClr val="tx1"/>
                    </a:solidFill>
                  </a:rPr>
                  <a:t>Project is </a:t>
                </a:r>
                <a:r>
                  <a:rPr lang="en-US" sz="1200" u="sng" dirty="0" smtClean="0">
                    <a:solidFill>
                      <a:schemeClr val="tx1"/>
                    </a:solidFill>
                  </a:rPr>
                  <a:t>&gt;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 2,500 </a:t>
                </a:r>
                <a:r>
                  <a:rPr lang="en-US" sz="1200" dirty="0">
                    <a:solidFill>
                      <a:schemeClr val="tx1"/>
                    </a:solidFill>
                  </a:rPr>
                  <a:t>ft</a:t>
                </a:r>
                <a:r>
                  <a:rPr lang="en-US" sz="12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of new </a:t>
                </a:r>
                <a:r>
                  <a:rPr lang="en-US" sz="1200" dirty="0">
                    <a:solidFill>
                      <a:schemeClr val="tx1"/>
                    </a:solidFill>
                  </a:rPr>
                  <a:t>and replaced impervious surface but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&lt; 5,000 </a:t>
                </a:r>
                <a:r>
                  <a:rPr lang="en-US" sz="1200" dirty="0">
                    <a:solidFill>
                      <a:schemeClr val="tx1"/>
                    </a:solidFill>
                  </a:rPr>
                  <a:t>ft</a:t>
                </a:r>
                <a:r>
                  <a:rPr lang="en-US" sz="12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en-US" sz="1200" dirty="0">
                    <a:solidFill>
                      <a:schemeClr val="tx1"/>
                    </a:solidFill>
                  </a:rPr>
                  <a:t> of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net </a:t>
                </a:r>
                <a:r>
                  <a:rPr lang="en-US" sz="1200" dirty="0">
                    <a:solidFill>
                      <a:schemeClr val="tx1"/>
                    </a:solidFill>
                  </a:rPr>
                  <a:t>i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mpervious area</a:t>
                </a:r>
                <a:endParaRPr lang="en-US" sz="1200" strike="sngStrik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850078" y="1675181"/>
                <a:ext cx="1406611" cy="162413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solidFill>
                      <a:schemeClr val="tx1"/>
                    </a:solidFill>
                  </a:rPr>
                  <a:t>Project is </a:t>
                </a:r>
                <a:r>
                  <a:rPr lang="en-US" sz="1200" u="sng" dirty="0" smtClean="0">
                    <a:solidFill>
                      <a:schemeClr val="tx1"/>
                    </a:solidFill>
                  </a:rPr>
                  <a:t>&gt;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200" dirty="0">
                    <a:solidFill>
                      <a:schemeClr val="tx1"/>
                    </a:solidFill>
                  </a:rPr>
                  <a:t>5,000 ft</a:t>
                </a:r>
                <a:r>
                  <a:rPr lang="en-US" sz="12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net impervious area but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&lt; 15,000 </a:t>
                </a:r>
                <a:r>
                  <a:rPr lang="en-US" sz="1200" dirty="0">
                    <a:solidFill>
                      <a:schemeClr val="tx1"/>
                    </a:solidFill>
                  </a:rPr>
                  <a:t>ft</a:t>
                </a:r>
                <a:r>
                  <a:rPr lang="en-US" sz="12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en-US" sz="1200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of </a:t>
                </a:r>
                <a:r>
                  <a:rPr lang="en-US" sz="1200" dirty="0">
                    <a:solidFill>
                      <a:schemeClr val="tx1"/>
                    </a:solidFill>
                  </a:rPr>
                  <a:t>new and replaced impervious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surface</a:t>
                </a:r>
                <a:endParaRPr lang="en-US" sz="1200" strike="sngStrik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674747" y="2451340"/>
                <a:ext cx="1489570" cy="84896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 smtClean="0">
                    <a:solidFill>
                      <a:schemeClr val="tx1"/>
                    </a:solidFill>
                  </a:rPr>
                  <a:t>Project is </a:t>
                </a:r>
                <a:r>
                  <a:rPr lang="en-US" sz="1200" u="sng" dirty="0" smtClean="0">
                    <a:solidFill>
                      <a:schemeClr val="tx1"/>
                    </a:solidFill>
                  </a:rPr>
                  <a:t>&gt;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15,000 </a:t>
                </a:r>
                <a:r>
                  <a:rPr lang="en-US" sz="1200" dirty="0">
                    <a:solidFill>
                      <a:schemeClr val="tx1"/>
                    </a:solidFill>
                  </a:rPr>
                  <a:t>ft</a:t>
                </a:r>
                <a:r>
                  <a:rPr lang="en-US" sz="12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en-US" sz="1200" dirty="0">
                    <a:solidFill>
                      <a:schemeClr val="tx1"/>
                    </a:solidFill>
                  </a:rPr>
                  <a:t> 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of new and replaced impervious surface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2769" y="4181212"/>
                <a:ext cx="2114882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 smtClean="0"/>
                  <a:t>Performance Requirement #1 </a:t>
                </a:r>
                <a:br>
                  <a:rPr lang="en-US" sz="1200" b="1" dirty="0" smtClean="0"/>
                </a:br>
                <a:r>
                  <a:rPr lang="en-US" sz="1200" b="1" dirty="0" smtClean="0"/>
                  <a:t>(Site Design)</a:t>
                </a: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2850079" y="4019629"/>
                <a:ext cx="1579418" cy="83099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b="1" dirty="0" smtClean="0"/>
                  <a:t>Performance Requirements </a:t>
                </a:r>
                <a:r>
                  <a:rPr lang="en-US" sz="1200" b="1" dirty="0" smtClean="0"/>
                  <a:t>#</a:t>
                </a:r>
                <a:r>
                  <a:rPr lang="en-US" sz="1200" b="1" dirty="0" smtClean="0"/>
                  <a:t>1 (Site Design) and #2 (WQ Treatment)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674747" y="4181212"/>
                <a:ext cx="1318505" cy="30777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b="1" dirty="0" smtClean="0"/>
                  <a:t>See Figure </a:t>
                </a:r>
                <a:r>
                  <a:rPr lang="en-US" sz="1400" b="1" dirty="0" smtClean="0"/>
                  <a:t>A3</a:t>
                </a:r>
                <a:endParaRPr lang="en-US" sz="1400" b="1" dirty="0" smtClean="0"/>
              </a:p>
            </p:txBody>
          </p:sp>
          <p:cxnSp>
            <p:nvCxnSpPr>
              <p:cNvPr id="18" name="Straight Arrow Connector 17"/>
              <p:cNvCxnSpPr/>
              <p:nvPr/>
            </p:nvCxnSpPr>
            <p:spPr>
              <a:xfrm>
                <a:off x="3581409" y="3300302"/>
                <a:ext cx="0" cy="73395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endCxn id="76" idx="0"/>
              </p:cNvCxnSpPr>
              <p:nvPr/>
            </p:nvCxnSpPr>
            <p:spPr>
              <a:xfrm>
                <a:off x="5333999" y="3289540"/>
                <a:ext cx="1" cy="89167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8544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56893" y="284869"/>
            <a:ext cx="5674887" cy="8276638"/>
            <a:chOff x="556893" y="284869"/>
            <a:chExt cx="5674887" cy="8276638"/>
          </a:xfrm>
        </p:grpSpPr>
        <p:sp>
          <p:nvSpPr>
            <p:cNvPr id="7" name="TextBox 6"/>
            <p:cNvSpPr txBox="1"/>
            <p:nvPr/>
          </p:nvSpPr>
          <p:spPr>
            <a:xfrm>
              <a:off x="1113042" y="6675716"/>
              <a:ext cx="2978552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P</a:t>
              </a:r>
              <a:r>
                <a:rPr lang="en-US" sz="1200" dirty="0" smtClean="0"/>
                <a:t>roject creates </a:t>
              </a:r>
              <a:r>
                <a:rPr lang="en-US" sz="1200" u="sng" dirty="0" smtClean="0"/>
                <a:t>&gt;</a:t>
              </a:r>
              <a:r>
                <a:rPr lang="en-US" sz="1200" dirty="0" smtClean="0"/>
                <a:t> 22,500 ft</a:t>
              </a:r>
              <a:r>
                <a:rPr lang="en-US" sz="1200" baseline="30000" dirty="0" smtClean="0"/>
                <a:t>2</a:t>
              </a:r>
              <a:r>
                <a:rPr lang="en-US" sz="1200" dirty="0" smtClean="0"/>
                <a:t> of new and replaced impervious surface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2765818" y="1540274"/>
              <a:ext cx="0" cy="51663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723928" y="8253730"/>
              <a:ext cx="50826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Figure </a:t>
              </a:r>
              <a:r>
                <a:rPr lang="en-US" sz="1400" b="1" dirty="0" smtClean="0"/>
                <a:t>A3.  </a:t>
              </a:r>
              <a:r>
                <a:rPr lang="en-US" sz="1400" b="1" dirty="0" smtClean="0"/>
                <a:t>Requirements for Large Development </a:t>
              </a:r>
              <a:r>
                <a:rPr lang="en-US" sz="1400" b="1" dirty="0"/>
                <a:t>P</a:t>
              </a:r>
              <a:r>
                <a:rPr lang="en-US" sz="1400" b="1" dirty="0" smtClean="0"/>
                <a:t>rojects </a:t>
              </a:r>
              <a:endParaRPr lang="en-US" sz="1400" b="1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639134" y="1001665"/>
              <a:ext cx="3868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Y</a:t>
              </a:r>
              <a:r>
                <a:rPr lang="en-US" sz="1200" dirty="0" smtClean="0"/>
                <a:t>es</a:t>
              </a:r>
              <a:endParaRPr lang="en-US" sz="12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063921" y="5962632"/>
              <a:ext cx="1143000" cy="64633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 smtClean="0"/>
                <a:t>No additional </a:t>
              </a:r>
              <a:r>
                <a:rPr lang="en-US" sz="1200" b="1" dirty="0"/>
                <a:t>S</a:t>
              </a:r>
              <a:r>
                <a:rPr lang="en-US" sz="1200" b="1" dirty="0" smtClean="0"/>
                <a:t>tormwater Requirements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54770" y="893943"/>
              <a:ext cx="2362199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Does the project fall under the</a:t>
              </a:r>
            </a:p>
            <a:p>
              <a:pPr algn="ctr"/>
              <a:r>
                <a:rPr lang="en-US" sz="1200" dirty="0" smtClean="0"/>
                <a:t>Special Circumstances designation?</a:t>
              </a:r>
              <a:endParaRPr lang="en-US" sz="12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296517" y="801610"/>
              <a:ext cx="1773190" cy="8309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See Special Circumstances</a:t>
              </a:r>
            </a:p>
            <a:p>
              <a:pPr algn="ctr"/>
              <a:r>
                <a:rPr lang="en-US" sz="1200" b="1" dirty="0" smtClean="0"/>
                <a:t>(Performance Requirement #5) </a:t>
              </a:r>
              <a:endParaRPr lang="en-US" sz="12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128843" y="6609418"/>
              <a:ext cx="3353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No</a:t>
              </a:r>
              <a:endParaRPr lang="en-US" sz="10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236512" y="1660090"/>
              <a:ext cx="3658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No</a:t>
              </a:r>
              <a:endParaRPr lang="en-US" sz="1200" dirty="0"/>
            </a:p>
          </p:txBody>
        </p:sp>
        <p:cxnSp>
          <p:nvCxnSpPr>
            <p:cNvPr id="72" name="Straight Connector 71"/>
            <p:cNvCxnSpPr>
              <a:stCxn id="53" idx="3"/>
              <a:endCxn id="55" idx="1"/>
            </p:cNvCxnSpPr>
            <p:nvPr/>
          </p:nvCxnSpPr>
          <p:spPr>
            <a:xfrm>
              <a:off x="3516969" y="1217109"/>
              <a:ext cx="779548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1582543" y="2986887"/>
              <a:ext cx="3786191" cy="55399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Watershed Management Zone</a:t>
              </a:r>
            </a:p>
            <a:p>
              <a:pPr algn="ctr"/>
              <a:r>
                <a:rPr lang="en-US" sz="1600" b="1" dirty="0"/>
                <a:t>1      </a:t>
              </a:r>
              <a:r>
                <a:rPr lang="en-US" sz="1600" b="1" dirty="0" smtClean="0"/>
                <a:t>2      3     </a:t>
              </a:r>
              <a:r>
                <a:rPr lang="en-US" sz="1600" b="1" dirty="0"/>
                <a:t>4    </a:t>
              </a:r>
              <a:r>
                <a:rPr lang="en-US" sz="1600" b="1" dirty="0" smtClean="0"/>
                <a:t> 5     </a:t>
              </a:r>
              <a:r>
                <a:rPr lang="en-US" sz="1600" b="1" dirty="0"/>
                <a:t>6     </a:t>
              </a:r>
              <a:r>
                <a:rPr lang="en-US" sz="1600" b="1" dirty="0" smtClean="0"/>
                <a:t>7    </a:t>
              </a:r>
              <a:r>
                <a:rPr lang="en-US" sz="1600" b="1" dirty="0"/>
                <a:t>8     </a:t>
              </a:r>
              <a:r>
                <a:rPr lang="en-US" sz="1600" b="1" dirty="0" smtClean="0"/>
                <a:t>9    </a:t>
              </a:r>
              <a:r>
                <a:rPr lang="en-US" sz="1600" b="1" dirty="0" smtClean="0"/>
                <a:t>10</a:t>
              </a:r>
              <a:endParaRPr lang="en-US" sz="16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740539" y="7293274"/>
              <a:ext cx="1491241" cy="685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200" b="1" dirty="0" smtClean="0">
                  <a:solidFill>
                    <a:sysClr val="windowText" lastClr="000000"/>
                  </a:solidFill>
                </a:rPr>
                <a:t>Apply </a:t>
              </a:r>
              <a:r>
                <a:rPr lang="en-US" sz="1200" b="1" dirty="0">
                  <a:solidFill>
                    <a:sysClr val="windowText" lastClr="000000"/>
                  </a:solidFill>
                </a:rPr>
                <a:t>Performance </a:t>
              </a:r>
            </a:p>
            <a:p>
              <a:pPr lvl="0" algn="ctr"/>
              <a:r>
                <a:rPr lang="en-US" sz="1200" b="1" dirty="0">
                  <a:solidFill>
                    <a:sysClr val="windowText" lastClr="000000"/>
                  </a:solidFill>
                </a:rPr>
                <a:t>Requirement  #4 </a:t>
              </a:r>
            </a:p>
            <a:p>
              <a:pPr lvl="0" algn="ctr"/>
              <a:r>
                <a:rPr lang="en-US" sz="1200" b="1" dirty="0" smtClean="0">
                  <a:solidFill>
                    <a:sysClr val="windowText" lastClr="000000"/>
                  </a:solidFill>
                </a:rPr>
                <a:t>(Peak Management</a:t>
              </a:r>
              <a:r>
                <a:rPr lang="en-US" sz="1200" b="1" dirty="0">
                  <a:solidFill>
                    <a:sysClr val="windowText" lastClr="000000"/>
                  </a:solidFill>
                </a:rPr>
                <a:t>)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25669" y="284869"/>
              <a:ext cx="542629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Projects ≥ 15,000 ft</a:t>
              </a:r>
              <a:r>
                <a:rPr lang="en-US" baseline="30000" dirty="0" smtClean="0"/>
                <a:t>2 </a:t>
              </a:r>
              <a:r>
                <a:rPr lang="en-US" dirty="0" smtClean="0"/>
                <a:t>New </a:t>
              </a:r>
              <a:r>
                <a:rPr lang="en-US" dirty="0" smtClean="0"/>
                <a:t>and </a:t>
              </a:r>
              <a:r>
                <a:rPr lang="en-US" dirty="0" smtClean="0"/>
                <a:t>Replaced Impervious Area</a:t>
              </a:r>
              <a:endParaRPr lang="en-US" dirty="0"/>
            </a:p>
          </p:txBody>
        </p:sp>
        <p:cxnSp>
          <p:nvCxnSpPr>
            <p:cNvPr id="14" name="Elbow Connector 13"/>
            <p:cNvCxnSpPr>
              <a:endCxn id="9" idx="1"/>
            </p:cNvCxnSpPr>
            <p:nvPr/>
          </p:nvCxnSpPr>
          <p:spPr>
            <a:xfrm>
              <a:off x="4107408" y="7069747"/>
              <a:ext cx="633131" cy="566427"/>
            </a:xfrm>
            <a:prstGeom prst="bentConnector3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4114070" y="7072865"/>
              <a:ext cx="36099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Yes</a:t>
              </a:r>
              <a:endParaRPr lang="en-US" sz="1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6893" y="3889956"/>
              <a:ext cx="5674887" cy="1785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95</a:t>
              </a:r>
              <a:r>
                <a:rPr lang="en-US" sz="1100" b="1" baseline="30000" dirty="0" smtClean="0"/>
                <a:t>th</a:t>
              </a:r>
              <a:r>
                <a:rPr lang="en-US" sz="1100" b="1" dirty="0" smtClean="0"/>
                <a:t> Percentile event via infiltration</a:t>
              </a:r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95</a:t>
              </a:r>
              <a:r>
                <a:rPr lang="en-US" sz="1100" b="1" baseline="30000" dirty="0"/>
                <a:t>th</a:t>
              </a:r>
              <a:r>
                <a:rPr lang="en-US" sz="1100" b="1" dirty="0" smtClean="0"/>
                <a:t> Percentile event via storage, harvesting</a:t>
              </a:r>
              <a:r>
                <a:rPr lang="en-US" sz="1100" b="1" dirty="0"/>
                <a:t>, </a:t>
              </a:r>
              <a:r>
                <a:rPr lang="en-US" sz="1100" b="1" dirty="0" smtClean="0"/>
                <a:t>infiltration, </a:t>
              </a:r>
              <a:r>
                <a:rPr lang="en-US" sz="1100" b="1" dirty="0" smtClean="0"/>
                <a:t>and/or evapotranspiration</a:t>
              </a:r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N/A</a:t>
              </a:r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95</a:t>
              </a:r>
              <a:r>
                <a:rPr lang="en-US" sz="1100" b="1" baseline="30000" dirty="0"/>
                <a:t>th</a:t>
              </a:r>
              <a:r>
                <a:rPr lang="en-US" sz="1100" b="1" dirty="0" smtClean="0"/>
                <a:t> Percentile </a:t>
              </a:r>
              <a:r>
                <a:rPr lang="en-US" sz="1100" b="1" dirty="0"/>
                <a:t>event via </a:t>
              </a:r>
              <a:r>
                <a:rPr lang="en-US" sz="1100" b="1" dirty="0" smtClean="0"/>
                <a:t>infiltration where overlying </a:t>
              </a:r>
              <a:r>
                <a:rPr lang="en-US" sz="1100" b="1" dirty="0" smtClean="0"/>
                <a:t>groundwater basin</a:t>
              </a:r>
              <a:endParaRPr lang="en-US" sz="1100" b="1" dirty="0" smtClean="0"/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85</a:t>
              </a:r>
              <a:r>
                <a:rPr lang="en-US" sz="1100" b="1" baseline="30000" dirty="0"/>
                <a:t>th</a:t>
              </a:r>
              <a:r>
                <a:rPr lang="en-US" sz="1100" b="1" dirty="0" smtClean="0"/>
                <a:t> Percentile </a:t>
              </a:r>
              <a:r>
                <a:rPr lang="en-US" sz="1100" b="1" dirty="0"/>
                <a:t>event via </a:t>
              </a:r>
              <a:r>
                <a:rPr lang="en-US" sz="1100" b="1" dirty="0" smtClean="0"/>
                <a:t>infiltration</a:t>
              </a:r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85</a:t>
              </a:r>
              <a:r>
                <a:rPr lang="en-US" sz="1100" b="1" baseline="30000" dirty="0"/>
                <a:t>th</a:t>
              </a:r>
              <a:r>
                <a:rPr lang="en-US" sz="1100" b="1" dirty="0" smtClean="0"/>
                <a:t> Percentile </a:t>
              </a:r>
              <a:r>
                <a:rPr lang="en-US" sz="1100" b="1" dirty="0"/>
                <a:t>event via storage, harvesting, </a:t>
              </a:r>
              <a:r>
                <a:rPr lang="en-US" sz="1100" b="1" dirty="0" smtClean="0"/>
                <a:t>infiltration, </a:t>
              </a:r>
              <a:r>
                <a:rPr lang="en-US" sz="1100" b="1" dirty="0"/>
                <a:t>and/or evapotranspiration</a:t>
              </a:r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</a:t>
              </a:r>
              <a:r>
                <a:rPr lang="en-US" sz="1100" b="1" dirty="0"/>
                <a:t>95</a:t>
              </a:r>
              <a:r>
                <a:rPr lang="en-US" sz="1100" b="1" baseline="30000" dirty="0"/>
                <a:t>th</a:t>
              </a:r>
              <a:r>
                <a:rPr lang="en-US" sz="1100" b="1" dirty="0"/>
                <a:t> Percentile event via infiltration where </a:t>
              </a:r>
              <a:r>
                <a:rPr lang="en-US" sz="1100" b="1" dirty="0" smtClean="0"/>
                <a:t>overlying groundwater basin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100" b="1" dirty="0" smtClean="0"/>
                <a:t>Retain </a:t>
              </a:r>
              <a:r>
                <a:rPr lang="en-US" sz="1100" b="1" dirty="0" smtClean="0"/>
                <a:t>85</a:t>
              </a:r>
              <a:r>
                <a:rPr lang="en-US" sz="1100" b="1" baseline="30000" dirty="0"/>
                <a:t>th</a:t>
              </a:r>
              <a:r>
                <a:rPr lang="en-US" sz="1100" b="1" dirty="0" smtClean="0"/>
                <a:t> Percentile </a:t>
              </a:r>
              <a:r>
                <a:rPr lang="en-US" sz="1100" b="1" dirty="0"/>
                <a:t>event via </a:t>
              </a:r>
              <a:r>
                <a:rPr lang="en-US" sz="1100" b="1" dirty="0" smtClean="0"/>
                <a:t>infiltration</a:t>
              </a:r>
            </a:p>
            <a:p>
              <a:pPr marL="230188" indent="-230188">
                <a:buFont typeface="+mj-lt"/>
                <a:buAutoNum type="arabicPeriod"/>
              </a:pPr>
              <a:r>
                <a:rPr lang="en-US" sz="1100" b="1" dirty="0" smtClean="0"/>
                <a:t>Retain 85</a:t>
              </a:r>
              <a:r>
                <a:rPr lang="en-US" sz="1100" b="1" baseline="30000" dirty="0"/>
                <a:t>th</a:t>
              </a:r>
              <a:r>
                <a:rPr lang="en-US" sz="1100" b="1" dirty="0" smtClean="0"/>
                <a:t> Percentile </a:t>
              </a:r>
              <a:r>
                <a:rPr lang="en-US" sz="1100" b="1" dirty="0"/>
                <a:t>event via storage, harvesting, </a:t>
              </a:r>
              <a:r>
                <a:rPr lang="en-US" sz="1100" b="1" dirty="0" smtClean="0"/>
                <a:t>infiltration, </a:t>
              </a:r>
              <a:r>
                <a:rPr lang="en-US" sz="1100" b="1" dirty="0"/>
                <a:t>and/or evapotranspiration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100" b="1" dirty="0" smtClean="0"/>
                <a:t>Retain </a:t>
              </a:r>
              <a:r>
                <a:rPr lang="en-US" sz="1100" b="1" dirty="0"/>
                <a:t>95</a:t>
              </a:r>
              <a:r>
                <a:rPr lang="en-US" sz="1100" b="1" baseline="30000" dirty="0"/>
                <a:t>th</a:t>
              </a:r>
              <a:r>
                <a:rPr lang="en-US" sz="1100" b="1" dirty="0"/>
                <a:t> Percentile event via infiltration where overlying </a:t>
              </a:r>
              <a:r>
                <a:rPr lang="en-US" sz="1100" b="1" dirty="0" smtClean="0"/>
                <a:t>groundwater basin</a:t>
              </a:r>
              <a:endParaRPr lang="en-US" sz="1100" b="1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373718" y="2056907"/>
              <a:ext cx="2162632" cy="64633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Determine WMZ and apply Performance Requirement #3 (Runoff Retention)</a:t>
              </a:r>
              <a:endParaRPr lang="en-US" sz="1200" b="1" dirty="0"/>
            </a:p>
          </p:txBody>
        </p:sp>
        <p:cxnSp>
          <p:nvCxnSpPr>
            <p:cNvPr id="73" name="Straight Connector 72"/>
            <p:cNvCxnSpPr>
              <a:stCxn id="62" idx="2"/>
            </p:cNvCxnSpPr>
            <p:nvPr/>
          </p:nvCxnSpPr>
          <p:spPr>
            <a:xfrm>
              <a:off x="3455034" y="2703238"/>
              <a:ext cx="0" cy="28593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2498801" y="6285797"/>
              <a:ext cx="0" cy="40335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Elbow Connector 83"/>
            <p:cNvCxnSpPr/>
            <p:nvPr/>
          </p:nvCxnSpPr>
          <p:spPr>
            <a:xfrm flipV="1">
              <a:off x="4077152" y="6364248"/>
              <a:ext cx="972327" cy="489429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1457864" y="5995359"/>
              <a:ext cx="2214140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Project in WMZ 1, 2, 3, 6, or </a:t>
              </a:r>
              <a:r>
                <a:rPr lang="en-US" sz="1200" dirty="0" smtClean="0"/>
                <a:t>9</a:t>
              </a:r>
              <a:endParaRPr lang="en-US" sz="12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935366" y="5839522"/>
              <a:ext cx="3353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No</a:t>
              </a:r>
              <a:endParaRPr lang="en-US" sz="10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2024074" y="6344738"/>
              <a:ext cx="36099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Yes</a:t>
              </a:r>
              <a:endParaRPr lang="en-US" sz="1000" dirty="0"/>
            </a:p>
          </p:txBody>
        </p:sp>
        <p:cxnSp>
          <p:nvCxnSpPr>
            <p:cNvPr id="108" name="Straight Connector 107"/>
            <p:cNvCxnSpPr/>
            <p:nvPr/>
          </p:nvCxnSpPr>
          <p:spPr>
            <a:xfrm flipH="1">
              <a:off x="3116855" y="5675060"/>
              <a:ext cx="1" cy="32892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3429000" y="3540885"/>
              <a:ext cx="0" cy="36889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3680475" y="6113401"/>
              <a:ext cx="136900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6286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75210" y="860268"/>
            <a:ext cx="5292215" cy="7294729"/>
            <a:chOff x="775210" y="860268"/>
            <a:chExt cx="5292215" cy="7294729"/>
          </a:xfrm>
        </p:grpSpPr>
        <p:sp>
          <p:nvSpPr>
            <p:cNvPr id="34" name="Rectangle 33"/>
            <p:cNvSpPr/>
            <p:nvPr/>
          </p:nvSpPr>
          <p:spPr>
            <a:xfrm>
              <a:off x="1028700" y="4758785"/>
              <a:ext cx="1143000" cy="646331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Performance Requirement #1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47725" y="2261650"/>
              <a:ext cx="1504950" cy="156966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Project is </a:t>
              </a:r>
              <a:endParaRPr lang="en-US" sz="12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b="1" u="sng" dirty="0" smtClean="0">
                  <a:latin typeface="Arial" pitchFamily="34" charset="0"/>
                  <a:cs typeface="Arial" pitchFamily="34" charset="0"/>
                </a:rPr>
                <a:t>&gt;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 2,500 ft</a:t>
              </a:r>
              <a:r>
                <a:rPr lang="en-US" sz="1200" b="1" baseline="30000" dirty="0" smtClean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dirty="0">
                  <a:latin typeface="Arial" pitchFamily="34" charset="0"/>
                  <a:cs typeface="Arial" pitchFamily="34" charset="0"/>
                </a:rPr>
                <a:t>new and replaced impervious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surface,</a:t>
              </a:r>
              <a:endParaRPr lang="en-US" sz="1200" b="1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but</a:t>
              </a:r>
            </a:p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&lt; 15,000 ft</a:t>
              </a:r>
              <a:r>
                <a:rPr lang="en-US" sz="1200" b="1" baseline="30000" dirty="0" smtClean="0">
                  <a:latin typeface="Arial" pitchFamily="34" charset="0"/>
                  <a:cs typeface="Arial" pitchFamily="34" charset="0"/>
                </a:rPr>
                <a:t>2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net impervious area</a:t>
              </a:r>
              <a:endParaRPr 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93132" y="2261650"/>
              <a:ext cx="1669318" cy="138499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latin typeface="Arial" pitchFamily="34" charset="0"/>
                  <a:cs typeface="Arial" pitchFamily="34" charset="0"/>
                </a:rPr>
                <a:t>Project is </a:t>
              </a:r>
              <a:endParaRPr lang="en-US" sz="1200" b="1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b="1" u="sng" dirty="0" smtClean="0">
                  <a:latin typeface="Arial" pitchFamily="34" charset="0"/>
                  <a:cs typeface="Arial" pitchFamily="34" charset="0"/>
                </a:rPr>
                <a:t>&gt;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 15,000 ft</a:t>
              </a:r>
              <a:r>
                <a:rPr lang="en-US" sz="1200" b="1" baseline="30000" dirty="0" smtClean="0">
                  <a:latin typeface="Arial" pitchFamily="34" charset="0"/>
                  <a:cs typeface="Arial" pitchFamily="34" charset="0"/>
                </a:rPr>
                <a:t>2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net impervious area, but</a:t>
              </a:r>
              <a:r>
                <a:rPr lang="en-US" sz="1200" b="1" baseline="300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en-US" sz="1200" b="1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&lt; 22,500 ft</a:t>
              </a:r>
              <a:r>
                <a:rPr lang="en-US" sz="1200" b="1" baseline="30000" dirty="0" smtClean="0">
                  <a:latin typeface="Arial" pitchFamily="34" charset="0"/>
                  <a:cs typeface="Arial" pitchFamily="34" charset="0"/>
                </a:rPr>
                <a:t>2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new </a:t>
              </a:r>
              <a:r>
                <a:rPr lang="en-US" sz="1200" b="1" dirty="0">
                  <a:latin typeface="Arial" pitchFamily="34" charset="0"/>
                  <a:cs typeface="Arial" pitchFamily="34" charset="0"/>
                </a:rPr>
                <a:t>and replaced impervious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surface</a:t>
              </a:r>
              <a:endParaRPr 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891388" y="4340876"/>
              <a:ext cx="1364517" cy="646331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Performance Requirement #s </a:t>
              </a:r>
            </a:p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1, 2, and 3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695452" y="2273077"/>
              <a:ext cx="1303144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Project is</a:t>
              </a:r>
            </a:p>
            <a:p>
              <a:pPr algn="ctr"/>
              <a:r>
                <a:rPr lang="en-US" sz="1200" b="1" u="sng" dirty="0" smtClean="0">
                  <a:latin typeface="Arial" pitchFamily="34" charset="0"/>
                  <a:cs typeface="Arial" pitchFamily="34" charset="0"/>
                </a:rPr>
                <a:t>&gt;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 22,500 ft</a:t>
              </a:r>
              <a:r>
                <a:rPr lang="en-US" sz="1200" b="1" baseline="30000" dirty="0" smtClean="0">
                  <a:latin typeface="Arial" pitchFamily="34" charset="0"/>
                  <a:cs typeface="Arial" pitchFamily="34" charset="0"/>
                </a:rPr>
                <a:t>2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new </a:t>
              </a:r>
              <a:r>
                <a:rPr lang="en-US" sz="1200" b="1" dirty="0">
                  <a:latin typeface="Arial" pitchFamily="34" charset="0"/>
                  <a:cs typeface="Arial" pitchFamily="34" charset="0"/>
                </a:rPr>
                <a:t>and replaced impervious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surface </a:t>
              </a:r>
            </a:p>
          </p:txBody>
        </p:sp>
        <p:cxnSp>
          <p:nvCxnSpPr>
            <p:cNvPr id="75" name="Straight Arrow Connector 74"/>
            <p:cNvCxnSpPr>
              <a:stCxn id="38" idx="2"/>
              <a:endCxn id="34" idx="0"/>
            </p:cNvCxnSpPr>
            <p:nvPr/>
          </p:nvCxnSpPr>
          <p:spPr>
            <a:xfrm>
              <a:off x="1600200" y="3831310"/>
              <a:ext cx="0" cy="927475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5334000" y="3461979"/>
              <a:ext cx="0" cy="90933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/>
            <p:cNvSpPr/>
            <p:nvPr/>
          </p:nvSpPr>
          <p:spPr>
            <a:xfrm>
              <a:off x="4600575" y="4382736"/>
              <a:ext cx="1466850" cy="646331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Performance Requirement #s </a:t>
              </a:r>
            </a:p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1, 2, 3, and 4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75210" y="7877998"/>
              <a:ext cx="5223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Figure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A4. 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Requirements for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Single-Family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Residential </a:t>
              </a:r>
              <a:r>
                <a:rPr lang="en-US" sz="1200" b="1" dirty="0" smtClean="0">
                  <a:latin typeface="Arial" pitchFamily="34" charset="0"/>
                  <a:cs typeface="Arial" pitchFamily="34" charset="0"/>
                </a:rPr>
                <a:t>Projects </a:t>
              </a:r>
              <a:endParaRPr lang="en-US" sz="12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Straight Arrow Connector 12"/>
            <p:cNvCxnSpPr>
              <a:stCxn id="47" idx="2"/>
            </p:cNvCxnSpPr>
            <p:nvPr/>
          </p:nvCxnSpPr>
          <p:spPr>
            <a:xfrm>
              <a:off x="3527791" y="3646645"/>
              <a:ext cx="0" cy="69423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196302" y="860268"/>
              <a:ext cx="4448269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Detached</a:t>
              </a:r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 smtClean="0"/>
                <a:t>Single-Family</a:t>
              </a:r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/>
                <a:t>Residential</a:t>
              </a:r>
              <a:r>
                <a:rPr lang="en-US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dirty="0"/>
                <a:t>Projects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47172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1810</TotalTime>
  <Words>428</Words>
  <Application>Microsoft Office PowerPoint</Application>
  <PresentationFormat>On-screen Show (4:3)</PresentationFormat>
  <Paragraphs>70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SWRCB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RB3Office</dc:creator>
  <cp:lastModifiedBy>Heather</cp:lastModifiedBy>
  <cp:revision>128</cp:revision>
  <cp:lastPrinted>2013-02-19T23:23:36Z</cp:lastPrinted>
  <dcterms:created xsi:type="dcterms:W3CDTF">2011-11-07T22:23:19Z</dcterms:created>
  <dcterms:modified xsi:type="dcterms:W3CDTF">2013-02-20T03:33:22Z</dcterms:modified>
</cp:coreProperties>
</file>