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118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73C61-5D78-4AFB-A8DB-B8626CD5596C}" type="datetimeFigureOut">
              <a:rPr lang="en-US" smtClean="0"/>
              <a:t>2/23/2012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7695B-1EC5-40FE-89D2-9C5DBD9F3C4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73C61-5D78-4AFB-A8DB-B8626CD5596C}" type="datetimeFigureOut">
              <a:rPr lang="en-US" smtClean="0"/>
              <a:t>2/23/2012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7695B-1EC5-40FE-89D2-9C5DBD9F3C4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73C61-5D78-4AFB-A8DB-B8626CD5596C}" type="datetimeFigureOut">
              <a:rPr lang="en-US" smtClean="0"/>
              <a:t>2/23/2012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7695B-1EC5-40FE-89D2-9C5DBD9F3C4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73C61-5D78-4AFB-A8DB-B8626CD5596C}" type="datetimeFigureOut">
              <a:rPr lang="en-US" smtClean="0"/>
              <a:t>2/23/2012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7695B-1EC5-40FE-89D2-9C5DBD9F3C4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73C61-5D78-4AFB-A8DB-B8626CD5596C}" type="datetimeFigureOut">
              <a:rPr lang="en-US" smtClean="0"/>
              <a:t>2/23/2012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7695B-1EC5-40FE-89D2-9C5DBD9F3C4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73C61-5D78-4AFB-A8DB-B8626CD5596C}" type="datetimeFigureOut">
              <a:rPr lang="en-US" smtClean="0"/>
              <a:t>2/23/2012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7695B-1EC5-40FE-89D2-9C5DBD9F3C4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73C61-5D78-4AFB-A8DB-B8626CD5596C}" type="datetimeFigureOut">
              <a:rPr lang="en-US" smtClean="0"/>
              <a:t>2/23/2012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7695B-1EC5-40FE-89D2-9C5DBD9F3C4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73C61-5D78-4AFB-A8DB-B8626CD5596C}" type="datetimeFigureOut">
              <a:rPr lang="en-US" smtClean="0"/>
              <a:t>2/23/2012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7695B-1EC5-40FE-89D2-9C5DBD9F3C4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73C61-5D78-4AFB-A8DB-B8626CD5596C}" type="datetimeFigureOut">
              <a:rPr lang="en-US" smtClean="0"/>
              <a:t>2/23/2012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7695B-1EC5-40FE-89D2-9C5DBD9F3C4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73C61-5D78-4AFB-A8DB-B8626CD5596C}" type="datetimeFigureOut">
              <a:rPr lang="en-US" smtClean="0"/>
              <a:t>2/23/2012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7695B-1EC5-40FE-89D2-9C5DBD9F3C4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73C61-5D78-4AFB-A8DB-B8626CD5596C}" type="datetimeFigureOut">
              <a:rPr lang="en-US" smtClean="0"/>
              <a:t>2/23/2012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7695B-1EC5-40FE-89D2-9C5DBD9F3C4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873C61-5D78-4AFB-A8DB-B8626CD5596C}" type="datetimeFigureOut">
              <a:rPr lang="en-US" smtClean="0"/>
              <a:t>2/23/2012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F7695B-1EC5-40FE-89D2-9C5DBD9F3C4C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891" name="Picture 3"/>
          <p:cNvPicPr>
            <a:picLocks noChangeAspect="1" noChangeArrowheads="1"/>
          </p:cNvPicPr>
          <p:nvPr/>
        </p:nvPicPr>
        <p:blipFill>
          <a:blip r:embed="rId2"/>
          <a:srcRect l="18045" t="10625" r="30676" b="13282"/>
          <a:stretch>
            <a:fillRect/>
          </a:stretch>
        </p:blipFill>
        <p:spPr bwMode="auto">
          <a:xfrm>
            <a:off x="1361609" y="630272"/>
            <a:ext cx="6182191" cy="62277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TextBox 4"/>
          <p:cNvSpPr txBox="1"/>
          <p:nvPr/>
        </p:nvSpPr>
        <p:spPr>
          <a:xfrm>
            <a:off x="6477000" y="5715000"/>
            <a:ext cx="244978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/>
              <a:t>2009</a:t>
            </a:r>
          </a:p>
          <a:p>
            <a:pPr algn="ctr"/>
            <a:r>
              <a:rPr lang="en-US" sz="2400" b="1" dirty="0" smtClean="0"/>
              <a:t>669,000 acre-feet</a:t>
            </a:r>
            <a:endParaRPr lang="en-US" sz="2400" b="1" dirty="0"/>
          </a:p>
        </p:txBody>
      </p:sp>
      <p:sp>
        <p:nvSpPr>
          <p:cNvPr id="6" name="TextBox 5"/>
          <p:cNvSpPr txBox="1"/>
          <p:nvPr/>
        </p:nvSpPr>
        <p:spPr>
          <a:xfrm flipH="1">
            <a:off x="3048000" y="4648200"/>
            <a:ext cx="289559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chemeClr val="bg1"/>
                </a:solidFill>
              </a:rPr>
              <a:t>Agricultural Irrigation</a:t>
            </a:r>
          </a:p>
          <a:p>
            <a:pPr algn="ctr"/>
            <a:r>
              <a:rPr lang="en-US" sz="2000" dirty="0" smtClean="0">
                <a:solidFill>
                  <a:schemeClr val="bg1"/>
                </a:solidFill>
              </a:rPr>
              <a:t>244,500</a:t>
            </a:r>
          </a:p>
          <a:p>
            <a:pPr algn="ctr"/>
            <a:r>
              <a:rPr lang="en-US" sz="2000" dirty="0" smtClean="0">
                <a:solidFill>
                  <a:schemeClr val="bg1"/>
                </a:solidFill>
              </a:rPr>
              <a:t>37%</a:t>
            </a:r>
            <a:endParaRPr lang="en-US" sz="2000" dirty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 flipH="1">
            <a:off x="4648201" y="2489537"/>
            <a:ext cx="289559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chemeClr val="bg1"/>
                </a:solidFill>
              </a:rPr>
              <a:t>Landscape Irrigation</a:t>
            </a:r>
          </a:p>
          <a:p>
            <a:pPr algn="ctr"/>
            <a:r>
              <a:rPr lang="en-US" sz="2000" dirty="0" smtClean="0">
                <a:solidFill>
                  <a:schemeClr val="bg1"/>
                </a:solidFill>
              </a:rPr>
              <a:t>112,600</a:t>
            </a:r>
          </a:p>
          <a:p>
            <a:pPr algn="ctr"/>
            <a:r>
              <a:rPr lang="en-US" sz="2000" dirty="0" smtClean="0">
                <a:solidFill>
                  <a:schemeClr val="bg1"/>
                </a:solidFill>
              </a:rPr>
              <a:t>17%</a:t>
            </a:r>
            <a:endParaRPr lang="en-US" sz="2000" dirty="0">
              <a:solidFill>
                <a:schemeClr val="bg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 flipH="1">
            <a:off x="2362200" y="1371600"/>
            <a:ext cx="20574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chemeClr val="bg1"/>
                </a:solidFill>
              </a:rPr>
              <a:t>Groundwater Recharge</a:t>
            </a:r>
          </a:p>
          <a:p>
            <a:pPr algn="ctr"/>
            <a:r>
              <a:rPr lang="en-US" sz="2000" dirty="0" smtClean="0">
                <a:solidFill>
                  <a:schemeClr val="bg1"/>
                </a:solidFill>
              </a:rPr>
              <a:t>79,700</a:t>
            </a:r>
          </a:p>
          <a:p>
            <a:pPr algn="ctr"/>
            <a:r>
              <a:rPr lang="en-US" sz="2000" dirty="0" smtClean="0">
                <a:solidFill>
                  <a:schemeClr val="bg1"/>
                </a:solidFill>
              </a:rPr>
              <a:t>12%</a:t>
            </a:r>
            <a:endParaRPr lang="en-US" sz="2000" dirty="0">
              <a:solidFill>
                <a:schemeClr val="bg1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 flipH="1">
            <a:off x="5867400" y="3657600"/>
            <a:ext cx="19050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Industrial</a:t>
            </a:r>
          </a:p>
          <a:p>
            <a:pPr algn="ctr"/>
            <a:r>
              <a:rPr lang="en-US" sz="2000" dirty="0" smtClean="0"/>
              <a:t>47,100</a:t>
            </a:r>
          </a:p>
          <a:p>
            <a:pPr algn="ctr"/>
            <a:r>
              <a:rPr lang="en-US" sz="2000" dirty="0" smtClean="0"/>
              <a:t>7%</a:t>
            </a:r>
            <a:endParaRPr lang="en-US" sz="2000" dirty="0"/>
          </a:p>
        </p:txBody>
      </p:sp>
      <p:sp>
        <p:nvSpPr>
          <p:cNvPr id="10" name="TextBox 9"/>
          <p:cNvSpPr txBox="1"/>
          <p:nvPr/>
        </p:nvSpPr>
        <p:spPr>
          <a:xfrm flipH="1">
            <a:off x="1066800" y="3276600"/>
            <a:ext cx="19050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Seawater Intrusion Barrier</a:t>
            </a:r>
          </a:p>
          <a:p>
            <a:pPr algn="ctr"/>
            <a:r>
              <a:rPr lang="en-US" sz="2000" dirty="0" smtClean="0"/>
              <a:t>47,100</a:t>
            </a:r>
          </a:p>
          <a:p>
            <a:pPr algn="ctr"/>
            <a:r>
              <a:rPr lang="en-US" sz="2000" dirty="0" smtClean="0"/>
              <a:t>7%</a:t>
            </a:r>
            <a:endParaRPr lang="en-US" sz="2000" dirty="0"/>
          </a:p>
        </p:txBody>
      </p:sp>
      <p:sp>
        <p:nvSpPr>
          <p:cNvPr id="11" name="TextBox 10"/>
          <p:cNvSpPr txBox="1"/>
          <p:nvPr/>
        </p:nvSpPr>
        <p:spPr>
          <a:xfrm flipH="1">
            <a:off x="3962400" y="762000"/>
            <a:ext cx="1905000" cy="15542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900" dirty="0" smtClean="0"/>
              <a:t>Golf </a:t>
            </a:r>
          </a:p>
          <a:p>
            <a:pPr algn="ctr"/>
            <a:r>
              <a:rPr lang="en-US" sz="1900" dirty="0" smtClean="0"/>
              <a:t>Course </a:t>
            </a:r>
          </a:p>
          <a:p>
            <a:pPr algn="ctr"/>
            <a:r>
              <a:rPr lang="en-US" sz="1900" dirty="0" smtClean="0"/>
              <a:t>Irrigation</a:t>
            </a:r>
          </a:p>
          <a:p>
            <a:pPr algn="ctr"/>
            <a:r>
              <a:rPr lang="en-US" sz="1900" dirty="0" smtClean="0"/>
              <a:t>43,600</a:t>
            </a:r>
          </a:p>
          <a:p>
            <a:pPr algn="ctr"/>
            <a:r>
              <a:rPr lang="en-US" sz="1900" dirty="0" smtClean="0"/>
              <a:t>7%</a:t>
            </a:r>
            <a:endParaRPr lang="en-US" sz="1900" dirty="0"/>
          </a:p>
        </p:txBody>
      </p:sp>
      <p:sp>
        <p:nvSpPr>
          <p:cNvPr id="12" name="TextBox 11"/>
          <p:cNvSpPr txBox="1"/>
          <p:nvPr/>
        </p:nvSpPr>
        <p:spPr>
          <a:xfrm flipH="1">
            <a:off x="-76200" y="5229761"/>
            <a:ext cx="22098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Geothermal Energy Production</a:t>
            </a:r>
          </a:p>
          <a:p>
            <a:pPr algn="ctr"/>
            <a:r>
              <a:rPr lang="en-US" sz="2000" dirty="0" smtClean="0"/>
              <a:t>14,900</a:t>
            </a:r>
          </a:p>
          <a:p>
            <a:pPr algn="ctr"/>
            <a:r>
              <a:rPr lang="en-US" sz="2000" dirty="0" smtClean="0"/>
              <a:t>2%</a:t>
            </a:r>
            <a:endParaRPr lang="en-US" sz="2000" dirty="0"/>
          </a:p>
        </p:txBody>
      </p:sp>
      <p:sp>
        <p:nvSpPr>
          <p:cNvPr id="15" name="TextBox 14"/>
          <p:cNvSpPr txBox="1"/>
          <p:nvPr/>
        </p:nvSpPr>
        <p:spPr>
          <a:xfrm flipH="1">
            <a:off x="-228600" y="2209800"/>
            <a:ext cx="22098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Recreational Impoundment</a:t>
            </a:r>
          </a:p>
          <a:p>
            <a:pPr algn="ctr"/>
            <a:r>
              <a:rPr lang="en-US" sz="2000" dirty="0" smtClean="0"/>
              <a:t>25,800</a:t>
            </a:r>
          </a:p>
          <a:p>
            <a:pPr algn="ctr"/>
            <a:r>
              <a:rPr lang="en-US" sz="2000" dirty="0" smtClean="0"/>
              <a:t>4%</a:t>
            </a:r>
            <a:endParaRPr lang="en-US" sz="2000" dirty="0"/>
          </a:p>
        </p:txBody>
      </p:sp>
      <p:sp>
        <p:nvSpPr>
          <p:cNvPr id="16" name="TextBox 15"/>
          <p:cNvSpPr txBox="1"/>
          <p:nvPr/>
        </p:nvSpPr>
        <p:spPr>
          <a:xfrm flipH="1">
            <a:off x="-76200" y="304800"/>
            <a:ext cx="259080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Natural System Restoration, Wetlands, Wildlife Habitat</a:t>
            </a:r>
          </a:p>
          <a:p>
            <a:pPr algn="ctr"/>
            <a:r>
              <a:rPr lang="en-US" sz="2000" dirty="0" smtClean="0"/>
              <a:t>29,600</a:t>
            </a:r>
          </a:p>
          <a:p>
            <a:pPr algn="ctr"/>
            <a:r>
              <a:rPr lang="en-US" sz="2000" dirty="0" smtClean="0"/>
              <a:t>4%</a:t>
            </a:r>
            <a:endParaRPr lang="en-US" sz="2000" dirty="0"/>
          </a:p>
        </p:txBody>
      </p:sp>
      <p:cxnSp>
        <p:nvCxnSpPr>
          <p:cNvPr id="18" name="Straight Connector 17"/>
          <p:cNvCxnSpPr/>
          <p:nvPr/>
        </p:nvCxnSpPr>
        <p:spPr>
          <a:xfrm rot="5400000" flipH="1" flipV="1">
            <a:off x="1229160" y="4676341"/>
            <a:ext cx="352961" cy="72390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rot="16200000" flipH="1">
            <a:off x="1581151" y="1695450"/>
            <a:ext cx="533400" cy="342899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1447802" y="2971800"/>
            <a:ext cx="190499" cy="28039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 flipH="1">
            <a:off x="2895600" y="0"/>
            <a:ext cx="10668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Other</a:t>
            </a:r>
          </a:p>
          <a:p>
            <a:pPr algn="ctr"/>
            <a:r>
              <a:rPr lang="en-US" sz="2000" dirty="0" smtClean="0"/>
              <a:t>15,800</a:t>
            </a:r>
          </a:p>
          <a:p>
            <a:pPr algn="ctr"/>
            <a:r>
              <a:rPr lang="en-US" sz="2000" dirty="0" smtClean="0"/>
              <a:t>2%</a:t>
            </a:r>
            <a:endParaRPr lang="en-US" sz="2000" dirty="0"/>
          </a:p>
        </p:txBody>
      </p:sp>
      <p:cxnSp>
        <p:nvCxnSpPr>
          <p:cNvPr id="24" name="Straight Connector 23"/>
          <p:cNvCxnSpPr/>
          <p:nvPr/>
        </p:nvCxnSpPr>
        <p:spPr>
          <a:xfrm rot="16200000" flipH="1">
            <a:off x="3886200" y="533401"/>
            <a:ext cx="304801" cy="30480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 flipH="1">
            <a:off x="7543800" y="2971800"/>
            <a:ext cx="15240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Commercial</a:t>
            </a:r>
          </a:p>
          <a:p>
            <a:pPr algn="ctr"/>
            <a:r>
              <a:rPr lang="en-US" sz="2000" dirty="0" smtClean="0"/>
              <a:t>6,400</a:t>
            </a:r>
          </a:p>
          <a:p>
            <a:pPr algn="ctr"/>
            <a:r>
              <a:rPr lang="en-US" sz="2000" dirty="0" smtClean="0"/>
              <a:t>1%</a:t>
            </a:r>
            <a:endParaRPr lang="en-US" sz="2000" dirty="0"/>
          </a:p>
        </p:txBody>
      </p:sp>
      <p:cxnSp>
        <p:nvCxnSpPr>
          <p:cNvPr id="27" name="Straight Connector 26"/>
          <p:cNvCxnSpPr/>
          <p:nvPr/>
        </p:nvCxnSpPr>
        <p:spPr>
          <a:xfrm flipV="1">
            <a:off x="7391400" y="3429000"/>
            <a:ext cx="457200" cy="79391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64</Words>
  <Application>Microsoft Office PowerPoint</Application>
  <PresentationFormat>On-screen Show (4:3)</PresentationFormat>
  <Paragraphs>37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>DWR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tpezzett</dc:creator>
  <cp:lastModifiedBy>tpezzett</cp:lastModifiedBy>
  <cp:revision>1</cp:revision>
  <dcterms:created xsi:type="dcterms:W3CDTF">2012-02-23T23:15:53Z</dcterms:created>
  <dcterms:modified xsi:type="dcterms:W3CDTF">2012-02-23T23:16:24Z</dcterms:modified>
</cp:coreProperties>
</file>