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62" r:id="rId2"/>
    <p:sldId id="480" r:id="rId3"/>
    <p:sldId id="479" r:id="rId4"/>
    <p:sldId id="481" r:id="rId5"/>
    <p:sldId id="483" r:id="rId6"/>
    <p:sldId id="484" r:id="rId7"/>
    <p:sldId id="485" r:id="rId8"/>
    <p:sldId id="471" r:id="rId9"/>
    <p:sldId id="487" r:id="rId10"/>
    <p:sldId id="488" r:id="rId11"/>
    <p:sldId id="491" r:id="rId12"/>
    <p:sldId id="489" r:id="rId13"/>
    <p:sldId id="492" r:id="rId14"/>
    <p:sldId id="490" r:id="rId15"/>
    <p:sldId id="451" r:id="rId16"/>
    <p:sldId id="499" r:id="rId17"/>
    <p:sldId id="493" r:id="rId18"/>
    <p:sldId id="494" r:id="rId19"/>
    <p:sldId id="495" r:id="rId20"/>
    <p:sldId id="496" r:id="rId21"/>
    <p:sldId id="497" r:id="rId22"/>
    <p:sldId id="498" r:id="rId23"/>
    <p:sldId id="501" r:id="rId24"/>
    <p:sldId id="500" r:id="rId25"/>
    <p:sldId id="502" r:id="rId26"/>
    <p:sldId id="467" r:id="rId27"/>
    <p:sldId id="41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D23C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87550" autoAdjust="0"/>
  </p:normalViewPr>
  <p:slideViewPr>
    <p:cSldViewPr>
      <p:cViewPr varScale="1">
        <p:scale>
          <a:sx n="87" d="100"/>
          <a:sy n="87" d="100"/>
        </p:scale>
        <p:origin x="-4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3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814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Draft NPDES Permit  Discharges from Drinking Water Systems to Surface Water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0000" y="0"/>
            <a:ext cx="3198813" cy="838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 Meeting Handout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Speaker: Renan Jauregui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Resource Control Engineer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November 18, 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0CF20-CED4-8E4D-BE83-8DF7A40D7E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072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B054E-8CBB-4597-A0AC-A1C2E46CAB04}" type="datetimeFigureOut">
              <a:rPr lang="en-US" smtClean="0"/>
              <a:pPr/>
              <a:t>2/23/2015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33ED89-9FC9-4999-9668-F398CCD505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61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77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aseline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4BFE86-5071-4354-A5AF-BA5621E27CE6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419600"/>
            <a:ext cx="560832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40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027113" lvl="2" indent="-457200">
              <a:spcBef>
                <a:spcPts val="0"/>
              </a:spcBef>
              <a:buClr>
                <a:srgbClr val="0D23C9"/>
              </a:buClr>
            </a:pPr>
            <a:endParaRPr lang="en-US" sz="2000" baseline="0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433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24209C-7F90-4376-B294-388A5AF1D9E9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300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F4A2DF-7D14-4C9D-9DB1-D10CF44032F5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46DA6C-BFE4-4702-8B6E-E23B56737F5E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sz="16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 sz="1400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D9F38A-D41D-4EC0-B0BE-277291FDF0C9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36E312-807E-4BF8-B421-53CCEA215CFB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3ED89-9FC9-4999-9668-F398CCD5052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412F-D732-4E31-9E09-3DA819A56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Agenda Item No. 9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3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October 21, 2014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Agenda Item No. 9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</a:defRPr>
            </a:lvl1pPr>
          </a:lstStyle>
          <a:p>
            <a:fld id="{59DE6EB8-52AB-45EA-A660-3E1EBFA7298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ing.com/images/search?q=picture+of+storm+drain&amp;id=9F60DA82A0DF036D840F5919B62CADD24099D17F&amp;FORM=IQFRBA" TargetMode="External"/><Relationship Id="rId7" Type="http://schemas.openxmlformats.org/officeDocument/2006/relationships/hyperlink" Target="http://www.bing.com/images/search?q=pictures+of+drinking+water&amp;id=D86AA33DF09BD8AAA828228A047E2DBB86C7B355&amp;FORM=IQFRBA#view=detail&amp;id=2F97B2CCD7520115EF9CA6E24B28DD862D41728C&amp;selectedIndex=2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www.bing.com/images/search?q=pictures+of+drinking+water&amp;id=D86AA33DF09BD8AAA828228A047E2DBB86C7B355&amp;FORM=IQFRBA#view=detail&amp;id=F84FB63096750E75D37EBCB463686E9A7DDCFDBF&amp;selectedIndex=3" TargetMode="External"/><Relationship Id="rId10" Type="http://schemas.openxmlformats.org/officeDocument/2006/relationships/image" Target="cid:image003.jpg@01CE8EC2.57F819C0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rinc.ca.gov/DWW/index.js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images.google.com/imgres?imgurl=http://www.epa.gov/sab/sge_course/images_sge/confused.jpg&amp;imgrefurl=http://www.collegeslackers.com/forum/index.php?showtopic%3D10759&amp;h=720&amp;w=394&amp;sz=21&amp;hl=en&amp;start=1&amp;tbnid=qieHsYtbNM2RAM:&amp;tbnh=140&amp;tbnw=77&amp;prev=/images?q%3Dconfused%26svnum%3D10%26hl%3Den%26lr%3D%26sa%3DG" TargetMode="External"/><Relationship Id="rId7" Type="http://schemas.openxmlformats.org/officeDocument/2006/relationships/hyperlink" Target="http://images.google.com/imgres?imgurl=http://www.art-for-peace.org/Art-for-Peace/EssayContest_files/image002.gif&amp;imgrefurl=http://www.art-for-peace.org/Art-for-Peace/EssayContest.htm&amp;h=170&amp;w=161&amp;sz=8&amp;hl=en&amp;start=4&amp;tbnid=Mh1RVwv0tD7fgM:&amp;tbnh=99&amp;tbnw=94&amp;prev=/images?q%3Dscroll%2Bwith%2Bfeather\\%26svnum%3D10%26hl%3Den%26lr%3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/imgres?imgurl=http://www.alvord.k12.ca.us/rmk/images/scroll_feather.gif&amp;imgrefurl=http://www.alvord.k12.ca.us/rmk/&amp;h=153&amp;w=200&amp;sz=13&amp;hl=en&amp;start=14&amp;tbnid=YhqGZWVFT17NZM:&amp;tbnh=80&amp;tbnw=104&amp;prev=/images?q%3Dscroll%2Bwith%2Bfeather\\%26svnum%3D10%26hl%3Den%26lr%3D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water_issues/programs/tmdl/integrated2012.s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ehib.org/page.jsp?page_key=61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bing.com/images/search?q=picture+of+storm+drain&amp;id=9F60DA82A0DF036D840F5919B62CADD24099D17F&amp;FORM=IQFRBA" TargetMode="External"/><Relationship Id="rId7" Type="http://schemas.openxmlformats.org/officeDocument/2006/relationships/hyperlink" Target="http://www.bing.com/images/search?q=pictures+of+drinking+water&amp;id=D86AA33DF09BD8AAA828228A047E2DBB86C7B355&amp;FORM=IQFRBA#view=detail&amp;id=2F97B2CCD7520115EF9CA6E24B28DD862D41728C&amp;selectedIndex=24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6.jpeg"/><Relationship Id="rId5" Type="http://schemas.openxmlformats.org/officeDocument/2006/relationships/hyperlink" Target="http://www.bing.com/images/search?q=pictures+of+drinking+water&amp;id=D86AA33DF09BD8AAA828228A047E2DBB86C7B355&amp;FORM=IQFRBA#view=detail&amp;id=F84FB63096750E75D37EBCB463686E9A7DDCFDBF&amp;selectedIndex=3" TargetMode="External"/><Relationship Id="rId10" Type="http://schemas.openxmlformats.org/officeDocument/2006/relationships/image" Target="cid:image003.jpg@01CE8EC2.57F819C0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93642" y="1901825"/>
            <a:ext cx="7851648" cy="472757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2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Workshop on the Statewide NPDES Permit 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Drinking Water System Discharges</a:t>
            </a:r>
          </a:p>
          <a:p>
            <a:pPr algn="ctr"/>
            <a:r>
              <a:rPr lang="en-US" sz="36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Surface Waters</a:t>
            </a:r>
          </a:p>
          <a:p>
            <a:pPr algn="ctr"/>
            <a:endParaRPr lang="en-US" sz="20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Renan Jauregui</a:t>
            </a: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Resource Control Engineer</a:t>
            </a:r>
          </a:p>
          <a:p>
            <a:pPr algn="ctr"/>
            <a:r>
              <a:rPr lang="en-US" sz="2000" b="1" dirty="0" smtClean="0">
                <a:ln w="1587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of Water Quality</a:t>
            </a:r>
          </a:p>
          <a:p>
            <a:pPr algn="ctr"/>
            <a:endParaRPr lang="en-US" sz="1200" b="1" dirty="0" smtClean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dirty="0">
              <a:ln w="15875">
                <a:solidFill>
                  <a:schemeClr val="tx1"/>
                </a:solidFill>
              </a:ln>
              <a:solidFill>
                <a:schemeClr val="bg1"/>
              </a:solidFill>
              <a:latin typeface="Miriam" pitchFamily="34" charset="-79"/>
              <a:cs typeface="Miriam" pitchFamily="34" charset="-79"/>
            </a:endParaRPr>
          </a:p>
        </p:txBody>
      </p:sp>
      <p:pic>
        <p:nvPicPr>
          <p:cNvPr id="6" name="fdemb_6" descr="prgrsvimghttp://ts1.mm.bing.net/th?id=H.4593000514128230&amp;w=103&amp;h=103&amp;c=8&amp;pid=3.1&amp;qlt=9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8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6" descr="http://ts1.mm.bing.net/th?id=H.5020852248644160&amp;pid=1.7&amp;w=184&amp;h=182&amp;c=7&amp;rs=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18097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7" descr="http://ts2.mm.bing.net/th?id=H.4570400405193537&amp;pid=1.7&amp;w=224&amp;h=164&amp;c=7&amp;rs=1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32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8" descr="State Water Resources Control Board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2" y="9525"/>
            <a:ext cx="1810068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9" descr="http://www.fish.state.pa.us/images/fisheries/afm/2004/4_07-19sgl_stream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3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Effluent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Effluent Requirements/Limitations for discharges that enter a water of the U.S.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Establish Best Management Practices (BMPs) to: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aquatic toxicity of chlorine by dechlorination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erosion and hydromodification by erosion control and prevention measures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Minimize Sediment discharge and turbidity impacts through sediment, turbidity, and erosion controls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Prevent water quality impacts from groundwater supply well operations such as well development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and  rehabilitation by complying with a turbidity action level of 100 NTU or less in the discharge, and change or enhance BMPs when turbidity levels are greater than 100 NTU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Applicable to all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planned discharges that enter a water of the U.S.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Comply with the following effluent limitations: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total chlorine residual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maximum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of 0.019 mg/L  (inland waters, enclosed bays and estuaries) or 0.08 mg/L (ocean) </a:t>
            </a:r>
            <a:r>
              <a:rPr lang="en-US" sz="16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with compliance assessed by a field  meter monitoring result of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&lt;0.1 mg/L (non-detect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Only applicable to superchlorinated discharges, direct discharges, or discharges within 300 </a:t>
            </a:r>
            <a:r>
              <a:rPr lang="en-US" sz="16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ft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from a water of the U.S.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68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Effluent Requirements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0" y="11430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BMPs are left to the discretion of  the CDWS (include but not limited to those established by AWWA)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Emphasis on BMPs to be the primary control of toxicity, solids, trash, erosion, scour and hydromodification 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BMPs listed in Attachment C of the permit are examples</a:t>
            </a: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981200"/>
            <a:ext cx="1371600" cy="11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Users\dcmessina\Pictures\2014-06-03 Diana's Pictures of Fire Hydrant Flushing\Diana's Pictures of Fire Hydrant Flushing 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172552"/>
            <a:ext cx="1462616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dcmessina\Pictures\2014-06-03 Diana's Pictures of Fire Hydrant Flushing\Diana's Pictures of Fire Hydrant Flushing 0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42" y="1978063"/>
            <a:ext cx="1471135" cy="110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cmessina\Pictures\2014-06-03 Diana's Pictures of Fire Hydrant Flushing\Diana's Pictures of Fire Hydrant Flushing 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33" y="2289629"/>
            <a:ext cx="10668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2014-05-29 - SWB NPDES Demo\20140529_111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23970"/>
            <a:ext cx="1066800" cy="189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3970"/>
            <a:ext cx="133252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dcmessina\Pictures\2014-06-03 Diana's Pictures of Fire Hydrant Flushing\Diana's Pictures of Fire Hydrant Flushing 0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02" y="4245589"/>
            <a:ext cx="1625232" cy="12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dcmessina\Pictures\2014-06-03 Diana's Pictures of Fire Hydrant Flushing\Diana's Pictures of Fire Hydrant Flushing 044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17" y="4562792"/>
            <a:ext cx="1625183" cy="121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514600"/>
            <a:ext cx="7543800" cy="1219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Monitoring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Monitoring requirements.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Event effluent monitoring: (per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event)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Superchlorinated discharges 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(volume, chlorine, pH, and  visual turbidity)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High volume discharges (1ac-ft or larger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) (volume, chlorine,  visual turbidity)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Well development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/rehabilitation (volume, chlorine, and metered turbidity), 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&lt;20 min then one sample during first 10 min</a:t>
            </a: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between 20 to 60 min then one sample first 10 min and second sample during last 10 min.</a:t>
            </a:r>
          </a:p>
          <a:p>
            <a:pPr marL="1484313" lvl="4" indent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If discharge &gt;60 min then one sample first 10 min, second within 50 min and last one within last 10 min of discharge or close to end of discharge as feasible.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Representative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effluent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monitoring: 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annual- 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chlorine, volume, visual turbidity)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All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other types of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 that represent same general water source, same water treatment, and same type of implemented BMPs.</a:t>
            </a:r>
            <a:endParaRPr lang="en-US" sz="16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Same frequency as event monitoring dependent on duration of discharge.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Receiving water monitoring</a:t>
            </a:r>
            <a:r>
              <a:rPr lang="en-US" sz="16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Visual monitoring (erosion, discoloration, suspended matter, aquatic life impact, visible films, sheens, potential nuisance conditions)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Only applicable when direct planned discharges  do not comply with permit requirements. (not applicable for emergency discharges).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Emphasis on Beneficial Use or Reuse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monitoring is required if water is put to a beneficial reuse such as: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sing the water that would otherwise be discharged for irrigation or other uses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dust control)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Putting the water that would otherwise be discharged to land disposal for ground water infiltration and recharge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2" descr="http://ts4.mm.bing.net/th?id=HN.607987551800919974&amp;w=242&amp;h=177&amp;c=7&amp;rs=1&amp;qlt=80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02522"/>
            <a:ext cx="1409700" cy="103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ts4.mm.bing.net/th?id=HN.608008171933207260&amp;w=221&amp;h=172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92942"/>
            <a:ext cx="1371599" cy="10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ts4.mm.bing.net/th?id=HN.608022186408411288&amp;w=260&amp;h=182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17" y="2362200"/>
            <a:ext cx="1428749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ts1.mm.bing.net/th?id=HN.608039439300886884&amp;w=254&amp;h=181&amp;c=7&amp;rs=1&amp;pid=1.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4343400"/>
            <a:ext cx="1371600" cy="97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8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Reporting Requirements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Notification/Reporting requirements.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Notification of emergency or noncompliant discharges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Regional Board within 24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hrs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and in writing within 5 days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Stormwater System Operator with 24 hrs.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Pre-Notification of large planned discharges &gt;1acre-ft: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Notify Regional Board and Stormwater System Operator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3 days prior to initiating discharge 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or retroactively within 24 </a:t>
            </a:r>
            <a:r>
              <a:rPr lang="en-US" sz="18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hrs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after the Discharger is  informed to initiate a large volume discharge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Reporting to State Water Board by March 1 of every year:</a:t>
            </a:r>
            <a:endParaRPr lang="en-US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All non-compliant discharge monitoring information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 record of the number of direct discharges that are &gt;50,000 gal for the year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 estimate of the total volume discharged to waters of the U.S. during the year.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 estimate of the total volume of discharged water that was put to a beneficial reuse instead of discharging to a water of the U.S.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9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NPDES Permit Application Checklist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Notice of Intent form completed and signed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Application fee payable to the </a:t>
            </a:r>
            <a:b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SWRCB  included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Site information provided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Option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of providing general location of the facilities or the boundaries of the service area(s)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Need only 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to show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named receiving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waters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and  the major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named downstream waters</a:t>
            </a:r>
          </a:p>
          <a:p>
            <a:pPr marL="1645920" lvl="4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 discharges within 300 feet of a water body, the Discharger is only expected to submit the representative distance of 300 feet on both sides of the named water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bodies or indicate the entire service area is within 300 feet from a water body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TMDL Waterbody information completed and submitted 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2 samples’ laboratory analysis for parameters listed in Table F-2 for each applicable TMDL waterbody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estimated minimum and maximum discharge volume per discharge event  and estimated average annual discharge volume going to the TMDL waterbody.</a:t>
            </a:r>
          </a:p>
          <a:p>
            <a:pPr marL="1312863" lvl="3" indent="-285750">
              <a:spcBef>
                <a:spcPts val="0"/>
              </a:spcBef>
              <a:buClr>
                <a:srgbClr val="FFC000"/>
              </a:buClr>
            </a:pPr>
            <a:r>
              <a:rPr lang="en-US" sz="16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  Description of TMDL specific BMPs if any.</a:t>
            </a:r>
            <a:endParaRPr lang="en-US" sz="2000" b="1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91343"/>
            <a:ext cx="386505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54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 Watch Website 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drinc.ca.gov/DWW/index.jsp</a:t>
            </a: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83570"/>
            <a:ext cx="6153150" cy="475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3570"/>
            <a:ext cx="6600825" cy="37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 1, 2 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07293"/>
            <a:ext cx="6905053" cy="50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6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Sections 3, 4 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1828800"/>
            <a:ext cx="7839075" cy="451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5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76699"/>
            <a:ext cx="7658100" cy="482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01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confus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009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What is an</a:t>
            </a:r>
            <a:br>
              <a:rPr lang="en-US" altLang="en-US" sz="38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altLang="en-US" sz="3800" b="1" dirty="0" smtClean="0">
                <a:solidFill>
                  <a:schemeClr val="bg1"/>
                </a:solidFill>
                <a:latin typeface="Comic Sans MS" pitchFamily="66" charset="0"/>
              </a:rPr>
              <a:t>NPDES Permit?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752600"/>
            <a:ext cx="5791200" cy="4495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An NPDES permit is an authorization to discharge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There is no right to a permit and it can be revoked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5-year lifecycle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Report of Waste Discharge or NOI is needed to apply</a:t>
            </a:r>
          </a:p>
          <a:p>
            <a:pPr eaLnBrk="1" hangingPunct="1"/>
            <a:r>
              <a:rPr lang="en-US" altLang="en-US" sz="2800" b="1" dirty="0" smtClean="0">
                <a:solidFill>
                  <a:schemeClr val="bg1"/>
                </a:solidFill>
                <a:latin typeface="Arial" pitchFamily="34" charset="0"/>
              </a:rPr>
              <a:t>Issued as an individual or general permit</a:t>
            </a:r>
          </a:p>
        </p:txBody>
      </p:sp>
      <p:pic>
        <p:nvPicPr>
          <p:cNvPr id="11269" name="Picture 4" descr="scroll_feath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189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image00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07473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626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6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191374" cy="484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16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16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www.waterboards.ca.gov/water_issues/programs/tmdl/integrated2012.shtml</a:t>
            </a: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212" y="1752601"/>
            <a:ext cx="5166173" cy="503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62087"/>
            <a:ext cx="6103984" cy="574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4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 8</a:t>
            </a: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" y="1871718"/>
            <a:ext cx="7319963" cy="46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9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NOI Example</a:t>
            </a: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Certification/Signature</a:t>
            </a: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7" y="1981200"/>
            <a:ext cx="804862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16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-19731" y="-10886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Mapping Requirements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b="1" dirty="0" smtClean="0">
              <a:solidFill>
                <a:srgbClr val="B3EAF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8100" y="129540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DWS Geographic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Tool  </a:t>
            </a:r>
            <a:r>
              <a:rPr lang="en-US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www.ehib.org/page.jsp?page_key=61</a:t>
            </a: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6904"/>
            <a:ext cx="6031555" cy="466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04355"/>
            <a:ext cx="8296276" cy="437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53856"/>
            <a:ext cx="6438900" cy="467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997" y="2228185"/>
            <a:ext cx="6401481" cy="392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4" y="1110343"/>
            <a:ext cx="6464517" cy="554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8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Notice of Non-Applicability</a:t>
            </a: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from the drinking water system solely enter a water of the U.S. via a municipal separate storm sewer system (MS4)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and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there is a local agreement established with the MS4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Permittee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and approved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by the local Regional Water Board.</a:t>
            </a: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drinking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system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is owned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or operated by the MS4 Permittee and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all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discharges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enter a water of the U.S. via the permitted MS4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is regulated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under an existing individual Regional Water Board Permit due to threat to water quality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above the low-threat scope of the statewide permit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or due to the need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 address TMDL-specific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requirements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The drinking water system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does not discharge to a water of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U.S.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or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conveyance that drains to a water of the U.S.</a:t>
            </a:r>
            <a:endParaRPr lang="en-US" sz="20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0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Notice of Non-Applicability submittal </a:t>
            </a: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Checklist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Notice of Non-Applicability form completed and signed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Regional Board Order and NPDES number included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if reason for NONA is that the discharge falls outside the scope of the statewide permit.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Copy of local agreement with an MS4 permittee and acknowledgement by the Regional Board is included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if reason for NONA is that the discharge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is covered under a local agreement with MS4 permittee.</a:t>
            </a:r>
            <a:endParaRPr lang="en-US" sz="2000" dirty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Regional Board Order and NPDES 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number is </a:t>
            </a:r>
            <a:r>
              <a:rPr lang="en-US" sz="20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included </a:t>
            </a:r>
            <a:r>
              <a:rPr lang="en-US" sz="20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if reason for NONA is that the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discharger is owned and operated by an MS4 permittee or co-permittee which is named in the MS4 permit</a:t>
            </a: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Description how discharges are managed 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if reason for NONA is that no discharge enters a water of the U.S.</a:t>
            </a:r>
            <a:endParaRPr lang="en-US" sz="2800" dirty="0" smtClean="0"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8229600" cy="2590800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solidFill>
                  <a:srgbClr val="0D23C9"/>
                </a:solidFill>
              </a:rPr>
              <a:t/>
            </a:r>
            <a:br>
              <a:rPr lang="en-US" i="1" dirty="0">
                <a:solidFill>
                  <a:srgbClr val="0D23C9"/>
                </a:solidFill>
              </a:rPr>
            </a:br>
            <a:r>
              <a:rPr lang="en-US" i="1" dirty="0" smtClean="0">
                <a:solidFill>
                  <a:srgbClr val="0D23C9"/>
                </a:solidFill>
              </a:rPr>
              <a:t>Questions?</a:t>
            </a:r>
            <a:endParaRPr lang="en-US" i="1" dirty="0">
              <a:solidFill>
                <a:srgbClr val="0D23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3999" cy="12953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30480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fdemb_6" descr="prgrsvimghttp://ts1.mm.bing.net/th?id=H.4593000514128230&amp;w=103&amp;h=103&amp;c=8&amp;pid=3.1&amp;qlt=90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8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" name="Picture 8" descr="http://ts1.mm.bing.net/th?id=H.5020852248644160&amp;pid=1.7&amp;w=184&amp;h=182&amp;c=7&amp;rs=1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0"/>
            <a:ext cx="180975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9" descr="http://ts2.mm.bing.net/th?id=H.4570400405193537&amp;pid=1.7&amp;w=224&amp;h=164&amp;c=7&amp;rs=1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32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1" name="Picture 10" descr="State Water Resources Control Board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32" y="9525"/>
            <a:ext cx="1810068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2" name="Picture 11" descr="http://www.fish.state.pa.us/images/fisheries/afm/2004/4_07-19sgl_stream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525"/>
            <a:ext cx="1828800" cy="18732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511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Comic Sans MS" pitchFamily="66" charset="0"/>
              </a:rPr>
              <a:t>NPDES Permit Policy – Our Tool Box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7244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California Toxics Rule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126 priority pollutants criteria 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bg1"/>
                </a:solidFill>
                <a:latin typeface="Arial" pitchFamily="34" charset="0"/>
              </a:rPr>
              <a:t>California Ocean Plan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Objectives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California Thermal Plan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State Implementation Policy  for priority pollutants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Basin Plans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Beneficial  uses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Water quality 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Arial" pitchFamily="34" charset="0"/>
              </a:rPr>
              <a:t>Implementation</a:t>
            </a:r>
          </a:p>
        </p:txBody>
      </p:sp>
      <p:pic>
        <p:nvPicPr>
          <p:cNvPr id="10244" name="Picture 8" descr="beach_lip gloss_dress July 06 0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05050"/>
            <a:ext cx="3810000" cy="2857500"/>
          </a:xfrm>
          <a:noFill/>
        </p:spPr>
      </p:pic>
    </p:spTree>
    <p:extLst>
      <p:ext uri="{BB962C8B-B14F-4D97-AF65-F5344CB8AC3E}">
        <p14:creationId xmlns:p14="http://schemas.microsoft.com/office/powerpoint/2010/main" val="37314310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NPDES Permit Nuts and Bolts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981200"/>
            <a:ext cx="6553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Major Permit Requirements: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Federal Standard Provisions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Effluent Limits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Arial" pitchFamily="34" charset="0"/>
              </a:rPr>
              <a:t>Technology Based Effluent Limits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40 CFR 405-499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bg1"/>
                </a:solidFill>
                <a:latin typeface="Arial" pitchFamily="34" charset="0"/>
              </a:rPr>
              <a:t>Water Quality Based Effluent Limits</a:t>
            </a:r>
            <a:endParaRPr lang="en-US" altLang="en-US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WQ Criteria/Objectives (Beneficial Uses)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Self Monitoring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</a:rPr>
              <a:t>Applicable Pretreatment, Sludge, and management requirements, and special studies.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b="1" dirty="0" smtClean="0">
              <a:latin typeface="Arial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1978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5194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do beneficial uses relate to standards and limitations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7720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MUN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drinking water standards (MCLs, CTR human health)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REC-1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pathogens (total coliform standards, and CTR human health as well)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AGR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AG goals and Pathogens if direct consumption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 COLD or WARM applicable: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 it for toxic pollutants (CTR aquatic toxicity for metals and pesticides), chlorine and ammonia toxicity, dissolved oxygen, temperature, pH, etc.</a:t>
            </a:r>
          </a:p>
        </p:txBody>
      </p:sp>
    </p:spTree>
    <p:extLst>
      <p:ext uri="{BB962C8B-B14F-4D97-AF65-F5344CB8AC3E}">
        <p14:creationId xmlns:p14="http://schemas.microsoft.com/office/powerpoint/2010/main" val="33465052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7940675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itchFamily="34" charset="0"/>
              </a:rPr>
              <a:t>Effluent limitations are needed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…where there is a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Arial" pitchFamily="34" charset="0"/>
              </a:rPr>
              <a:t>“reasonable potential”</a:t>
            </a:r>
            <a:r>
              <a:rPr lang="en-US" altLang="en-US" sz="2400" dirty="0">
                <a:latin typeface="Arial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for the discharge to cause or contribute to an excursion above water quality standards.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" pitchFamily="34" charset="0"/>
              </a:rPr>
              <a:t>We have a </a:t>
            </a:r>
            <a:r>
              <a:rPr lang="en-US" altLang="en-US" sz="2400" i="1" dirty="0">
                <a:solidFill>
                  <a:schemeClr val="bg1"/>
                </a:solidFill>
                <a:latin typeface="Arial" pitchFamily="34" charset="0"/>
              </a:rPr>
              <a:t>three-trigger reasonable potential test</a:t>
            </a:r>
            <a:r>
              <a:rPr lang="en-US" altLang="en-US" sz="2400" dirty="0">
                <a:latin typeface="Arial" pitchFamily="34" charset="0"/>
              </a:rPr>
              <a:t>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04800" y="2667000"/>
            <a:ext cx="51747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Effluent limitations could be for: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Individual constituents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Whole effluent toxicity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04800" y="4495800"/>
            <a:ext cx="74676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Candara" pitchFamily="34" charset="0"/>
              </a:rPr>
              <a:t>Effluent limitations can result in 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Increased monitoring &amp; reporting costs 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Special studies (dilution, </a:t>
            </a:r>
            <a:r>
              <a:rPr lang="en-US" altLang="en-US" sz="2400" dirty="0" err="1">
                <a:solidFill>
                  <a:schemeClr val="bg1"/>
                </a:solidFill>
                <a:latin typeface="Candara" pitchFamily="34" charset="0"/>
              </a:rPr>
              <a:t>tox</a:t>
            </a: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evaluation) $$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Penalties &amp; liability $$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chemeClr val="bg1"/>
                </a:solidFill>
                <a:latin typeface="Candara" pitchFamily="34" charset="0"/>
              </a:rPr>
              <a:t>  Additional controls or advanced treatment $$$</a:t>
            </a:r>
          </a:p>
        </p:txBody>
      </p:sp>
      <p:pic>
        <p:nvPicPr>
          <p:cNvPr id="15365" name="Picture 8" descr="Europe for Staff 09 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9659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72"/>
          <p:cNvGrpSpPr>
            <a:grpSpLocks/>
          </p:cNvGrpSpPr>
          <p:nvPr/>
        </p:nvGrpSpPr>
        <p:grpSpPr bwMode="auto">
          <a:xfrm>
            <a:off x="2971800" y="6019800"/>
            <a:ext cx="838200" cy="609600"/>
            <a:chOff x="1968" y="3696"/>
            <a:chExt cx="528" cy="384"/>
          </a:xfrm>
        </p:grpSpPr>
        <p:sp>
          <p:nvSpPr>
            <p:cNvPr id="16635" name="Rectangle 273"/>
            <p:cNvSpPr>
              <a:spLocks noChangeArrowheads="1"/>
            </p:cNvSpPr>
            <p:nvPr/>
          </p:nvSpPr>
          <p:spPr bwMode="auto">
            <a:xfrm>
              <a:off x="2064" y="3840"/>
              <a:ext cx="336" cy="240"/>
            </a:xfrm>
            <a:prstGeom prst="rect">
              <a:avLst/>
            </a:prstGeom>
            <a:solidFill>
              <a:srgbClr val="F2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36" name="AutoShape 274"/>
            <p:cNvSpPr>
              <a:spLocks noChangeArrowheads="1"/>
            </p:cNvSpPr>
            <p:nvPr/>
          </p:nvSpPr>
          <p:spPr bwMode="auto">
            <a:xfrm>
              <a:off x="1968" y="3696"/>
              <a:ext cx="528" cy="144"/>
            </a:xfrm>
            <a:prstGeom prst="triangle">
              <a:avLst>
                <a:gd name="adj" fmla="val 50000"/>
              </a:avLst>
            </a:prstGeom>
            <a:solidFill>
              <a:srgbClr val="F2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37" name="Rectangle 275"/>
            <p:cNvSpPr>
              <a:spLocks noChangeArrowheads="1"/>
            </p:cNvSpPr>
            <p:nvPr/>
          </p:nvSpPr>
          <p:spPr bwMode="auto">
            <a:xfrm>
              <a:off x="2160" y="3888"/>
              <a:ext cx="4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38" name="Rectangle 276"/>
            <p:cNvSpPr>
              <a:spLocks noChangeArrowheads="1"/>
            </p:cNvSpPr>
            <p:nvPr/>
          </p:nvSpPr>
          <p:spPr bwMode="auto">
            <a:xfrm>
              <a:off x="2256" y="3888"/>
              <a:ext cx="4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16387" name="Picture 268" descr="Amgothicnobor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9200"/>
            <a:ext cx="15573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5334000" y="0"/>
            <a:ext cx="1219200" cy="990600"/>
            <a:chOff x="3360" y="0"/>
            <a:chExt cx="768" cy="624"/>
          </a:xfrm>
        </p:grpSpPr>
        <p:sp>
          <p:nvSpPr>
            <p:cNvPr id="16625" name="Freeform 3"/>
            <p:cNvSpPr>
              <a:spLocks/>
            </p:cNvSpPr>
            <p:nvPr/>
          </p:nvSpPr>
          <p:spPr bwMode="auto">
            <a:xfrm>
              <a:off x="3407" y="192"/>
              <a:ext cx="712" cy="432"/>
            </a:xfrm>
            <a:custGeom>
              <a:avLst/>
              <a:gdLst>
                <a:gd name="T0" fmla="*/ 0 w 720"/>
                <a:gd name="T1" fmla="*/ 99 h 480"/>
                <a:gd name="T2" fmla="*/ 124 w 720"/>
                <a:gd name="T3" fmla="*/ 79 h 480"/>
                <a:gd name="T4" fmla="*/ 205 w 720"/>
                <a:gd name="T5" fmla="*/ 79 h 480"/>
                <a:gd name="T6" fmla="*/ 285 w 720"/>
                <a:gd name="T7" fmla="*/ 69 h 480"/>
                <a:gd name="T8" fmla="*/ 366 w 720"/>
                <a:gd name="T9" fmla="*/ 60 h 480"/>
                <a:gd name="T10" fmla="*/ 447 w 720"/>
                <a:gd name="T11" fmla="*/ 41 h 480"/>
                <a:gd name="T12" fmla="*/ 528 w 720"/>
                <a:gd name="T13" fmla="*/ 30 h 480"/>
                <a:gd name="T14" fmla="*/ 569 w 720"/>
                <a:gd name="T15" fmla="*/ 11 h 480"/>
                <a:gd name="T16" fmla="*/ 609 w 720"/>
                <a:gd name="T17" fmla="*/ 0 h 4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0"/>
                <a:gd name="T28" fmla="*/ 0 h 480"/>
                <a:gd name="T29" fmla="*/ 720 w 720"/>
                <a:gd name="T30" fmla="*/ 480 h 4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0" h="480">
                  <a:moveTo>
                    <a:pt x="0" y="480"/>
                  </a:moveTo>
                  <a:cubicBezTo>
                    <a:pt x="52" y="440"/>
                    <a:pt x="104" y="400"/>
                    <a:pt x="144" y="384"/>
                  </a:cubicBezTo>
                  <a:cubicBezTo>
                    <a:pt x="184" y="368"/>
                    <a:pt x="208" y="392"/>
                    <a:pt x="240" y="384"/>
                  </a:cubicBezTo>
                  <a:cubicBezTo>
                    <a:pt x="272" y="376"/>
                    <a:pt x="304" y="352"/>
                    <a:pt x="336" y="336"/>
                  </a:cubicBezTo>
                  <a:cubicBezTo>
                    <a:pt x="368" y="320"/>
                    <a:pt x="400" y="312"/>
                    <a:pt x="432" y="288"/>
                  </a:cubicBezTo>
                  <a:cubicBezTo>
                    <a:pt x="464" y="264"/>
                    <a:pt x="496" y="216"/>
                    <a:pt x="528" y="192"/>
                  </a:cubicBezTo>
                  <a:cubicBezTo>
                    <a:pt x="560" y="168"/>
                    <a:pt x="600" y="168"/>
                    <a:pt x="624" y="144"/>
                  </a:cubicBezTo>
                  <a:cubicBezTo>
                    <a:pt x="648" y="120"/>
                    <a:pt x="656" y="72"/>
                    <a:pt x="672" y="48"/>
                  </a:cubicBezTo>
                  <a:cubicBezTo>
                    <a:pt x="688" y="24"/>
                    <a:pt x="712" y="8"/>
                    <a:pt x="720" y="0"/>
                  </a:cubicBezTo>
                </a:path>
              </a:pathLst>
            </a:custGeom>
            <a:noFill/>
            <a:ln w="571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6" name="Freeform 4" descr="Outlined diamond"/>
            <p:cNvSpPr>
              <a:spLocks/>
            </p:cNvSpPr>
            <p:nvPr/>
          </p:nvSpPr>
          <p:spPr bwMode="auto">
            <a:xfrm>
              <a:off x="3455" y="336"/>
              <a:ext cx="427" cy="240"/>
            </a:xfrm>
            <a:custGeom>
              <a:avLst/>
              <a:gdLst>
                <a:gd name="T0" fmla="*/ 0 w 432"/>
                <a:gd name="T1" fmla="*/ 240 h 240"/>
                <a:gd name="T2" fmla="*/ 0 w 432"/>
                <a:gd name="T3" fmla="*/ 0 h 240"/>
                <a:gd name="T4" fmla="*/ 363 w 432"/>
                <a:gd name="T5" fmla="*/ 0 h 240"/>
                <a:gd name="T6" fmla="*/ 324 w 432"/>
                <a:gd name="T7" fmla="*/ 96 h 240"/>
                <a:gd name="T8" fmla="*/ 202 w 432"/>
                <a:gd name="T9" fmla="*/ 192 h 240"/>
                <a:gd name="T10" fmla="*/ 81 w 432"/>
                <a:gd name="T11" fmla="*/ 192 h 240"/>
                <a:gd name="T12" fmla="*/ 0 w 432"/>
                <a:gd name="T13" fmla="*/ 24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240"/>
                <a:gd name="T23" fmla="*/ 432 w 432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240">
                  <a:moveTo>
                    <a:pt x="0" y="240"/>
                  </a:moveTo>
                  <a:lnTo>
                    <a:pt x="0" y="0"/>
                  </a:lnTo>
                  <a:lnTo>
                    <a:pt x="432" y="0"/>
                  </a:lnTo>
                  <a:lnTo>
                    <a:pt x="384" y="96"/>
                  </a:lnTo>
                  <a:lnTo>
                    <a:pt x="240" y="192"/>
                  </a:lnTo>
                  <a:lnTo>
                    <a:pt x="96" y="192"/>
                  </a:lnTo>
                  <a:lnTo>
                    <a:pt x="0" y="240"/>
                  </a:lnTo>
                  <a:close/>
                </a:path>
              </a:pathLst>
            </a:custGeom>
            <a:pattFill prst="openDmnd">
              <a:fgClr>
                <a:srgbClr val="66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627" name="Group 5"/>
            <p:cNvGrpSpPr>
              <a:grpSpLocks/>
            </p:cNvGrpSpPr>
            <p:nvPr/>
          </p:nvGrpSpPr>
          <p:grpSpPr bwMode="auto">
            <a:xfrm>
              <a:off x="3455" y="192"/>
              <a:ext cx="237" cy="144"/>
              <a:chOff x="4656" y="3840"/>
              <a:chExt cx="240" cy="144"/>
            </a:xfrm>
          </p:grpSpPr>
          <p:sp>
            <p:nvSpPr>
              <p:cNvPr id="16632" name="AutoShape 6"/>
              <p:cNvSpPr>
                <a:spLocks noChangeArrowheads="1"/>
              </p:cNvSpPr>
              <p:nvPr/>
            </p:nvSpPr>
            <p:spPr bwMode="auto">
              <a:xfrm>
                <a:off x="4656" y="3840"/>
                <a:ext cx="240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33" name="Oval 7"/>
              <p:cNvSpPr>
                <a:spLocks noChangeArrowheads="1"/>
              </p:cNvSpPr>
              <p:nvPr/>
            </p:nvSpPr>
            <p:spPr bwMode="auto">
              <a:xfrm>
                <a:off x="4656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634" name="Oval 8"/>
              <p:cNvSpPr>
                <a:spLocks noChangeArrowheads="1"/>
              </p:cNvSpPr>
              <p:nvPr/>
            </p:nvSpPr>
            <p:spPr bwMode="auto">
              <a:xfrm>
                <a:off x="4800" y="388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16628" name="Freeform 9" descr="Dark vertical"/>
            <p:cNvSpPr>
              <a:spLocks/>
            </p:cNvSpPr>
            <p:nvPr/>
          </p:nvSpPr>
          <p:spPr bwMode="auto">
            <a:xfrm>
              <a:off x="3767" y="48"/>
              <a:ext cx="162" cy="288"/>
            </a:xfrm>
            <a:custGeom>
              <a:avLst/>
              <a:gdLst>
                <a:gd name="T0" fmla="*/ 0 w 164"/>
                <a:gd name="T1" fmla="*/ 282 h 288"/>
                <a:gd name="T2" fmla="*/ 0 w 164"/>
                <a:gd name="T3" fmla="*/ 76 h 288"/>
                <a:gd name="T4" fmla="*/ 134 w 164"/>
                <a:gd name="T5" fmla="*/ 0 h 288"/>
                <a:gd name="T6" fmla="*/ 134 w 164"/>
                <a:gd name="T7" fmla="*/ 288 h 288"/>
                <a:gd name="T8" fmla="*/ 0 w 164"/>
                <a:gd name="T9" fmla="*/ 282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288"/>
                <a:gd name="T17" fmla="*/ 164 w 16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288">
                  <a:moveTo>
                    <a:pt x="0" y="282"/>
                  </a:moveTo>
                  <a:cubicBezTo>
                    <a:pt x="0" y="213"/>
                    <a:pt x="0" y="145"/>
                    <a:pt x="0" y="76"/>
                  </a:cubicBezTo>
                  <a:lnTo>
                    <a:pt x="164" y="0"/>
                  </a:lnTo>
                  <a:lnTo>
                    <a:pt x="164" y="288"/>
                  </a:lnTo>
                  <a:lnTo>
                    <a:pt x="0" y="282"/>
                  </a:lnTo>
                  <a:close/>
                </a:path>
              </a:pathLst>
            </a:custGeom>
            <a:pattFill prst="dkVert">
              <a:fgClr>
                <a:srgbClr val="66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9" name="Freeform 10" descr="Dark horizontal"/>
            <p:cNvSpPr>
              <a:spLocks/>
            </p:cNvSpPr>
            <p:nvPr/>
          </p:nvSpPr>
          <p:spPr bwMode="auto">
            <a:xfrm>
              <a:off x="3925" y="181"/>
              <a:ext cx="203" cy="155"/>
            </a:xfrm>
            <a:custGeom>
              <a:avLst/>
              <a:gdLst>
                <a:gd name="T0" fmla="*/ 0 w 205"/>
                <a:gd name="T1" fmla="*/ 0 h 155"/>
                <a:gd name="T2" fmla="*/ 175 w 205"/>
                <a:gd name="T3" fmla="*/ 0 h 155"/>
                <a:gd name="T4" fmla="*/ 85 w 205"/>
                <a:gd name="T5" fmla="*/ 107 h 155"/>
                <a:gd name="T6" fmla="*/ 4 w 205"/>
                <a:gd name="T7" fmla="*/ 155 h 155"/>
                <a:gd name="T8" fmla="*/ 0 w 205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55"/>
                <a:gd name="T17" fmla="*/ 205 w 205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55">
                  <a:moveTo>
                    <a:pt x="0" y="0"/>
                  </a:moveTo>
                  <a:cubicBezTo>
                    <a:pt x="68" y="0"/>
                    <a:pt x="137" y="0"/>
                    <a:pt x="205" y="0"/>
                  </a:cubicBezTo>
                  <a:lnTo>
                    <a:pt x="100" y="107"/>
                  </a:lnTo>
                  <a:lnTo>
                    <a:pt x="4" y="155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rgbClr val="6633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30" name="Line 11"/>
            <p:cNvSpPr>
              <a:spLocks noChangeShapeType="1"/>
            </p:cNvSpPr>
            <p:nvPr/>
          </p:nvSpPr>
          <p:spPr bwMode="auto">
            <a:xfrm flipV="1">
              <a:off x="3692" y="0"/>
              <a:ext cx="285" cy="144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31" name="Line 12"/>
            <p:cNvSpPr>
              <a:spLocks noChangeShapeType="1"/>
            </p:cNvSpPr>
            <p:nvPr/>
          </p:nvSpPr>
          <p:spPr bwMode="auto">
            <a:xfrm>
              <a:off x="3360" y="336"/>
              <a:ext cx="61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9" name="Freeform 13"/>
          <p:cNvSpPr>
            <a:spLocks/>
          </p:cNvSpPr>
          <p:nvPr/>
        </p:nvSpPr>
        <p:spPr bwMode="auto">
          <a:xfrm>
            <a:off x="1143000" y="990600"/>
            <a:ext cx="7543800" cy="5943600"/>
          </a:xfrm>
          <a:custGeom>
            <a:avLst/>
            <a:gdLst>
              <a:gd name="T0" fmla="*/ 2147483647 w 4752"/>
              <a:gd name="T1" fmla="*/ 2147483647 h 3744"/>
              <a:gd name="T2" fmla="*/ 2147483647 w 4752"/>
              <a:gd name="T3" fmla="*/ 2147483647 h 3744"/>
              <a:gd name="T4" fmla="*/ 2147483647 w 4752"/>
              <a:gd name="T5" fmla="*/ 2147483647 h 3744"/>
              <a:gd name="T6" fmla="*/ 2147483647 w 4752"/>
              <a:gd name="T7" fmla="*/ 2147483647 h 3744"/>
              <a:gd name="T8" fmla="*/ 2147483647 w 4752"/>
              <a:gd name="T9" fmla="*/ 2147483647 h 3744"/>
              <a:gd name="T10" fmla="*/ 2147483647 w 4752"/>
              <a:gd name="T11" fmla="*/ 2147483647 h 3744"/>
              <a:gd name="T12" fmla="*/ 2147483647 w 4752"/>
              <a:gd name="T13" fmla="*/ 2147483647 h 3744"/>
              <a:gd name="T14" fmla="*/ 2147483647 w 4752"/>
              <a:gd name="T15" fmla="*/ 2147483647 h 3744"/>
              <a:gd name="T16" fmla="*/ 2147483647 w 4752"/>
              <a:gd name="T17" fmla="*/ 2147483647 h 3744"/>
              <a:gd name="T18" fmla="*/ 2147483647 w 4752"/>
              <a:gd name="T19" fmla="*/ 2147483647 h 3744"/>
              <a:gd name="T20" fmla="*/ 2147483647 w 4752"/>
              <a:gd name="T21" fmla="*/ 2147483647 h 3744"/>
              <a:gd name="T22" fmla="*/ 2147483647 w 4752"/>
              <a:gd name="T23" fmla="*/ 2147483647 h 3744"/>
              <a:gd name="T24" fmla="*/ 2147483647 w 4752"/>
              <a:gd name="T25" fmla="*/ 2147483647 h 3744"/>
              <a:gd name="T26" fmla="*/ 2147483647 w 4752"/>
              <a:gd name="T27" fmla="*/ 2147483647 h 3744"/>
              <a:gd name="T28" fmla="*/ 2147483647 w 4752"/>
              <a:gd name="T29" fmla="*/ 2147483647 h 3744"/>
              <a:gd name="T30" fmla="*/ 2147483647 w 4752"/>
              <a:gd name="T31" fmla="*/ 2147483647 h 3744"/>
              <a:gd name="T32" fmla="*/ 2147483647 w 4752"/>
              <a:gd name="T33" fmla="*/ 2147483647 h 3744"/>
              <a:gd name="T34" fmla="*/ 2147483647 w 4752"/>
              <a:gd name="T35" fmla="*/ 2147483647 h 3744"/>
              <a:gd name="T36" fmla="*/ 2147483647 w 4752"/>
              <a:gd name="T37" fmla="*/ 2147483647 h 3744"/>
              <a:gd name="T38" fmla="*/ 2147483647 w 4752"/>
              <a:gd name="T39" fmla="*/ 2147483647 h 3744"/>
              <a:gd name="T40" fmla="*/ 2147483647 w 4752"/>
              <a:gd name="T41" fmla="*/ 2147483647 h 3744"/>
              <a:gd name="T42" fmla="*/ 2147483647 w 4752"/>
              <a:gd name="T43" fmla="*/ 2147483647 h 3744"/>
              <a:gd name="T44" fmla="*/ 2147483647 w 4752"/>
              <a:gd name="T45" fmla="*/ 2147483647 h 3744"/>
              <a:gd name="T46" fmla="*/ 2147483647 w 4752"/>
              <a:gd name="T47" fmla="*/ 2147483647 h 3744"/>
              <a:gd name="T48" fmla="*/ 2147483647 w 4752"/>
              <a:gd name="T49" fmla="*/ 2147483647 h 3744"/>
              <a:gd name="T50" fmla="*/ 2147483647 w 4752"/>
              <a:gd name="T51" fmla="*/ 2147483647 h 3744"/>
              <a:gd name="T52" fmla="*/ 2147483647 w 4752"/>
              <a:gd name="T53" fmla="*/ 2147483647 h 3744"/>
              <a:gd name="T54" fmla="*/ 2147483647 w 4752"/>
              <a:gd name="T55" fmla="*/ 2147483647 h 3744"/>
              <a:gd name="T56" fmla="*/ 2147483647 w 4752"/>
              <a:gd name="T57" fmla="*/ 2147483647 h 3744"/>
              <a:gd name="T58" fmla="*/ 2147483647 w 4752"/>
              <a:gd name="T59" fmla="*/ 2147483647 h 3744"/>
              <a:gd name="T60" fmla="*/ 2147483647 w 4752"/>
              <a:gd name="T61" fmla="*/ 2147483647 h 3744"/>
              <a:gd name="T62" fmla="*/ 2147483647 w 4752"/>
              <a:gd name="T63" fmla="*/ 2147483647 h 3744"/>
              <a:gd name="T64" fmla="*/ 2147483647 w 4752"/>
              <a:gd name="T65" fmla="*/ 2147483647 h 3744"/>
              <a:gd name="T66" fmla="*/ 2147483647 w 4752"/>
              <a:gd name="T67" fmla="*/ 2147483647 h 3744"/>
              <a:gd name="T68" fmla="*/ 2147483647 w 4752"/>
              <a:gd name="T69" fmla="*/ 2147483647 h 3744"/>
              <a:gd name="T70" fmla="*/ 2147483647 w 4752"/>
              <a:gd name="T71" fmla="*/ 2147483647 h 3744"/>
              <a:gd name="T72" fmla="*/ 2147483647 w 4752"/>
              <a:gd name="T73" fmla="*/ 2147483647 h 3744"/>
              <a:gd name="T74" fmla="*/ 2147483647 w 4752"/>
              <a:gd name="T75" fmla="*/ 2147483647 h 3744"/>
              <a:gd name="T76" fmla="*/ 2147483647 w 4752"/>
              <a:gd name="T77" fmla="*/ 2147483647 h 3744"/>
              <a:gd name="T78" fmla="*/ 2147483647 w 4752"/>
              <a:gd name="T79" fmla="*/ 2147483647 h 3744"/>
              <a:gd name="T80" fmla="*/ 2147483647 w 4752"/>
              <a:gd name="T81" fmla="*/ 2147483647 h 3744"/>
              <a:gd name="T82" fmla="*/ 2147483647 w 4752"/>
              <a:gd name="T83" fmla="*/ 2147483647 h 3744"/>
              <a:gd name="T84" fmla="*/ 2147483647 w 4752"/>
              <a:gd name="T85" fmla="*/ 2147483647 h 3744"/>
              <a:gd name="T86" fmla="*/ 2147483647 w 4752"/>
              <a:gd name="T87" fmla="*/ 2147483647 h 3744"/>
              <a:gd name="T88" fmla="*/ 2147483647 w 4752"/>
              <a:gd name="T89" fmla="*/ 2147483647 h 3744"/>
              <a:gd name="T90" fmla="*/ 2147483647 w 4752"/>
              <a:gd name="T91" fmla="*/ 2147483647 h 3744"/>
              <a:gd name="T92" fmla="*/ 2147483647 w 4752"/>
              <a:gd name="T93" fmla="*/ 2147483647 h 3744"/>
              <a:gd name="T94" fmla="*/ 2147483647 w 4752"/>
              <a:gd name="T95" fmla="*/ 2147483647 h 3744"/>
              <a:gd name="T96" fmla="*/ 2147483647 w 4752"/>
              <a:gd name="T97" fmla="*/ 2147483647 h 3744"/>
              <a:gd name="T98" fmla="*/ 2147483647 w 4752"/>
              <a:gd name="T99" fmla="*/ 2147483647 h 3744"/>
              <a:gd name="T100" fmla="*/ 2147483647 w 4752"/>
              <a:gd name="T101" fmla="*/ 2147483647 h 3744"/>
              <a:gd name="T102" fmla="*/ 2147483647 w 4752"/>
              <a:gd name="T103" fmla="*/ 2147483647 h 3744"/>
              <a:gd name="T104" fmla="*/ 2147483647 w 4752"/>
              <a:gd name="T105" fmla="*/ 2147483647 h 3744"/>
              <a:gd name="T106" fmla="*/ 2147483647 w 4752"/>
              <a:gd name="T107" fmla="*/ 2147483647 h 3744"/>
              <a:gd name="T108" fmla="*/ 2147483647 w 4752"/>
              <a:gd name="T109" fmla="*/ 2147483647 h 3744"/>
              <a:gd name="T110" fmla="*/ 2147483647 w 4752"/>
              <a:gd name="T111" fmla="*/ 2147483647 h 3744"/>
              <a:gd name="T112" fmla="*/ 2147483647 w 4752"/>
              <a:gd name="T113" fmla="*/ 2147483647 h 374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752"/>
              <a:gd name="T172" fmla="*/ 0 h 3744"/>
              <a:gd name="T173" fmla="*/ 4752 w 4752"/>
              <a:gd name="T174" fmla="*/ 3744 h 374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752" h="3744">
                <a:moveTo>
                  <a:pt x="1976" y="104"/>
                </a:moveTo>
                <a:cubicBezTo>
                  <a:pt x="1896" y="104"/>
                  <a:pt x="1776" y="96"/>
                  <a:pt x="1688" y="104"/>
                </a:cubicBezTo>
                <a:cubicBezTo>
                  <a:pt x="1600" y="112"/>
                  <a:pt x="1536" y="136"/>
                  <a:pt x="1448" y="152"/>
                </a:cubicBezTo>
                <a:cubicBezTo>
                  <a:pt x="1360" y="168"/>
                  <a:pt x="1264" y="176"/>
                  <a:pt x="1160" y="200"/>
                </a:cubicBezTo>
                <a:cubicBezTo>
                  <a:pt x="1056" y="224"/>
                  <a:pt x="912" y="272"/>
                  <a:pt x="824" y="296"/>
                </a:cubicBezTo>
                <a:cubicBezTo>
                  <a:pt x="736" y="320"/>
                  <a:pt x="696" y="328"/>
                  <a:pt x="632" y="344"/>
                </a:cubicBezTo>
                <a:cubicBezTo>
                  <a:pt x="568" y="360"/>
                  <a:pt x="509" y="363"/>
                  <a:pt x="440" y="392"/>
                </a:cubicBezTo>
                <a:cubicBezTo>
                  <a:pt x="371" y="421"/>
                  <a:pt x="269" y="484"/>
                  <a:pt x="217" y="519"/>
                </a:cubicBezTo>
                <a:cubicBezTo>
                  <a:pt x="165" y="554"/>
                  <a:pt x="149" y="565"/>
                  <a:pt x="126" y="599"/>
                </a:cubicBezTo>
                <a:cubicBezTo>
                  <a:pt x="103" y="633"/>
                  <a:pt x="92" y="672"/>
                  <a:pt x="80" y="725"/>
                </a:cubicBezTo>
                <a:cubicBezTo>
                  <a:pt x="68" y="778"/>
                  <a:pt x="60" y="872"/>
                  <a:pt x="56" y="920"/>
                </a:cubicBezTo>
                <a:cubicBezTo>
                  <a:pt x="52" y="968"/>
                  <a:pt x="64" y="960"/>
                  <a:pt x="56" y="1016"/>
                </a:cubicBezTo>
                <a:cubicBezTo>
                  <a:pt x="48" y="1072"/>
                  <a:pt x="8" y="1168"/>
                  <a:pt x="8" y="1256"/>
                </a:cubicBezTo>
                <a:cubicBezTo>
                  <a:pt x="8" y="1344"/>
                  <a:pt x="48" y="1456"/>
                  <a:pt x="56" y="1544"/>
                </a:cubicBezTo>
                <a:cubicBezTo>
                  <a:pt x="64" y="1632"/>
                  <a:pt x="64" y="1704"/>
                  <a:pt x="56" y="1784"/>
                </a:cubicBezTo>
                <a:cubicBezTo>
                  <a:pt x="48" y="1864"/>
                  <a:pt x="4" y="1930"/>
                  <a:pt x="8" y="2024"/>
                </a:cubicBezTo>
                <a:cubicBezTo>
                  <a:pt x="12" y="2118"/>
                  <a:pt x="64" y="2244"/>
                  <a:pt x="80" y="2348"/>
                </a:cubicBezTo>
                <a:cubicBezTo>
                  <a:pt x="96" y="2452"/>
                  <a:pt x="108" y="2550"/>
                  <a:pt x="104" y="2648"/>
                </a:cubicBezTo>
                <a:cubicBezTo>
                  <a:pt x="100" y="2746"/>
                  <a:pt x="64" y="2840"/>
                  <a:pt x="56" y="2936"/>
                </a:cubicBezTo>
                <a:cubicBezTo>
                  <a:pt x="48" y="3032"/>
                  <a:pt x="48" y="3136"/>
                  <a:pt x="56" y="3224"/>
                </a:cubicBezTo>
                <a:cubicBezTo>
                  <a:pt x="64" y="3312"/>
                  <a:pt x="96" y="3392"/>
                  <a:pt x="104" y="3464"/>
                </a:cubicBezTo>
                <a:cubicBezTo>
                  <a:pt x="112" y="3536"/>
                  <a:pt x="0" y="3624"/>
                  <a:pt x="104" y="3656"/>
                </a:cubicBezTo>
                <a:cubicBezTo>
                  <a:pt x="208" y="3688"/>
                  <a:pt x="632" y="3744"/>
                  <a:pt x="728" y="3656"/>
                </a:cubicBezTo>
                <a:cubicBezTo>
                  <a:pt x="824" y="3568"/>
                  <a:pt x="688" y="3256"/>
                  <a:pt x="680" y="3128"/>
                </a:cubicBezTo>
                <a:cubicBezTo>
                  <a:pt x="672" y="3000"/>
                  <a:pt x="672" y="2976"/>
                  <a:pt x="680" y="2888"/>
                </a:cubicBezTo>
                <a:cubicBezTo>
                  <a:pt x="688" y="2800"/>
                  <a:pt x="736" y="2744"/>
                  <a:pt x="728" y="2600"/>
                </a:cubicBezTo>
                <a:cubicBezTo>
                  <a:pt x="720" y="2456"/>
                  <a:pt x="640" y="2184"/>
                  <a:pt x="632" y="2024"/>
                </a:cubicBezTo>
                <a:cubicBezTo>
                  <a:pt x="624" y="1864"/>
                  <a:pt x="672" y="1760"/>
                  <a:pt x="680" y="1640"/>
                </a:cubicBezTo>
                <a:cubicBezTo>
                  <a:pt x="688" y="1520"/>
                  <a:pt x="680" y="1408"/>
                  <a:pt x="680" y="1304"/>
                </a:cubicBezTo>
                <a:cubicBezTo>
                  <a:pt x="680" y="1200"/>
                  <a:pt x="664" y="1120"/>
                  <a:pt x="680" y="1016"/>
                </a:cubicBezTo>
                <a:cubicBezTo>
                  <a:pt x="696" y="912"/>
                  <a:pt x="712" y="768"/>
                  <a:pt x="776" y="680"/>
                </a:cubicBezTo>
                <a:cubicBezTo>
                  <a:pt x="840" y="592"/>
                  <a:pt x="952" y="536"/>
                  <a:pt x="1064" y="488"/>
                </a:cubicBezTo>
                <a:cubicBezTo>
                  <a:pt x="1176" y="440"/>
                  <a:pt x="1336" y="416"/>
                  <a:pt x="1448" y="392"/>
                </a:cubicBezTo>
                <a:cubicBezTo>
                  <a:pt x="1560" y="368"/>
                  <a:pt x="1616" y="352"/>
                  <a:pt x="1736" y="344"/>
                </a:cubicBezTo>
                <a:cubicBezTo>
                  <a:pt x="1856" y="336"/>
                  <a:pt x="2048" y="352"/>
                  <a:pt x="2168" y="344"/>
                </a:cubicBezTo>
                <a:cubicBezTo>
                  <a:pt x="2288" y="336"/>
                  <a:pt x="2360" y="312"/>
                  <a:pt x="2456" y="296"/>
                </a:cubicBezTo>
                <a:cubicBezTo>
                  <a:pt x="2552" y="280"/>
                  <a:pt x="2648" y="256"/>
                  <a:pt x="2744" y="248"/>
                </a:cubicBezTo>
                <a:cubicBezTo>
                  <a:pt x="2840" y="240"/>
                  <a:pt x="2928" y="256"/>
                  <a:pt x="3032" y="248"/>
                </a:cubicBezTo>
                <a:cubicBezTo>
                  <a:pt x="3136" y="240"/>
                  <a:pt x="3264" y="216"/>
                  <a:pt x="3368" y="200"/>
                </a:cubicBezTo>
                <a:cubicBezTo>
                  <a:pt x="3472" y="184"/>
                  <a:pt x="3560" y="171"/>
                  <a:pt x="3656" y="152"/>
                </a:cubicBezTo>
                <a:cubicBezTo>
                  <a:pt x="3752" y="133"/>
                  <a:pt x="3863" y="101"/>
                  <a:pt x="3943" y="85"/>
                </a:cubicBezTo>
                <a:cubicBezTo>
                  <a:pt x="4023" y="69"/>
                  <a:pt x="4056" y="61"/>
                  <a:pt x="4136" y="56"/>
                </a:cubicBezTo>
                <a:cubicBezTo>
                  <a:pt x="4216" y="51"/>
                  <a:pt x="4352" y="56"/>
                  <a:pt x="4424" y="56"/>
                </a:cubicBezTo>
                <a:cubicBezTo>
                  <a:pt x="4496" y="56"/>
                  <a:pt x="4520" y="56"/>
                  <a:pt x="4568" y="56"/>
                </a:cubicBezTo>
                <a:cubicBezTo>
                  <a:pt x="4616" y="56"/>
                  <a:pt x="4696" y="64"/>
                  <a:pt x="4712" y="56"/>
                </a:cubicBezTo>
                <a:cubicBezTo>
                  <a:pt x="4728" y="48"/>
                  <a:pt x="4752" y="16"/>
                  <a:pt x="4664" y="8"/>
                </a:cubicBezTo>
                <a:cubicBezTo>
                  <a:pt x="4576" y="0"/>
                  <a:pt x="4288" y="8"/>
                  <a:pt x="4184" y="8"/>
                </a:cubicBezTo>
                <a:cubicBezTo>
                  <a:pt x="4080" y="8"/>
                  <a:pt x="4096" y="8"/>
                  <a:pt x="4040" y="8"/>
                </a:cubicBezTo>
                <a:cubicBezTo>
                  <a:pt x="3984" y="8"/>
                  <a:pt x="3920" y="0"/>
                  <a:pt x="3848" y="8"/>
                </a:cubicBezTo>
                <a:cubicBezTo>
                  <a:pt x="3776" y="16"/>
                  <a:pt x="3672" y="48"/>
                  <a:pt x="3608" y="56"/>
                </a:cubicBezTo>
                <a:cubicBezTo>
                  <a:pt x="3544" y="64"/>
                  <a:pt x="3528" y="48"/>
                  <a:pt x="3464" y="56"/>
                </a:cubicBezTo>
                <a:cubicBezTo>
                  <a:pt x="3400" y="64"/>
                  <a:pt x="3304" y="96"/>
                  <a:pt x="3224" y="104"/>
                </a:cubicBezTo>
                <a:cubicBezTo>
                  <a:pt x="3144" y="112"/>
                  <a:pt x="3056" y="104"/>
                  <a:pt x="2984" y="104"/>
                </a:cubicBezTo>
                <a:cubicBezTo>
                  <a:pt x="2912" y="104"/>
                  <a:pt x="2864" y="107"/>
                  <a:pt x="2792" y="104"/>
                </a:cubicBezTo>
                <a:cubicBezTo>
                  <a:pt x="2720" y="101"/>
                  <a:pt x="2653" y="85"/>
                  <a:pt x="2549" y="85"/>
                </a:cubicBezTo>
                <a:cubicBezTo>
                  <a:pt x="2445" y="85"/>
                  <a:pt x="2263" y="101"/>
                  <a:pt x="2168" y="104"/>
                </a:cubicBezTo>
                <a:cubicBezTo>
                  <a:pt x="2073" y="107"/>
                  <a:pt x="2056" y="104"/>
                  <a:pt x="1976" y="104"/>
                </a:cubicBezTo>
                <a:close/>
              </a:path>
            </a:pathLst>
          </a:custGeom>
          <a:solidFill>
            <a:srgbClr val="C5E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Freeform 14"/>
          <p:cNvSpPr>
            <a:spLocks/>
          </p:cNvSpPr>
          <p:nvPr/>
        </p:nvSpPr>
        <p:spPr bwMode="auto">
          <a:xfrm>
            <a:off x="2514600" y="1676400"/>
            <a:ext cx="1524000" cy="1143000"/>
          </a:xfrm>
          <a:custGeom>
            <a:avLst/>
            <a:gdLst>
              <a:gd name="T0" fmla="*/ 0 w 1344"/>
              <a:gd name="T1" fmla="*/ 2147483647 h 1344"/>
              <a:gd name="T2" fmla="*/ 2147483647 w 1344"/>
              <a:gd name="T3" fmla="*/ 2147483647 h 1344"/>
              <a:gd name="T4" fmla="*/ 2147483647 w 1344"/>
              <a:gd name="T5" fmla="*/ 2147483647 h 1344"/>
              <a:gd name="T6" fmla="*/ 2147483647 w 1344"/>
              <a:gd name="T7" fmla="*/ 0 h 1344"/>
              <a:gd name="T8" fmla="*/ 2147483647 w 1344"/>
              <a:gd name="T9" fmla="*/ 2147483647 h 1344"/>
              <a:gd name="T10" fmla="*/ 0 w 1344"/>
              <a:gd name="T11" fmla="*/ 2147483647 h 1344"/>
              <a:gd name="T12" fmla="*/ 0 w 1344"/>
              <a:gd name="T13" fmla="*/ 2147483647 h 1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44"/>
              <a:gd name="T22" fmla="*/ 0 h 1344"/>
              <a:gd name="T23" fmla="*/ 1344 w 1344"/>
              <a:gd name="T24" fmla="*/ 1344 h 1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44" h="1344">
                <a:moveTo>
                  <a:pt x="0" y="1344"/>
                </a:moveTo>
                <a:lnTo>
                  <a:pt x="1344" y="1344"/>
                </a:lnTo>
                <a:lnTo>
                  <a:pt x="1344" y="336"/>
                </a:lnTo>
                <a:lnTo>
                  <a:pt x="1008" y="0"/>
                </a:lnTo>
                <a:lnTo>
                  <a:pt x="288" y="192"/>
                </a:lnTo>
                <a:lnTo>
                  <a:pt x="0" y="624"/>
                </a:lnTo>
                <a:lnTo>
                  <a:pt x="0" y="1344"/>
                </a:lnTo>
                <a:close/>
              </a:path>
            </a:pathLst>
          </a:custGeom>
          <a:solidFill>
            <a:srgbClr val="FFCCB3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15"/>
          <p:cNvSpPr>
            <a:spLocks noChangeArrowheads="1"/>
          </p:cNvSpPr>
          <p:nvPr/>
        </p:nvSpPr>
        <p:spPr bwMode="auto">
          <a:xfrm>
            <a:off x="3200400" y="4114800"/>
            <a:ext cx="1473200" cy="609600"/>
          </a:xfrm>
          <a:prstGeom prst="rect">
            <a:avLst/>
          </a:prstGeom>
          <a:solidFill>
            <a:srgbClr val="8EDAB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2" name="Rectangle 16"/>
          <p:cNvSpPr>
            <a:spLocks noChangeArrowheads="1"/>
          </p:cNvSpPr>
          <p:nvPr/>
        </p:nvSpPr>
        <p:spPr bwMode="auto">
          <a:xfrm>
            <a:off x="4953000" y="1752600"/>
            <a:ext cx="1066800" cy="609600"/>
          </a:xfrm>
          <a:prstGeom prst="rect">
            <a:avLst/>
          </a:prstGeom>
          <a:solidFill>
            <a:srgbClr val="8EDAB4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3" name="Rectangle 17"/>
          <p:cNvSpPr>
            <a:spLocks noChangeArrowheads="1"/>
          </p:cNvSpPr>
          <p:nvPr/>
        </p:nvSpPr>
        <p:spPr bwMode="auto">
          <a:xfrm>
            <a:off x="3810000" y="2819400"/>
            <a:ext cx="152400" cy="12954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4" name="Rectangle 18"/>
          <p:cNvSpPr>
            <a:spLocks noChangeArrowheads="1"/>
          </p:cNvSpPr>
          <p:nvPr/>
        </p:nvSpPr>
        <p:spPr bwMode="auto">
          <a:xfrm>
            <a:off x="4038600" y="2057400"/>
            <a:ext cx="914400" cy="1524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5" name="Rectangle 19"/>
          <p:cNvSpPr>
            <a:spLocks noChangeArrowheads="1"/>
          </p:cNvSpPr>
          <p:nvPr/>
        </p:nvSpPr>
        <p:spPr bwMode="auto">
          <a:xfrm>
            <a:off x="5715000" y="1371600"/>
            <a:ext cx="152400" cy="3810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6" name="Rectangle 20"/>
          <p:cNvSpPr>
            <a:spLocks noChangeArrowheads="1"/>
          </p:cNvSpPr>
          <p:nvPr/>
        </p:nvSpPr>
        <p:spPr bwMode="auto">
          <a:xfrm>
            <a:off x="1981200" y="4495800"/>
            <a:ext cx="1219200" cy="152400"/>
          </a:xfrm>
          <a:prstGeom prst="rect">
            <a:avLst/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6397" name="Group 21"/>
          <p:cNvGrpSpPr>
            <a:grpSpLocks/>
          </p:cNvGrpSpPr>
          <p:nvPr/>
        </p:nvGrpSpPr>
        <p:grpSpPr bwMode="auto">
          <a:xfrm>
            <a:off x="1371600" y="6019800"/>
            <a:ext cx="685800" cy="304800"/>
            <a:chOff x="960" y="3504"/>
            <a:chExt cx="432" cy="192"/>
          </a:xfrm>
        </p:grpSpPr>
        <p:sp>
          <p:nvSpPr>
            <p:cNvPr id="16620" name="Oval 22"/>
            <p:cNvSpPr>
              <a:spLocks noChangeArrowheads="1"/>
            </p:cNvSpPr>
            <p:nvPr/>
          </p:nvSpPr>
          <p:spPr bwMode="auto">
            <a:xfrm>
              <a:off x="960" y="3552"/>
              <a:ext cx="336" cy="144"/>
            </a:xfrm>
            <a:prstGeom prst="ellipse">
              <a:avLst/>
            </a:prstGeom>
            <a:solidFill>
              <a:srgbClr val="84C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21" name="Arc 23"/>
            <p:cNvSpPr>
              <a:spLocks/>
            </p:cNvSpPr>
            <p:nvPr/>
          </p:nvSpPr>
          <p:spPr bwMode="auto">
            <a:xfrm flipV="1">
              <a:off x="960" y="3600"/>
              <a:ext cx="144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84C6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2" name="AutoShape 24"/>
            <p:cNvSpPr>
              <a:spLocks noChangeArrowheads="1"/>
            </p:cNvSpPr>
            <p:nvPr/>
          </p:nvSpPr>
          <p:spPr bwMode="auto">
            <a:xfrm>
              <a:off x="1248" y="3504"/>
              <a:ext cx="144" cy="192"/>
            </a:xfrm>
            <a:prstGeom prst="moon">
              <a:avLst>
                <a:gd name="adj" fmla="val 50000"/>
              </a:avLst>
            </a:prstGeom>
            <a:solidFill>
              <a:srgbClr val="84C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623" name="Freeform 25"/>
            <p:cNvSpPr>
              <a:spLocks/>
            </p:cNvSpPr>
            <p:nvPr/>
          </p:nvSpPr>
          <p:spPr bwMode="auto">
            <a:xfrm>
              <a:off x="994" y="3528"/>
              <a:ext cx="53" cy="77"/>
            </a:xfrm>
            <a:custGeom>
              <a:avLst/>
              <a:gdLst>
                <a:gd name="T0" fmla="*/ 7 w 53"/>
                <a:gd name="T1" fmla="*/ 54 h 77"/>
                <a:gd name="T2" fmla="*/ 42 w 53"/>
                <a:gd name="T3" fmla="*/ 77 h 77"/>
                <a:gd name="T4" fmla="*/ 53 w 53"/>
                <a:gd name="T5" fmla="*/ 54 h 77"/>
                <a:gd name="T6" fmla="*/ 42 w 53"/>
                <a:gd name="T7" fmla="*/ 20 h 77"/>
                <a:gd name="T8" fmla="*/ 7 w 53"/>
                <a:gd name="T9" fmla="*/ 54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77"/>
                <a:gd name="T17" fmla="*/ 53 w 53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77">
                  <a:moveTo>
                    <a:pt x="7" y="54"/>
                  </a:moveTo>
                  <a:cubicBezTo>
                    <a:pt x="19" y="62"/>
                    <a:pt x="42" y="77"/>
                    <a:pt x="42" y="77"/>
                  </a:cubicBezTo>
                  <a:cubicBezTo>
                    <a:pt x="12" y="33"/>
                    <a:pt x="6" y="39"/>
                    <a:pt x="53" y="54"/>
                  </a:cubicBezTo>
                  <a:cubicBezTo>
                    <a:pt x="49" y="43"/>
                    <a:pt x="53" y="25"/>
                    <a:pt x="42" y="20"/>
                  </a:cubicBezTo>
                  <a:cubicBezTo>
                    <a:pt x="0" y="0"/>
                    <a:pt x="7" y="40"/>
                    <a:pt x="7" y="54"/>
                  </a:cubicBezTo>
                  <a:close/>
                </a:path>
              </a:pathLst>
            </a:custGeom>
            <a:solidFill>
              <a:srgbClr val="6699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24" name="AutoShape 26"/>
            <p:cNvSpPr>
              <a:spLocks noChangeArrowheads="1"/>
            </p:cNvSpPr>
            <p:nvPr/>
          </p:nvSpPr>
          <p:spPr bwMode="auto">
            <a:xfrm>
              <a:off x="1056" y="3504"/>
              <a:ext cx="237" cy="48"/>
            </a:xfrm>
            <a:prstGeom prst="parallelogram">
              <a:avLst>
                <a:gd name="adj" fmla="val 123438"/>
              </a:avLst>
            </a:prstGeom>
            <a:solidFill>
              <a:srgbClr val="84C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16398" name="AutoShape 27"/>
          <p:cNvSpPr>
            <a:spLocks noChangeArrowheads="1"/>
          </p:cNvSpPr>
          <p:nvPr/>
        </p:nvSpPr>
        <p:spPr bwMode="auto">
          <a:xfrm>
            <a:off x="1981200" y="6400800"/>
            <a:ext cx="976313" cy="228600"/>
          </a:xfrm>
          <a:prstGeom prst="rightArrow">
            <a:avLst>
              <a:gd name="adj1" fmla="val 50000"/>
              <a:gd name="adj2" fmla="val 106771"/>
            </a:avLst>
          </a:prstGeom>
          <a:solidFill>
            <a:srgbClr val="99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9" name="Text Box 33"/>
          <p:cNvSpPr txBox="1">
            <a:spLocks noChangeArrowheads="1"/>
          </p:cNvSpPr>
          <p:nvPr/>
        </p:nvSpPr>
        <p:spPr bwMode="auto">
          <a:xfrm>
            <a:off x="3182938" y="4191000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itchFamily="34" charset="0"/>
              </a:rPr>
              <a:t>DISCHARGER</a:t>
            </a:r>
            <a:r>
              <a:rPr lang="en-US" altLang="en-US" sz="1800">
                <a:latin typeface="Arial" pitchFamily="34" charset="0"/>
              </a:rPr>
              <a:t> </a:t>
            </a:r>
            <a:endParaRPr lang="en-US" altLang="en-US" sz="2400"/>
          </a:p>
        </p:txBody>
      </p:sp>
      <p:sp>
        <p:nvSpPr>
          <p:cNvPr id="16400" name="Text Box 34"/>
          <p:cNvSpPr txBox="1">
            <a:spLocks noChangeArrowheads="1"/>
          </p:cNvSpPr>
          <p:nvPr/>
        </p:nvSpPr>
        <p:spPr bwMode="auto">
          <a:xfrm>
            <a:off x="4876800" y="1828800"/>
            <a:ext cx="1262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Supply</a:t>
            </a:r>
            <a:r>
              <a:rPr lang="en-US" altLang="en-US" sz="1800">
                <a:latin typeface="Arial" pitchFamily="34" charset="0"/>
              </a:rPr>
              <a:t> </a:t>
            </a:r>
            <a:endParaRPr lang="en-US" altLang="en-US" sz="2400"/>
          </a:p>
        </p:txBody>
      </p:sp>
      <p:sp>
        <p:nvSpPr>
          <p:cNvPr id="16401" name="Text Box 35"/>
          <p:cNvSpPr txBox="1">
            <a:spLocks noChangeArrowheads="1"/>
          </p:cNvSpPr>
          <p:nvPr/>
        </p:nvSpPr>
        <p:spPr bwMode="auto">
          <a:xfrm>
            <a:off x="2209800" y="4648200"/>
            <a:ext cx="11129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Effluent</a:t>
            </a:r>
            <a:r>
              <a:rPr lang="en-US" altLang="en-US" sz="1800" dirty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402" name="Text Box 36"/>
          <p:cNvSpPr txBox="1">
            <a:spLocks noChangeArrowheads="1"/>
          </p:cNvSpPr>
          <p:nvPr/>
        </p:nvSpPr>
        <p:spPr bwMode="auto">
          <a:xfrm>
            <a:off x="5867400" y="1371600"/>
            <a:ext cx="98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itchFamily="34" charset="0"/>
              </a:rPr>
              <a:t>Intake</a:t>
            </a:r>
            <a:r>
              <a:rPr lang="en-US" altLang="en-US" sz="1800">
                <a:latin typeface="Arial" pitchFamily="34" charset="0"/>
              </a:rPr>
              <a:t> </a:t>
            </a:r>
            <a:endParaRPr lang="en-US" altLang="en-US" sz="2400"/>
          </a:p>
        </p:txBody>
      </p:sp>
      <p:grpSp>
        <p:nvGrpSpPr>
          <p:cNvPr id="16403" name="Group 37"/>
          <p:cNvGrpSpPr>
            <a:grpSpLocks/>
          </p:cNvGrpSpPr>
          <p:nvPr/>
        </p:nvGrpSpPr>
        <p:grpSpPr bwMode="auto">
          <a:xfrm>
            <a:off x="1371600" y="0"/>
            <a:ext cx="2514600" cy="1339850"/>
            <a:chOff x="3072" y="2458"/>
            <a:chExt cx="1584" cy="988"/>
          </a:xfrm>
        </p:grpSpPr>
        <p:grpSp>
          <p:nvGrpSpPr>
            <p:cNvPr id="16490" name="Group 38"/>
            <p:cNvGrpSpPr>
              <a:grpSpLocks/>
            </p:cNvGrpSpPr>
            <p:nvPr/>
          </p:nvGrpSpPr>
          <p:grpSpPr bwMode="auto">
            <a:xfrm>
              <a:off x="4032" y="2458"/>
              <a:ext cx="624" cy="806"/>
              <a:chOff x="4032" y="2458"/>
              <a:chExt cx="624" cy="806"/>
            </a:xfrm>
          </p:grpSpPr>
          <p:sp>
            <p:nvSpPr>
              <p:cNvPr id="16595" name="Arc 39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6" name="Arc 40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7" name="Arc 41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8" name="Arc 42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9" name="Freeform 43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0" name="Arc 44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1" name="Arc 45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2" name="Arc 46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3" name="Arc 47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4" name="Freeform 48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5" name="Arc 49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6" name="Arc 50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7" name="Arc 51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8" name="Arc 52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09" name="Freeform 53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0" name="Arc 54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1" name="Arc 55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2" name="Arc 56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3" name="Arc 57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4" name="Freeform 58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5" name="Arc 59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6" name="Arc 60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7" name="Arc 61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8" name="Arc 62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19" name="Freeform 63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1" name="Group 64"/>
            <p:cNvGrpSpPr>
              <a:grpSpLocks/>
            </p:cNvGrpSpPr>
            <p:nvPr/>
          </p:nvGrpSpPr>
          <p:grpSpPr bwMode="auto">
            <a:xfrm>
              <a:off x="3792" y="2496"/>
              <a:ext cx="624" cy="806"/>
              <a:chOff x="4032" y="2458"/>
              <a:chExt cx="624" cy="806"/>
            </a:xfrm>
          </p:grpSpPr>
          <p:sp>
            <p:nvSpPr>
              <p:cNvPr id="16570" name="Arc 65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1" name="Arc 66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2" name="Arc 67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3" name="Arc 68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4" name="Freeform 69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5" name="Arc 70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6" name="Arc 71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7" name="Arc 72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8" name="Arc 73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79" name="Freeform 74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0" name="Arc 75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1" name="Arc 76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2" name="Arc 77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3" name="Arc 78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4" name="Freeform 79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5" name="Arc 80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6" name="Arc 81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7" name="Arc 82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8" name="Arc 83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89" name="Freeform 84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0" name="Arc 85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1" name="Arc 86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2" name="Arc 87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3" name="Arc 88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94" name="Freeform 89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2" name="Group 90"/>
            <p:cNvGrpSpPr>
              <a:grpSpLocks/>
            </p:cNvGrpSpPr>
            <p:nvPr/>
          </p:nvGrpSpPr>
          <p:grpSpPr bwMode="auto">
            <a:xfrm>
              <a:off x="3552" y="2544"/>
              <a:ext cx="624" cy="806"/>
              <a:chOff x="4032" y="2458"/>
              <a:chExt cx="624" cy="806"/>
            </a:xfrm>
          </p:grpSpPr>
          <p:sp>
            <p:nvSpPr>
              <p:cNvPr id="16545" name="Arc 91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6" name="Arc 92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7" name="Arc 93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8" name="Arc 94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9" name="Freeform 95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0" name="Arc 96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1" name="Arc 97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2" name="Arc 98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3" name="Arc 99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4" name="Freeform 100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5" name="Arc 101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6" name="Arc 102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7" name="Arc 103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8" name="Arc 104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59" name="Freeform 105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0" name="Arc 106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1" name="Arc 107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2" name="Arc 108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3" name="Arc 109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4" name="Freeform 110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5" name="Arc 111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6" name="Arc 112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7" name="Arc 113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8" name="Arc 114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69" name="Freeform 115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3" name="Group 116"/>
            <p:cNvGrpSpPr>
              <a:grpSpLocks/>
            </p:cNvGrpSpPr>
            <p:nvPr/>
          </p:nvGrpSpPr>
          <p:grpSpPr bwMode="auto">
            <a:xfrm>
              <a:off x="3312" y="2592"/>
              <a:ext cx="624" cy="806"/>
              <a:chOff x="4032" y="2458"/>
              <a:chExt cx="624" cy="806"/>
            </a:xfrm>
          </p:grpSpPr>
          <p:sp>
            <p:nvSpPr>
              <p:cNvPr id="16520" name="Arc 117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1" name="Arc 118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2" name="Arc 119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3" name="Arc 120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4" name="Freeform 121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5" name="Arc 122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6" name="Arc 123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7" name="Arc 124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8" name="Arc 125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29" name="Freeform 126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0" name="Arc 127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1" name="Arc 128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2" name="Arc 129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3" name="Arc 130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4" name="Freeform 131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5" name="Arc 132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6" name="Arc 133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7" name="Arc 134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8" name="Arc 135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39" name="Freeform 136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0" name="Arc 137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1" name="Arc 138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2" name="Arc 139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3" name="Arc 140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44" name="Freeform 141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94" name="Group 142"/>
            <p:cNvGrpSpPr>
              <a:grpSpLocks/>
            </p:cNvGrpSpPr>
            <p:nvPr/>
          </p:nvGrpSpPr>
          <p:grpSpPr bwMode="auto">
            <a:xfrm>
              <a:off x="3072" y="2640"/>
              <a:ext cx="624" cy="806"/>
              <a:chOff x="4032" y="2458"/>
              <a:chExt cx="624" cy="806"/>
            </a:xfrm>
          </p:grpSpPr>
          <p:sp>
            <p:nvSpPr>
              <p:cNvPr id="16495" name="Arc 143"/>
              <p:cNvSpPr>
                <a:spLocks/>
              </p:cNvSpPr>
              <p:nvPr/>
            </p:nvSpPr>
            <p:spPr bwMode="auto">
              <a:xfrm>
                <a:off x="4032" y="2640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6" name="Arc 144"/>
              <p:cNvSpPr>
                <a:spLocks/>
              </p:cNvSpPr>
              <p:nvPr/>
            </p:nvSpPr>
            <p:spPr bwMode="auto">
              <a:xfrm>
                <a:off x="4080" y="2496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7" name="Arc 145"/>
              <p:cNvSpPr>
                <a:spLocks/>
              </p:cNvSpPr>
              <p:nvPr/>
            </p:nvSpPr>
            <p:spPr bwMode="auto">
              <a:xfrm flipH="1">
                <a:off x="4176" y="2544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8" name="Arc 146"/>
              <p:cNvSpPr>
                <a:spLocks/>
              </p:cNvSpPr>
              <p:nvPr/>
            </p:nvSpPr>
            <p:spPr bwMode="auto">
              <a:xfrm flipH="1">
                <a:off x="4176" y="2640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99" name="Freeform 147"/>
              <p:cNvSpPr>
                <a:spLocks/>
              </p:cNvSpPr>
              <p:nvPr/>
            </p:nvSpPr>
            <p:spPr bwMode="auto">
              <a:xfrm>
                <a:off x="4102" y="2458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0" name="Arc 148"/>
              <p:cNvSpPr>
                <a:spLocks/>
              </p:cNvSpPr>
              <p:nvPr/>
            </p:nvSpPr>
            <p:spPr bwMode="auto">
              <a:xfrm>
                <a:off x="4128" y="2736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1" name="Arc 149"/>
              <p:cNvSpPr>
                <a:spLocks/>
              </p:cNvSpPr>
              <p:nvPr/>
            </p:nvSpPr>
            <p:spPr bwMode="auto">
              <a:xfrm>
                <a:off x="4176" y="2592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2" name="Arc 150"/>
              <p:cNvSpPr>
                <a:spLocks/>
              </p:cNvSpPr>
              <p:nvPr/>
            </p:nvSpPr>
            <p:spPr bwMode="auto">
              <a:xfrm flipH="1">
                <a:off x="4272" y="2640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3" name="Arc 151"/>
              <p:cNvSpPr>
                <a:spLocks/>
              </p:cNvSpPr>
              <p:nvPr/>
            </p:nvSpPr>
            <p:spPr bwMode="auto">
              <a:xfrm flipH="1">
                <a:off x="4272" y="2736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4" name="Freeform 152"/>
              <p:cNvSpPr>
                <a:spLocks/>
              </p:cNvSpPr>
              <p:nvPr/>
            </p:nvSpPr>
            <p:spPr bwMode="auto">
              <a:xfrm>
                <a:off x="4198" y="2554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5" name="Arc 153"/>
              <p:cNvSpPr>
                <a:spLocks/>
              </p:cNvSpPr>
              <p:nvPr/>
            </p:nvSpPr>
            <p:spPr bwMode="auto">
              <a:xfrm>
                <a:off x="4224" y="2832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6" name="Arc 154"/>
              <p:cNvSpPr>
                <a:spLocks/>
              </p:cNvSpPr>
              <p:nvPr/>
            </p:nvSpPr>
            <p:spPr bwMode="auto">
              <a:xfrm>
                <a:off x="4272" y="2688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7" name="Arc 155"/>
              <p:cNvSpPr>
                <a:spLocks/>
              </p:cNvSpPr>
              <p:nvPr/>
            </p:nvSpPr>
            <p:spPr bwMode="auto">
              <a:xfrm flipH="1">
                <a:off x="4368" y="2736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8" name="Arc 156"/>
              <p:cNvSpPr>
                <a:spLocks/>
              </p:cNvSpPr>
              <p:nvPr/>
            </p:nvSpPr>
            <p:spPr bwMode="auto">
              <a:xfrm flipH="1">
                <a:off x="4368" y="2832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09" name="Freeform 157"/>
              <p:cNvSpPr>
                <a:spLocks/>
              </p:cNvSpPr>
              <p:nvPr/>
            </p:nvSpPr>
            <p:spPr bwMode="auto">
              <a:xfrm>
                <a:off x="4294" y="2650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0" name="Arc 158"/>
              <p:cNvSpPr>
                <a:spLocks/>
              </p:cNvSpPr>
              <p:nvPr/>
            </p:nvSpPr>
            <p:spPr bwMode="auto">
              <a:xfrm>
                <a:off x="4320" y="2928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1" name="Arc 159"/>
              <p:cNvSpPr>
                <a:spLocks/>
              </p:cNvSpPr>
              <p:nvPr/>
            </p:nvSpPr>
            <p:spPr bwMode="auto">
              <a:xfrm>
                <a:off x="4368" y="2784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2" name="Arc 160"/>
              <p:cNvSpPr>
                <a:spLocks/>
              </p:cNvSpPr>
              <p:nvPr/>
            </p:nvSpPr>
            <p:spPr bwMode="auto">
              <a:xfrm flipH="1">
                <a:off x="4464" y="2832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3" name="Arc 161"/>
              <p:cNvSpPr>
                <a:spLocks/>
              </p:cNvSpPr>
              <p:nvPr/>
            </p:nvSpPr>
            <p:spPr bwMode="auto">
              <a:xfrm flipH="1">
                <a:off x="4464" y="2928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4" name="Freeform 162"/>
              <p:cNvSpPr>
                <a:spLocks/>
              </p:cNvSpPr>
              <p:nvPr/>
            </p:nvSpPr>
            <p:spPr bwMode="auto">
              <a:xfrm>
                <a:off x="4390" y="2746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5" name="Arc 163"/>
              <p:cNvSpPr>
                <a:spLocks/>
              </p:cNvSpPr>
              <p:nvPr/>
            </p:nvSpPr>
            <p:spPr bwMode="auto">
              <a:xfrm>
                <a:off x="4416" y="3024"/>
                <a:ext cx="144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6" name="Arc 164"/>
              <p:cNvSpPr>
                <a:spLocks/>
              </p:cNvSpPr>
              <p:nvPr/>
            </p:nvSpPr>
            <p:spPr bwMode="auto">
              <a:xfrm>
                <a:off x="4464" y="2880"/>
                <a:ext cx="96" cy="38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7" name="Arc 165"/>
              <p:cNvSpPr>
                <a:spLocks/>
              </p:cNvSpPr>
              <p:nvPr/>
            </p:nvSpPr>
            <p:spPr bwMode="auto">
              <a:xfrm flipH="1">
                <a:off x="4560" y="2928"/>
                <a:ext cx="48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8" name="Arc 166"/>
              <p:cNvSpPr>
                <a:spLocks/>
              </p:cNvSpPr>
              <p:nvPr/>
            </p:nvSpPr>
            <p:spPr bwMode="auto">
              <a:xfrm flipH="1">
                <a:off x="4560" y="3024"/>
                <a:ext cx="96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rgbClr val="33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19" name="Freeform 167"/>
              <p:cNvSpPr>
                <a:spLocks/>
              </p:cNvSpPr>
              <p:nvPr/>
            </p:nvSpPr>
            <p:spPr bwMode="auto">
              <a:xfrm>
                <a:off x="4486" y="2842"/>
                <a:ext cx="119" cy="183"/>
              </a:xfrm>
              <a:custGeom>
                <a:avLst/>
                <a:gdLst>
                  <a:gd name="T0" fmla="*/ 38 w 119"/>
                  <a:gd name="T1" fmla="*/ 34 h 183"/>
                  <a:gd name="T2" fmla="*/ 26 w 119"/>
                  <a:gd name="T3" fmla="*/ 68 h 183"/>
                  <a:gd name="T4" fmla="*/ 72 w 119"/>
                  <a:gd name="T5" fmla="*/ 46 h 183"/>
                  <a:gd name="T6" fmla="*/ 3 w 119"/>
                  <a:gd name="T7" fmla="*/ 46 h 183"/>
                  <a:gd name="T8" fmla="*/ 26 w 119"/>
                  <a:gd name="T9" fmla="*/ 80 h 183"/>
                  <a:gd name="T10" fmla="*/ 61 w 119"/>
                  <a:gd name="T11" fmla="*/ 183 h 183"/>
                  <a:gd name="T12" fmla="*/ 84 w 119"/>
                  <a:gd name="T13" fmla="*/ 57 h 183"/>
                  <a:gd name="T14" fmla="*/ 49 w 119"/>
                  <a:gd name="T15" fmla="*/ 46 h 183"/>
                  <a:gd name="T16" fmla="*/ 84 w 119"/>
                  <a:gd name="T17" fmla="*/ 34 h 183"/>
                  <a:gd name="T18" fmla="*/ 72 w 119"/>
                  <a:gd name="T19" fmla="*/ 0 h 183"/>
                  <a:gd name="T20" fmla="*/ 38 w 119"/>
                  <a:gd name="T21" fmla="*/ 34 h 18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9"/>
                  <a:gd name="T34" fmla="*/ 0 h 183"/>
                  <a:gd name="T35" fmla="*/ 119 w 119"/>
                  <a:gd name="T36" fmla="*/ 183 h 18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9" h="183">
                    <a:moveTo>
                      <a:pt x="38" y="34"/>
                    </a:moveTo>
                    <a:cubicBezTo>
                      <a:pt x="34" y="45"/>
                      <a:pt x="21" y="57"/>
                      <a:pt x="26" y="68"/>
                    </a:cubicBezTo>
                    <a:cubicBezTo>
                      <a:pt x="57" y="130"/>
                      <a:pt x="72" y="47"/>
                      <a:pt x="72" y="46"/>
                    </a:cubicBezTo>
                    <a:cubicBezTo>
                      <a:pt x="64" y="43"/>
                      <a:pt x="11" y="16"/>
                      <a:pt x="3" y="46"/>
                    </a:cubicBezTo>
                    <a:cubicBezTo>
                      <a:pt x="0" y="59"/>
                      <a:pt x="20" y="68"/>
                      <a:pt x="26" y="80"/>
                    </a:cubicBezTo>
                    <a:cubicBezTo>
                      <a:pt x="42" y="111"/>
                      <a:pt x="49" y="150"/>
                      <a:pt x="61" y="183"/>
                    </a:cubicBezTo>
                    <a:cubicBezTo>
                      <a:pt x="81" y="153"/>
                      <a:pt x="119" y="91"/>
                      <a:pt x="84" y="57"/>
                    </a:cubicBezTo>
                    <a:cubicBezTo>
                      <a:pt x="75" y="48"/>
                      <a:pt x="61" y="50"/>
                      <a:pt x="49" y="46"/>
                    </a:cubicBezTo>
                    <a:cubicBezTo>
                      <a:pt x="61" y="42"/>
                      <a:pt x="78" y="45"/>
                      <a:pt x="84" y="34"/>
                    </a:cubicBezTo>
                    <a:cubicBezTo>
                      <a:pt x="89" y="23"/>
                      <a:pt x="84" y="0"/>
                      <a:pt x="72" y="0"/>
                    </a:cubicBezTo>
                    <a:cubicBezTo>
                      <a:pt x="52" y="0"/>
                      <a:pt x="63" y="34"/>
                      <a:pt x="38" y="34"/>
                    </a:cubicBez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6404" name="Group 168"/>
          <p:cNvGrpSpPr>
            <a:grpSpLocks/>
          </p:cNvGrpSpPr>
          <p:nvPr/>
        </p:nvGrpSpPr>
        <p:grpSpPr bwMode="auto">
          <a:xfrm>
            <a:off x="4572000" y="457200"/>
            <a:ext cx="914400" cy="457200"/>
            <a:chOff x="4128" y="2304"/>
            <a:chExt cx="672" cy="432"/>
          </a:xfrm>
        </p:grpSpPr>
        <p:grpSp>
          <p:nvGrpSpPr>
            <p:cNvPr id="16474" name="Group 169"/>
            <p:cNvGrpSpPr>
              <a:grpSpLocks/>
            </p:cNvGrpSpPr>
            <p:nvPr/>
          </p:nvGrpSpPr>
          <p:grpSpPr bwMode="auto">
            <a:xfrm>
              <a:off x="4368" y="2304"/>
              <a:ext cx="336" cy="192"/>
              <a:chOff x="4560" y="2496"/>
              <a:chExt cx="336" cy="192"/>
            </a:xfrm>
          </p:grpSpPr>
          <p:sp>
            <p:nvSpPr>
              <p:cNvPr id="16487" name="AutoShape 170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88" name="Line 171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9" name="Line 172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75" name="Group 173"/>
            <p:cNvGrpSpPr>
              <a:grpSpLocks/>
            </p:cNvGrpSpPr>
            <p:nvPr/>
          </p:nvGrpSpPr>
          <p:grpSpPr bwMode="auto">
            <a:xfrm>
              <a:off x="4320" y="2448"/>
              <a:ext cx="336" cy="192"/>
              <a:chOff x="4560" y="2496"/>
              <a:chExt cx="336" cy="192"/>
            </a:xfrm>
          </p:grpSpPr>
          <p:sp>
            <p:nvSpPr>
              <p:cNvPr id="16484" name="AutoShape 174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85" name="Line 175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6" name="Line 176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76" name="Group 177"/>
            <p:cNvGrpSpPr>
              <a:grpSpLocks/>
            </p:cNvGrpSpPr>
            <p:nvPr/>
          </p:nvGrpSpPr>
          <p:grpSpPr bwMode="auto">
            <a:xfrm>
              <a:off x="4464" y="2496"/>
              <a:ext cx="336" cy="192"/>
              <a:chOff x="4560" y="2496"/>
              <a:chExt cx="336" cy="192"/>
            </a:xfrm>
          </p:grpSpPr>
          <p:sp>
            <p:nvSpPr>
              <p:cNvPr id="16481" name="AutoShape 178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82" name="Line 179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3" name="Line 180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477" name="Group 181"/>
            <p:cNvGrpSpPr>
              <a:grpSpLocks/>
            </p:cNvGrpSpPr>
            <p:nvPr/>
          </p:nvGrpSpPr>
          <p:grpSpPr bwMode="auto">
            <a:xfrm>
              <a:off x="4128" y="2544"/>
              <a:ext cx="336" cy="192"/>
              <a:chOff x="4560" y="2496"/>
              <a:chExt cx="336" cy="192"/>
            </a:xfrm>
          </p:grpSpPr>
          <p:sp>
            <p:nvSpPr>
              <p:cNvPr id="16478" name="AutoShape 182"/>
              <p:cNvSpPr>
                <a:spLocks noChangeArrowheads="1"/>
              </p:cNvSpPr>
              <p:nvPr/>
            </p:nvSpPr>
            <p:spPr bwMode="auto">
              <a:xfrm>
                <a:off x="4560" y="2496"/>
                <a:ext cx="288" cy="192"/>
              </a:xfrm>
              <a:prstGeom prst="triangle">
                <a:avLst>
                  <a:gd name="adj" fmla="val 50000"/>
                </a:avLst>
              </a:prstGeom>
              <a:solidFill>
                <a:srgbClr val="FFCC00"/>
              </a:solidFill>
              <a:ln w="57150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6479" name="Line 183"/>
              <p:cNvSpPr>
                <a:spLocks noChangeShapeType="1"/>
              </p:cNvSpPr>
              <p:nvPr/>
            </p:nvSpPr>
            <p:spPr bwMode="auto">
              <a:xfrm flipV="1">
                <a:off x="4608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0" name="Line 184"/>
              <p:cNvSpPr>
                <a:spLocks noChangeShapeType="1"/>
              </p:cNvSpPr>
              <p:nvPr/>
            </p:nvSpPr>
            <p:spPr bwMode="auto">
              <a:xfrm>
                <a:off x="4752" y="2496"/>
                <a:ext cx="144" cy="192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405" name="Freeform 185"/>
          <p:cNvSpPr>
            <a:spLocks/>
          </p:cNvSpPr>
          <p:nvPr/>
        </p:nvSpPr>
        <p:spPr bwMode="auto">
          <a:xfrm>
            <a:off x="4427538" y="889000"/>
            <a:ext cx="742950" cy="242888"/>
          </a:xfrm>
          <a:custGeom>
            <a:avLst/>
            <a:gdLst>
              <a:gd name="T0" fmla="*/ 2147483647 w 468"/>
              <a:gd name="T1" fmla="*/ 0 h 153"/>
              <a:gd name="T2" fmla="*/ 2147483647 w 468"/>
              <a:gd name="T3" fmla="*/ 2147483647 h 153"/>
              <a:gd name="T4" fmla="*/ 2147483647 w 468"/>
              <a:gd name="T5" fmla="*/ 2147483647 h 153"/>
              <a:gd name="T6" fmla="*/ 2147483647 w 468"/>
              <a:gd name="T7" fmla="*/ 2147483647 h 153"/>
              <a:gd name="T8" fmla="*/ 2147483647 w 468"/>
              <a:gd name="T9" fmla="*/ 2147483647 h 153"/>
              <a:gd name="T10" fmla="*/ 0 w 468"/>
              <a:gd name="T11" fmla="*/ 2147483647 h 1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8"/>
              <a:gd name="T19" fmla="*/ 0 h 153"/>
              <a:gd name="T20" fmla="*/ 468 w 468"/>
              <a:gd name="T21" fmla="*/ 153 h 1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8" h="153">
                <a:moveTo>
                  <a:pt x="388" y="0"/>
                </a:moveTo>
                <a:cubicBezTo>
                  <a:pt x="411" y="15"/>
                  <a:pt x="434" y="31"/>
                  <a:pt x="457" y="46"/>
                </a:cubicBezTo>
                <a:cubicBezTo>
                  <a:pt x="468" y="54"/>
                  <a:pt x="437" y="67"/>
                  <a:pt x="423" y="69"/>
                </a:cubicBezTo>
                <a:cubicBezTo>
                  <a:pt x="351" y="79"/>
                  <a:pt x="278" y="76"/>
                  <a:pt x="206" y="80"/>
                </a:cubicBezTo>
                <a:cubicBezTo>
                  <a:pt x="158" y="96"/>
                  <a:pt x="102" y="103"/>
                  <a:pt x="57" y="126"/>
                </a:cubicBezTo>
                <a:cubicBezTo>
                  <a:pt x="4" y="153"/>
                  <a:pt x="44" y="149"/>
                  <a:pt x="0" y="149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Freeform 186"/>
          <p:cNvSpPr>
            <a:spLocks/>
          </p:cNvSpPr>
          <p:nvPr/>
        </p:nvSpPr>
        <p:spPr bwMode="auto">
          <a:xfrm>
            <a:off x="4471988" y="889000"/>
            <a:ext cx="100012" cy="180975"/>
          </a:xfrm>
          <a:custGeom>
            <a:avLst/>
            <a:gdLst>
              <a:gd name="T0" fmla="*/ 2147483647 w 63"/>
              <a:gd name="T1" fmla="*/ 0 h 114"/>
              <a:gd name="T2" fmla="*/ 2147483647 w 63"/>
              <a:gd name="T3" fmla="*/ 2147483647 h 114"/>
              <a:gd name="T4" fmla="*/ 2147483647 w 63"/>
              <a:gd name="T5" fmla="*/ 2147483647 h 114"/>
              <a:gd name="T6" fmla="*/ 2147483647 w 63"/>
              <a:gd name="T7" fmla="*/ 2147483647 h 114"/>
              <a:gd name="T8" fmla="*/ 0 60000 65536"/>
              <a:gd name="T9" fmla="*/ 0 60000 65536"/>
              <a:gd name="T10" fmla="*/ 0 60000 65536"/>
              <a:gd name="T11" fmla="*/ 0 60000 65536"/>
              <a:gd name="T12" fmla="*/ 0 w 63"/>
              <a:gd name="T13" fmla="*/ 0 h 114"/>
              <a:gd name="T14" fmla="*/ 63 w 63"/>
              <a:gd name="T15" fmla="*/ 114 h 1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" h="114">
                <a:moveTo>
                  <a:pt x="63" y="0"/>
                </a:moveTo>
                <a:cubicBezTo>
                  <a:pt x="48" y="5"/>
                  <a:pt x="0" y="15"/>
                  <a:pt x="6" y="46"/>
                </a:cubicBezTo>
                <a:cubicBezTo>
                  <a:pt x="9" y="59"/>
                  <a:pt x="29" y="61"/>
                  <a:pt x="40" y="69"/>
                </a:cubicBezTo>
                <a:cubicBezTo>
                  <a:pt x="53" y="106"/>
                  <a:pt x="52" y="91"/>
                  <a:pt x="52" y="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Freeform 187"/>
          <p:cNvSpPr>
            <a:spLocks/>
          </p:cNvSpPr>
          <p:nvPr/>
        </p:nvSpPr>
        <p:spPr bwMode="auto">
          <a:xfrm>
            <a:off x="5153025" y="889000"/>
            <a:ext cx="217488" cy="114300"/>
          </a:xfrm>
          <a:custGeom>
            <a:avLst/>
            <a:gdLst>
              <a:gd name="T0" fmla="*/ 2147483647 w 137"/>
              <a:gd name="T1" fmla="*/ 0 h 72"/>
              <a:gd name="T2" fmla="*/ 0 w 137"/>
              <a:gd name="T3" fmla="*/ 2147483647 h 72"/>
              <a:gd name="T4" fmla="*/ 0 60000 65536"/>
              <a:gd name="T5" fmla="*/ 0 60000 65536"/>
              <a:gd name="T6" fmla="*/ 0 w 137"/>
              <a:gd name="T7" fmla="*/ 0 h 72"/>
              <a:gd name="T8" fmla="*/ 137 w 137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" h="72">
                <a:moveTo>
                  <a:pt x="137" y="0"/>
                </a:moveTo>
                <a:cubicBezTo>
                  <a:pt x="114" y="72"/>
                  <a:pt x="60" y="57"/>
                  <a:pt x="0" y="5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8" name="Freeform 188"/>
          <p:cNvSpPr>
            <a:spLocks/>
          </p:cNvSpPr>
          <p:nvPr/>
        </p:nvSpPr>
        <p:spPr bwMode="auto">
          <a:xfrm>
            <a:off x="3352800" y="1143000"/>
            <a:ext cx="1016000" cy="180975"/>
          </a:xfrm>
          <a:custGeom>
            <a:avLst/>
            <a:gdLst>
              <a:gd name="T0" fmla="*/ 2147483647 w 640"/>
              <a:gd name="T1" fmla="*/ 0 h 114"/>
              <a:gd name="T2" fmla="*/ 2147483647 w 640"/>
              <a:gd name="T3" fmla="*/ 2147483647 h 114"/>
              <a:gd name="T4" fmla="*/ 2147483647 w 640"/>
              <a:gd name="T5" fmla="*/ 2147483647 h 114"/>
              <a:gd name="T6" fmla="*/ 2147483647 w 640"/>
              <a:gd name="T7" fmla="*/ 2147483647 h 114"/>
              <a:gd name="T8" fmla="*/ 2147483647 w 640"/>
              <a:gd name="T9" fmla="*/ 2147483647 h 114"/>
              <a:gd name="T10" fmla="*/ 2147483647 w 640"/>
              <a:gd name="T11" fmla="*/ 2147483647 h 114"/>
              <a:gd name="T12" fmla="*/ 2147483647 w 640"/>
              <a:gd name="T13" fmla="*/ 2147483647 h 114"/>
              <a:gd name="T14" fmla="*/ 2147483647 w 640"/>
              <a:gd name="T15" fmla="*/ 2147483647 h 114"/>
              <a:gd name="T16" fmla="*/ 2147483647 w 640"/>
              <a:gd name="T17" fmla="*/ 2147483647 h 114"/>
              <a:gd name="T18" fmla="*/ 2147483647 w 640"/>
              <a:gd name="T19" fmla="*/ 2147483647 h 114"/>
              <a:gd name="T20" fmla="*/ 2147483647 w 640"/>
              <a:gd name="T21" fmla="*/ 2147483647 h 114"/>
              <a:gd name="T22" fmla="*/ 2147483647 w 640"/>
              <a:gd name="T23" fmla="*/ 2147483647 h 114"/>
              <a:gd name="T24" fmla="*/ 2147483647 w 640"/>
              <a:gd name="T25" fmla="*/ 2147483647 h 114"/>
              <a:gd name="T26" fmla="*/ 2147483647 w 640"/>
              <a:gd name="T27" fmla="*/ 2147483647 h 114"/>
              <a:gd name="T28" fmla="*/ 2147483647 w 640"/>
              <a:gd name="T29" fmla="*/ 2147483647 h 114"/>
              <a:gd name="T30" fmla="*/ 2147483647 w 640"/>
              <a:gd name="T31" fmla="*/ 2147483647 h 114"/>
              <a:gd name="T32" fmla="*/ 2147483647 w 640"/>
              <a:gd name="T33" fmla="*/ 2147483647 h 114"/>
              <a:gd name="T34" fmla="*/ 2147483647 w 640"/>
              <a:gd name="T35" fmla="*/ 2147483647 h 114"/>
              <a:gd name="T36" fmla="*/ 2147483647 w 640"/>
              <a:gd name="T37" fmla="*/ 2147483647 h 114"/>
              <a:gd name="T38" fmla="*/ 0 w 640"/>
              <a:gd name="T39" fmla="*/ 2147483647 h 11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40"/>
              <a:gd name="T61" fmla="*/ 0 h 114"/>
              <a:gd name="T62" fmla="*/ 640 w 640"/>
              <a:gd name="T63" fmla="*/ 114 h 11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40" h="114">
                <a:moveTo>
                  <a:pt x="640" y="0"/>
                </a:moveTo>
                <a:cubicBezTo>
                  <a:pt x="629" y="4"/>
                  <a:pt x="617" y="8"/>
                  <a:pt x="606" y="11"/>
                </a:cubicBezTo>
                <a:cubicBezTo>
                  <a:pt x="591" y="15"/>
                  <a:pt x="567" y="8"/>
                  <a:pt x="560" y="22"/>
                </a:cubicBezTo>
                <a:cubicBezTo>
                  <a:pt x="554" y="33"/>
                  <a:pt x="606" y="34"/>
                  <a:pt x="594" y="34"/>
                </a:cubicBezTo>
                <a:cubicBezTo>
                  <a:pt x="559" y="34"/>
                  <a:pt x="525" y="26"/>
                  <a:pt x="491" y="22"/>
                </a:cubicBezTo>
                <a:cubicBezTo>
                  <a:pt x="503" y="34"/>
                  <a:pt x="542" y="52"/>
                  <a:pt x="526" y="57"/>
                </a:cubicBezTo>
                <a:cubicBezTo>
                  <a:pt x="503" y="65"/>
                  <a:pt x="457" y="34"/>
                  <a:pt x="457" y="34"/>
                </a:cubicBezTo>
                <a:cubicBezTo>
                  <a:pt x="397" y="74"/>
                  <a:pt x="393" y="69"/>
                  <a:pt x="320" y="45"/>
                </a:cubicBezTo>
                <a:cubicBezTo>
                  <a:pt x="309" y="41"/>
                  <a:pt x="343" y="53"/>
                  <a:pt x="354" y="57"/>
                </a:cubicBezTo>
                <a:cubicBezTo>
                  <a:pt x="372" y="63"/>
                  <a:pt x="392" y="64"/>
                  <a:pt x="411" y="68"/>
                </a:cubicBezTo>
                <a:cubicBezTo>
                  <a:pt x="384" y="75"/>
                  <a:pt x="359" y="91"/>
                  <a:pt x="331" y="91"/>
                </a:cubicBezTo>
                <a:cubicBezTo>
                  <a:pt x="319" y="91"/>
                  <a:pt x="309" y="82"/>
                  <a:pt x="297" y="80"/>
                </a:cubicBezTo>
                <a:cubicBezTo>
                  <a:pt x="271" y="75"/>
                  <a:pt x="244" y="72"/>
                  <a:pt x="217" y="68"/>
                </a:cubicBezTo>
                <a:cubicBezTo>
                  <a:pt x="228" y="64"/>
                  <a:pt x="251" y="69"/>
                  <a:pt x="251" y="57"/>
                </a:cubicBezTo>
                <a:cubicBezTo>
                  <a:pt x="251" y="45"/>
                  <a:pt x="229" y="45"/>
                  <a:pt x="217" y="45"/>
                </a:cubicBezTo>
                <a:cubicBezTo>
                  <a:pt x="189" y="45"/>
                  <a:pt x="141" y="70"/>
                  <a:pt x="114" y="80"/>
                </a:cubicBezTo>
                <a:cubicBezTo>
                  <a:pt x="224" y="106"/>
                  <a:pt x="102" y="68"/>
                  <a:pt x="80" y="57"/>
                </a:cubicBezTo>
                <a:cubicBezTo>
                  <a:pt x="68" y="61"/>
                  <a:pt x="54" y="59"/>
                  <a:pt x="45" y="68"/>
                </a:cubicBezTo>
                <a:cubicBezTo>
                  <a:pt x="36" y="76"/>
                  <a:pt x="42" y="93"/>
                  <a:pt x="34" y="102"/>
                </a:cubicBezTo>
                <a:cubicBezTo>
                  <a:pt x="26" y="111"/>
                  <a:pt x="0" y="114"/>
                  <a:pt x="0" y="114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Freeform 189"/>
          <p:cNvSpPr>
            <a:spLocks/>
          </p:cNvSpPr>
          <p:nvPr/>
        </p:nvSpPr>
        <p:spPr bwMode="auto">
          <a:xfrm>
            <a:off x="3505200" y="1219200"/>
            <a:ext cx="641350" cy="184150"/>
          </a:xfrm>
          <a:custGeom>
            <a:avLst/>
            <a:gdLst>
              <a:gd name="T0" fmla="*/ 2147483647 w 404"/>
              <a:gd name="T1" fmla="*/ 2147483647 h 116"/>
              <a:gd name="T2" fmla="*/ 2147483647 w 404"/>
              <a:gd name="T3" fmla="*/ 2147483647 h 116"/>
              <a:gd name="T4" fmla="*/ 2147483647 w 404"/>
              <a:gd name="T5" fmla="*/ 2147483647 h 116"/>
              <a:gd name="T6" fmla="*/ 2147483647 w 404"/>
              <a:gd name="T7" fmla="*/ 2147483647 h 116"/>
              <a:gd name="T8" fmla="*/ 2147483647 w 404"/>
              <a:gd name="T9" fmla="*/ 2147483647 h 116"/>
              <a:gd name="T10" fmla="*/ 2147483647 w 404"/>
              <a:gd name="T11" fmla="*/ 2147483647 h 116"/>
              <a:gd name="T12" fmla="*/ 2147483647 w 404"/>
              <a:gd name="T13" fmla="*/ 2147483647 h 116"/>
              <a:gd name="T14" fmla="*/ 2147483647 w 404"/>
              <a:gd name="T15" fmla="*/ 2147483647 h 116"/>
              <a:gd name="T16" fmla="*/ 2147483647 w 404"/>
              <a:gd name="T17" fmla="*/ 2147483647 h 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4"/>
              <a:gd name="T28" fmla="*/ 0 h 116"/>
              <a:gd name="T29" fmla="*/ 404 w 404"/>
              <a:gd name="T30" fmla="*/ 116 h 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4" h="116">
                <a:moveTo>
                  <a:pt x="400" y="24"/>
                </a:moveTo>
                <a:cubicBezTo>
                  <a:pt x="298" y="0"/>
                  <a:pt x="404" y="13"/>
                  <a:pt x="320" y="36"/>
                </a:cubicBezTo>
                <a:cubicBezTo>
                  <a:pt x="291" y="44"/>
                  <a:pt x="259" y="43"/>
                  <a:pt x="229" y="47"/>
                </a:cubicBezTo>
                <a:cubicBezTo>
                  <a:pt x="248" y="51"/>
                  <a:pt x="267" y="59"/>
                  <a:pt x="286" y="59"/>
                </a:cubicBezTo>
                <a:cubicBezTo>
                  <a:pt x="302" y="59"/>
                  <a:pt x="256" y="47"/>
                  <a:pt x="240" y="47"/>
                </a:cubicBezTo>
                <a:cubicBezTo>
                  <a:pt x="198" y="47"/>
                  <a:pt x="156" y="55"/>
                  <a:pt x="114" y="59"/>
                </a:cubicBezTo>
                <a:cubicBezTo>
                  <a:pt x="126" y="63"/>
                  <a:pt x="161" y="66"/>
                  <a:pt x="149" y="70"/>
                </a:cubicBezTo>
                <a:cubicBezTo>
                  <a:pt x="73" y="96"/>
                  <a:pt x="0" y="67"/>
                  <a:pt x="80" y="93"/>
                </a:cubicBezTo>
                <a:cubicBezTo>
                  <a:pt x="38" y="107"/>
                  <a:pt x="57" y="98"/>
                  <a:pt x="23" y="11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410" name="Group 190"/>
          <p:cNvGrpSpPr>
            <a:grpSpLocks/>
          </p:cNvGrpSpPr>
          <p:nvPr/>
        </p:nvGrpSpPr>
        <p:grpSpPr bwMode="auto">
          <a:xfrm>
            <a:off x="4495800" y="304800"/>
            <a:ext cx="381000" cy="304800"/>
            <a:chOff x="4560" y="1104"/>
            <a:chExt cx="624" cy="480"/>
          </a:xfrm>
        </p:grpSpPr>
        <p:sp>
          <p:nvSpPr>
            <p:cNvPr id="16470" name="Line 191"/>
            <p:cNvSpPr>
              <a:spLocks noChangeShapeType="1"/>
            </p:cNvSpPr>
            <p:nvPr/>
          </p:nvSpPr>
          <p:spPr bwMode="auto">
            <a:xfrm flipH="1">
              <a:off x="4657" y="1200"/>
              <a:ext cx="39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Line 192"/>
            <p:cNvSpPr>
              <a:spLocks noChangeShapeType="1"/>
            </p:cNvSpPr>
            <p:nvPr/>
          </p:nvSpPr>
          <p:spPr bwMode="auto">
            <a:xfrm>
              <a:off x="4657" y="1200"/>
              <a:ext cx="39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Arc 193"/>
            <p:cNvSpPr>
              <a:spLocks/>
            </p:cNvSpPr>
            <p:nvPr/>
          </p:nvSpPr>
          <p:spPr bwMode="auto">
            <a:xfrm>
              <a:off x="4992" y="1104"/>
              <a:ext cx="192" cy="192"/>
            </a:xfrm>
            <a:custGeom>
              <a:avLst/>
              <a:gdLst>
                <a:gd name="T0" fmla="*/ 0 w 21590"/>
                <a:gd name="T1" fmla="*/ 0 h 21600"/>
                <a:gd name="T2" fmla="*/ 0 w 21590"/>
                <a:gd name="T3" fmla="*/ 0 h 21600"/>
                <a:gd name="T4" fmla="*/ 0 w 2159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590"/>
                <a:gd name="T10" fmla="*/ 0 h 21600"/>
                <a:gd name="T11" fmla="*/ 21590 w 2159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90" h="21600" fill="none" extrusionOk="0">
                  <a:moveTo>
                    <a:pt x="-1" y="0"/>
                  </a:moveTo>
                  <a:cubicBezTo>
                    <a:pt x="11668" y="0"/>
                    <a:pt x="21227" y="9267"/>
                    <a:pt x="21589" y="20930"/>
                  </a:cubicBezTo>
                </a:path>
                <a:path w="21590" h="21600" stroke="0" extrusionOk="0">
                  <a:moveTo>
                    <a:pt x="-1" y="0"/>
                  </a:moveTo>
                  <a:cubicBezTo>
                    <a:pt x="11668" y="0"/>
                    <a:pt x="21227" y="9267"/>
                    <a:pt x="21589" y="2093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Arc 194"/>
            <p:cNvSpPr>
              <a:spLocks/>
            </p:cNvSpPr>
            <p:nvPr/>
          </p:nvSpPr>
          <p:spPr bwMode="auto">
            <a:xfrm flipH="1">
              <a:off x="4560" y="1104"/>
              <a:ext cx="195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11" name="Group 195"/>
          <p:cNvGrpSpPr>
            <a:grpSpLocks/>
          </p:cNvGrpSpPr>
          <p:nvPr/>
        </p:nvGrpSpPr>
        <p:grpSpPr bwMode="auto">
          <a:xfrm>
            <a:off x="6324600" y="228600"/>
            <a:ext cx="2549525" cy="822325"/>
            <a:chOff x="3600" y="3312"/>
            <a:chExt cx="1606" cy="518"/>
          </a:xfrm>
        </p:grpSpPr>
        <p:sp>
          <p:nvSpPr>
            <p:cNvPr id="16466" name="Freeform 196" descr="Granite"/>
            <p:cNvSpPr>
              <a:spLocks/>
            </p:cNvSpPr>
            <p:nvPr/>
          </p:nvSpPr>
          <p:spPr bwMode="auto">
            <a:xfrm>
              <a:off x="4272" y="3312"/>
              <a:ext cx="527" cy="340"/>
            </a:xfrm>
            <a:custGeom>
              <a:avLst/>
              <a:gdLst>
                <a:gd name="T0" fmla="*/ 1 w 527"/>
                <a:gd name="T1" fmla="*/ 10 h 436"/>
                <a:gd name="T2" fmla="*/ 81 w 527"/>
                <a:gd name="T3" fmla="*/ 8 h 436"/>
                <a:gd name="T4" fmla="*/ 230 w 527"/>
                <a:gd name="T5" fmla="*/ 0 h 436"/>
                <a:gd name="T6" fmla="*/ 390 w 527"/>
                <a:gd name="T7" fmla="*/ 5 h 436"/>
                <a:gd name="T8" fmla="*/ 470 w 527"/>
                <a:gd name="T9" fmla="*/ 7 h 436"/>
                <a:gd name="T10" fmla="*/ 527 w 527"/>
                <a:gd name="T11" fmla="*/ 9 h 436"/>
                <a:gd name="T12" fmla="*/ 184 w 527"/>
                <a:gd name="T13" fmla="*/ 9 h 436"/>
                <a:gd name="T14" fmla="*/ 58 w 527"/>
                <a:gd name="T15" fmla="*/ 9 h 436"/>
                <a:gd name="T16" fmla="*/ 1 w 527"/>
                <a:gd name="T17" fmla="*/ 1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7"/>
                <a:gd name="T28" fmla="*/ 0 h 436"/>
                <a:gd name="T29" fmla="*/ 527 w 527"/>
                <a:gd name="T30" fmla="*/ 436 h 4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7" h="436">
                  <a:moveTo>
                    <a:pt x="1" y="434"/>
                  </a:moveTo>
                  <a:cubicBezTo>
                    <a:pt x="25" y="402"/>
                    <a:pt x="63" y="379"/>
                    <a:pt x="81" y="343"/>
                  </a:cubicBezTo>
                  <a:cubicBezTo>
                    <a:pt x="132" y="242"/>
                    <a:pt x="122" y="71"/>
                    <a:pt x="230" y="0"/>
                  </a:cubicBezTo>
                  <a:cubicBezTo>
                    <a:pt x="285" y="83"/>
                    <a:pt x="334" y="169"/>
                    <a:pt x="390" y="251"/>
                  </a:cubicBezTo>
                  <a:cubicBezTo>
                    <a:pt x="407" y="276"/>
                    <a:pt x="444" y="280"/>
                    <a:pt x="470" y="297"/>
                  </a:cubicBezTo>
                  <a:cubicBezTo>
                    <a:pt x="522" y="376"/>
                    <a:pt x="506" y="340"/>
                    <a:pt x="527" y="400"/>
                  </a:cubicBezTo>
                  <a:cubicBezTo>
                    <a:pt x="417" y="435"/>
                    <a:pt x="296" y="405"/>
                    <a:pt x="184" y="388"/>
                  </a:cubicBezTo>
                  <a:cubicBezTo>
                    <a:pt x="137" y="394"/>
                    <a:pt x="100" y="393"/>
                    <a:pt x="58" y="411"/>
                  </a:cubicBezTo>
                  <a:cubicBezTo>
                    <a:pt x="0" y="436"/>
                    <a:pt x="31" y="434"/>
                    <a:pt x="1" y="434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Freeform 197" descr="Sand"/>
            <p:cNvSpPr>
              <a:spLocks/>
            </p:cNvSpPr>
            <p:nvPr/>
          </p:nvSpPr>
          <p:spPr bwMode="auto">
            <a:xfrm>
              <a:off x="4464" y="3312"/>
              <a:ext cx="742" cy="518"/>
            </a:xfrm>
            <a:custGeom>
              <a:avLst/>
              <a:gdLst>
                <a:gd name="T0" fmla="*/ 0 w 742"/>
                <a:gd name="T1" fmla="*/ 13224 h 402"/>
                <a:gd name="T2" fmla="*/ 80 w 742"/>
                <a:gd name="T3" fmla="*/ 8581 h 402"/>
                <a:gd name="T4" fmla="*/ 137 w 742"/>
                <a:gd name="T5" fmla="*/ 3505 h 402"/>
                <a:gd name="T6" fmla="*/ 171 w 742"/>
                <a:gd name="T7" fmla="*/ 2453 h 402"/>
                <a:gd name="T8" fmla="*/ 217 w 742"/>
                <a:gd name="T9" fmla="*/ 393 h 402"/>
                <a:gd name="T10" fmla="*/ 274 w 742"/>
                <a:gd name="T11" fmla="*/ 920 h 402"/>
                <a:gd name="T12" fmla="*/ 286 w 742"/>
                <a:gd name="T13" fmla="*/ 2453 h 402"/>
                <a:gd name="T14" fmla="*/ 400 w 742"/>
                <a:gd name="T15" fmla="*/ 4493 h 402"/>
                <a:gd name="T16" fmla="*/ 468 w 742"/>
                <a:gd name="T17" fmla="*/ 8581 h 402"/>
                <a:gd name="T18" fmla="*/ 480 w 742"/>
                <a:gd name="T19" fmla="*/ 10109 h 402"/>
                <a:gd name="T20" fmla="*/ 548 w 742"/>
                <a:gd name="T21" fmla="*/ 12177 h 402"/>
                <a:gd name="T22" fmla="*/ 0 w 742"/>
                <a:gd name="T23" fmla="*/ 13224 h 4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2"/>
                <a:gd name="T37" fmla="*/ 0 h 402"/>
                <a:gd name="T38" fmla="*/ 742 w 742"/>
                <a:gd name="T39" fmla="*/ 402 h 4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2" h="402">
                  <a:moveTo>
                    <a:pt x="0" y="295"/>
                  </a:moveTo>
                  <a:cubicBezTo>
                    <a:pt x="54" y="212"/>
                    <a:pt x="25" y="245"/>
                    <a:pt x="80" y="192"/>
                  </a:cubicBezTo>
                  <a:cubicBezTo>
                    <a:pt x="100" y="130"/>
                    <a:pt x="68" y="100"/>
                    <a:pt x="137" y="78"/>
                  </a:cubicBezTo>
                  <a:cubicBezTo>
                    <a:pt x="148" y="70"/>
                    <a:pt x="162" y="66"/>
                    <a:pt x="171" y="55"/>
                  </a:cubicBezTo>
                  <a:cubicBezTo>
                    <a:pt x="215" y="0"/>
                    <a:pt x="144" y="33"/>
                    <a:pt x="217" y="9"/>
                  </a:cubicBezTo>
                  <a:cubicBezTo>
                    <a:pt x="236" y="13"/>
                    <a:pt x="258" y="9"/>
                    <a:pt x="274" y="20"/>
                  </a:cubicBezTo>
                  <a:cubicBezTo>
                    <a:pt x="284" y="27"/>
                    <a:pt x="276" y="48"/>
                    <a:pt x="286" y="55"/>
                  </a:cubicBezTo>
                  <a:cubicBezTo>
                    <a:pt x="319" y="79"/>
                    <a:pt x="363" y="82"/>
                    <a:pt x="400" y="100"/>
                  </a:cubicBezTo>
                  <a:cubicBezTo>
                    <a:pt x="430" y="145"/>
                    <a:pt x="422" y="161"/>
                    <a:pt x="468" y="192"/>
                  </a:cubicBezTo>
                  <a:cubicBezTo>
                    <a:pt x="472" y="203"/>
                    <a:pt x="472" y="218"/>
                    <a:pt x="480" y="226"/>
                  </a:cubicBezTo>
                  <a:cubicBezTo>
                    <a:pt x="499" y="245"/>
                    <a:pt x="525" y="257"/>
                    <a:pt x="548" y="272"/>
                  </a:cubicBezTo>
                  <a:cubicBezTo>
                    <a:pt x="742" y="402"/>
                    <a:pt x="649" y="295"/>
                    <a:pt x="0" y="295"/>
                  </a:cubicBezTo>
                  <a:close/>
                </a:path>
              </a:pathLst>
            </a:custGeom>
            <a:blipFill dpi="0" rotWithShape="0">
              <a:blip r:embed="rId6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Freeform 198" descr="Granite"/>
            <p:cNvSpPr>
              <a:spLocks/>
            </p:cNvSpPr>
            <p:nvPr/>
          </p:nvSpPr>
          <p:spPr bwMode="auto">
            <a:xfrm>
              <a:off x="3792" y="3360"/>
              <a:ext cx="921" cy="381"/>
            </a:xfrm>
            <a:custGeom>
              <a:avLst/>
              <a:gdLst>
                <a:gd name="T0" fmla="*/ 2 w 921"/>
                <a:gd name="T1" fmla="*/ 320 h 381"/>
                <a:gd name="T2" fmla="*/ 36 w 921"/>
                <a:gd name="T3" fmla="*/ 297 h 381"/>
                <a:gd name="T4" fmla="*/ 59 w 921"/>
                <a:gd name="T5" fmla="*/ 263 h 381"/>
                <a:gd name="T6" fmla="*/ 116 w 921"/>
                <a:gd name="T7" fmla="*/ 251 h 381"/>
                <a:gd name="T8" fmla="*/ 254 w 921"/>
                <a:gd name="T9" fmla="*/ 160 h 381"/>
                <a:gd name="T10" fmla="*/ 299 w 921"/>
                <a:gd name="T11" fmla="*/ 91 h 381"/>
                <a:gd name="T12" fmla="*/ 311 w 921"/>
                <a:gd name="T13" fmla="*/ 57 h 381"/>
                <a:gd name="T14" fmla="*/ 345 w 921"/>
                <a:gd name="T15" fmla="*/ 34 h 381"/>
                <a:gd name="T16" fmla="*/ 436 w 921"/>
                <a:gd name="T17" fmla="*/ 102 h 381"/>
                <a:gd name="T18" fmla="*/ 459 w 921"/>
                <a:gd name="T19" fmla="*/ 68 h 381"/>
                <a:gd name="T20" fmla="*/ 494 w 921"/>
                <a:gd name="T21" fmla="*/ 57 h 381"/>
                <a:gd name="T22" fmla="*/ 596 w 921"/>
                <a:gd name="T23" fmla="*/ 0 h 381"/>
                <a:gd name="T24" fmla="*/ 631 w 921"/>
                <a:gd name="T25" fmla="*/ 34 h 381"/>
                <a:gd name="T26" fmla="*/ 676 w 921"/>
                <a:gd name="T27" fmla="*/ 102 h 381"/>
                <a:gd name="T28" fmla="*/ 756 w 921"/>
                <a:gd name="T29" fmla="*/ 171 h 381"/>
                <a:gd name="T30" fmla="*/ 802 w 921"/>
                <a:gd name="T31" fmla="*/ 217 h 381"/>
                <a:gd name="T32" fmla="*/ 859 w 921"/>
                <a:gd name="T33" fmla="*/ 263 h 381"/>
                <a:gd name="T34" fmla="*/ 871 w 921"/>
                <a:gd name="T35" fmla="*/ 297 h 381"/>
                <a:gd name="T36" fmla="*/ 905 w 921"/>
                <a:gd name="T37" fmla="*/ 331 h 381"/>
                <a:gd name="T38" fmla="*/ 562 w 921"/>
                <a:gd name="T39" fmla="*/ 297 h 381"/>
                <a:gd name="T40" fmla="*/ 13 w 921"/>
                <a:gd name="T41" fmla="*/ 308 h 381"/>
                <a:gd name="T42" fmla="*/ 2 w 921"/>
                <a:gd name="T43" fmla="*/ 320 h 3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21"/>
                <a:gd name="T67" fmla="*/ 0 h 381"/>
                <a:gd name="T68" fmla="*/ 921 w 921"/>
                <a:gd name="T69" fmla="*/ 381 h 3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21" h="381">
                  <a:moveTo>
                    <a:pt x="2" y="320"/>
                  </a:moveTo>
                  <a:cubicBezTo>
                    <a:pt x="13" y="312"/>
                    <a:pt x="26" y="307"/>
                    <a:pt x="36" y="297"/>
                  </a:cubicBezTo>
                  <a:cubicBezTo>
                    <a:pt x="46" y="287"/>
                    <a:pt x="47" y="270"/>
                    <a:pt x="59" y="263"/>
                  </a:cubicBezTo>
                  <a:cubicBezTo>
                    <a:pt x="76" y="253"/>
                    <a:pt x="97" y="255"/>
                    <a:pt x="116" y="251"/>
                  </a:cubicBezTo>
                  <a:cubicBezTo>
                    <a:pt x="165" y="219"/>
                    <a:pt x="196" y="178"/>
                    <a:pt x="254" y="160"/>
                  </a:cubicBezTo>
                  <a:cubicBezTo>
                    <a:pt x="269" y="137"/>
                    <a:pt x="290" y="117"/>
                    <a:pt x="299" y="91"/>
                  </a:cubicBezTo>
                  <a:cubicBezTo>
                    <a:pt x="303" y="80"/>
                    <a:pt x="303" y="66"/>
                    <a:pt x="311" y="57"/>
                  </a:cubicBezTo>
                  <a:cubicBezTo>
                    <a:pt x="320" y="46"/>
                    <a:pt x="334" y="42"/>
                    <a:pt x="345" y="34"/>
                  </a:cubicBezTo>
                  <a:cubicBezTo>
                    <a:pt x="376" y="79"/>
                    <a:pt x="392" y="73"/>
                    <a:pt x="436" y="102"/>
                  </a:cubicBezTo>
                  <a:cubicBezTo>
                    <a:pt x="444" y="91"/>
                    <a:pt x="448" y="76"/>
                    <a:pt x="459" y="68"/>
                  </a:cubicBezTo>
                  <a:cubicBezTo>
                    <a:pt x="469" y="61"/>
                    <a:pt x="483" y="62"/>
                    <a:pt x="494" y="57"/>
                  </a:cubicBezTo>
                  <a:cubicBezTo>
                    <a:pt x="528" y="40"/>
                    <a:pt x="564" y="21"/>
                    <a:pt x="596" y="0"/>
                  </a:cubicBezTo>
                  <a:cubicBezTo>
                    <a:pt x="608" y="11"/>
                    <a:pt x="623" y="20"/>
                    <a:pt x="631" y="34"/>
                  </a:cubicBezTo>
                  <a:cubicBezTo>
                    <a:pt x="677" y="114"/>
                    <a:pt x="602" y="54"/>
                    <a:pt x="676" y="102"/>
                  </a:cubicBezTo>
                  <a:cubicBezTo>
                    <a:pt x="692" y="148"/>
                    <a:pt x="710" y="156"/>
                    <a:pt x="756" y="171"/>
                  </a:cubicBezTo>
                  <a:cubicBezTo>
                    <a:pt x="782" y="245"/>
                    <a:pt x="747" y="172"/>
                    <a:pt x="802" y="217"/>
                  </a:cubicBezTo>
                  <a:cubicBezTo>
                    <a:pt x="876" y="276"/>
                    <a:pt x="773" y="233"/>
                    <a:pt x="859" y="263"/>
                  </a:cubicBezTo>
                  <a:cubicBezTo>
                    <a:pt x="863" y="274"/>
                    <a:pt x="864" y="287"/>
                    <a:pt x="871" y="297"/>
                  </a:cubicBezTo>
                  <a:cubicBezTo>
                    <a:pt x="880" y="310"/>
                    <a:pt x="921" y="330"/>
                    <a:pt x="905" y="331"/>
                  </a:cubicBezTo>
                  <a:cubicBezTo>
                    <a:pt x="886" y="332"/>
                    <a:pt x="635" y="305"/>
                    <a:pt x="562" y="297"/>
                  </a:cubicBezTo>
                  <a:cubicBezTo>
                    <a:pt x="379" y="301"/>
                    <a:pt x="195" y="293"/>
                    <a:pt x="13" y="308"/>
                  </a:cubicBezTo>
                  <a:cubicBezTo>
                    <a:pt x="0" y="309"/>
                    <a:pt x="2" y="381"/>
                    <a:pt x="2" y="320"/>
                  </a:cubicBezTo>
                  <a:close/>
                </a:path>
              </a:pathLst>
            </a:custGeom>
            <a:blipFill dpi="0" rotWithShape="0">
              <a:blip r:embed="rId5"/>
              <a:srcRect/>
              <a:tile tx="0" ty="0" sx="100000" sy="100000" flip="none" algn="tl"/>
            </a:blip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Freeform 199" descr="Green marble"/>
            <p:cNvSpPr>
              <a:spLocks/>
            </p:cNvSpPr>
            <p:nvPr/>
          </p:nvSpPr>
          <p:spPr bwMode="auto">
            <a:xfrm>
              <a:off x="3600" y="3474"/>
              <a:ext cx="1488" cy="270"/>
            </a:xfrm>
            <a:custGeom>
              <a:avLst/>
              <a:gdLst>
                <a:gd name="T0" fmla="*/ 8 w 1728"/>
                <a:gd name="T1" fmla="*/ 241 h 270"/>
                <a:gd name="T2" fmla="*/ 9 w 1728"/>
                <a:gd name="T3" fmla="*/ 207 h 270"/>
                <a:gd name="T4" fmla="*/ 12 w 1728"/>
                <a:gd name="T5" fmla="*/ 195 h 270"/>
                <a:gd name="T6" fmla="*/ 25 w 1728"/>
                <a:gd name="T7" fmla="*/ 127 h 270"/>
                <a:gd name="T8" fmla="*/ 35 w 1728"/>
                <a:gd name="T9" fmla="*/ 30 h 270"/>
                <a:gd name="T10" fmla="*/ 44 w 1728"/>
                <a:gd name="T11" fmla="*/ 47 h 270"/>
                <a:gd name="T12" fmla="*/ 62 w 1728"/>
                <a:gd name="T13" fmla="*/ 93 h 270"/>
                <a:gd name="T14" fmla="*/ 71 w 1728"/>
                <a:gd name="T15" fmla="*/ 81 h 270"/>
                <a:gd name="T16" fmla="*/ 74 w 1728"/>
                <a:gd name="T17" fmla="*/ 70 h 270"/>
                <a:gd name="T18" fmla="*/ 84 w 1728"/>
                <a:gd name="T19" fmla="*/ 70 h 270"/>
                <a:gd name="T20" fmla="*/ 87 w 1728"/>
                <a:gd name="T21" fmla="*/ 81 h 270"/>
                <a:gd name="T22" fmla="*/ 97 w 1728"/>
                <a:gd name="T23" fmla="*/ 115 h 270"/>
                <a:gd name="T24" fmla="*/ 101 w 1728"/>
                <a:gd name="T25" fmla="*/ 127 h 270"/>
                <a:gd name="T26" fmla="*/ 117 w 1728"/>
                <a:gd name="T27" fmla="*/ 138 h 270"/>
                <a:gd name="T28" fmla="*/ 125 w 1728"/>
                <a:gd name="T29" fmla="*/ 115 h 270"/>
                <a:gd name="T30" fmla="*/ 128 w 1728"/>
                <a:gd name="T31" fmla="*/ 93 h 270"/>
                <a:gd name="T32" fmla="*/ 131 w 1728"/>
                <a:gd name="T33" fmla="*/ 93 h 270"/>
                <a:gd name="T34" fmla="*/ 140 w 1728"/>
                <a:gd name="T35" fmla="*/ 127 h 270"/>
                <a:gd name="T36" fmla="*/ 145 w 1728"/>
                <a:gd name="T37" fmla="*/ 150 h 270"/>
                <a:gd name="T38" fmla="*/ 158 w 1728"/>
                <a:gd name="T39" fmla="*/ 173 h 270"/>
                <a:gd name="T40" fmla="*/ 168 w 1728"/>
                <a:gd name="T41" fmla="*/ 150 h 270"/>
                <a:gd name="T42" fmla="*/ 173 w 1728"/>
                <a:gd name="T43" fmla="*/ 127 h 270"/>
                <a:gd name="T44" fmla="*/ 173 w 1728"/>
                <a:gd name="T45" fmla="*/ 150 h 270"/>
                <a:gd name="T46" fmla="*/ 184 w 1728"/>
                <a:gd name="T47" fmla="*/ 270 h 270"/>
                <a:gd name="T48" fmla="*/ 0 w 1728"/>
                <a:gd name="T49" fmla="*/ 270 h 270"/>
                <a:gd name="T50" fmla="*/ 8 w 1728"/>
                <a:gd name="T51" fmla="*/ 241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28"/>
                <a:gd name="T79" fmla="*/ 0 h 270"/>
                <a:gd name="T80" fmla="*/ 1728 w 1728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28" h="270">
                  <a:moveTo>
                    <a:pt x="69" y="241"/>
                  </a:moveTo>
                  <a:cubicBezTo>
                    <a:pt x="73" y="230"/>
                    <a:pt x="72" y="215"/>
                    <a:pt x="80" y="207"/>
                  </a:cubicBezTo>
                  <a:cubicBezTo>
                    <a:pt x="89" y="198"/>
                    <a:pt x="104" y="200"/>
                    <a:pt x="115" y="195"/>
                  </a:cubicBezTo>
                  <a:cubicBezTo>
                    <a:pt x="159" y="173"/>
                    <a:pt x="175" y="127"/>
                    <a:pt x="229" y="127"/>
                  </a:cubicBezTo>
                  <a:cubicBezTo>
                    <a:pt x="265" y="95"/>
                    <a:pt x="295" y="55"/>
                    <a:pt x="336" y="30"/>
                  </a:cubicBezTo>
                  <a:cubicBezTo>
                    <a:pt x="346" y="24"/>
                    <a:pt x="402" y="42"/>
                    <a:pt x="412" y="47"/>
                  </a:cubicBezTo>
                  <a:cubicBezTo>
                    <a:pt x="471" y="77"/>
                    <a:pt x="514" y="93"/>
                    <a:pt x="583" y="93"/>
                  </a:cubicBezTo>
                  <a:cubicBezTo>
                    <a:pt x="680" y="58"/>
                    <a:pt x="571" y="91"/>
                    <a:pt x="663" y="81"/>
                  </a:cubicBezTo>
                  <a:cubicBezTo>
                    <a:pt x="675" y="80"/>
                    <a:pt x="697" y="70"/>
                    <a:pt x="697" y="70"/>
                  </a:cubicBezTo>
                  <a:cubicBezTo>
                    <a:pt x="821" y="0"/>
                    <a:pt x="733" y="18"/>
                    <a:pt x="789" y="70"/>
                  </a:cubicBezTo>
                  <a:cubicBezTo>
                    <a:pt x="798" y="78"/>
                    <a:pt x="812" y="77"/>
                    <a:pt x="823" y="81"/>
                  </a:cubicBezTo>
                  <a:cubicBezTo>
                    <a:pt x="882" y="120"/>
                    <a:pt x="834" y="94"/>
                    <a:pt x="915" y="115"/>
                  </a:cubicBezTo>
                  <a:cubicBezTo>
                    <a:pt x="927" y="118"/>
                    <a:pt x="949" y="127"/>
                    <a:pt x="949" y="127"/>
                  </a:cubicBezTo>
                  <a:cubicBezTo>
                    <a:pt x="1059" y="140"/>
                    <a:pt x="1009" y="138"/>
                    <a:pt x="1098" y="138"/>
                  </a:cubicBezTo>
                  <a:cubicBezTo>
                    <a:pt x="1121" y="130"/>
                    <a:pt x="1146" y="128"/>
                    <a:pt x="1166" y="115"/>
                  </a:cubicBezTo>
                  <a:cubicBezTo>
                    <a:pt x="1177" y="108"/>
                    <a:pt x="1187" y="98"/>
                    <a:pt x="1200" y="93"/>
                  </a:cubicBezTo>
                  <a:cubicBezTo>
                    <a:pt x="1207" y="90"/>
                    <a:pt x="1215" y="93"/>
                    <a:pt x="1223" y="93"/>
                  </a:cubicBezTo>
                  <a:cubicBezTo>
                    <a:pt x="1257" y="104"/>
                    <a:pt x="1294" y="111"/>
                    <a:pt x="1326" y="127"/>
                  </a:cubicBezTo>
                  <a:cubicBezTo>
                    <a:pt x="1341" y="135"/>
                    <a:pt x="1355" y="146"/>
                    <a:pt x="1372" y="150"/>
                  </a:cubicBezTo>
                  <a:cubicBezTo>
                    <a:pt x="1490" y="175"/>
                    <a:pt x="1486" y="121"/>
                    <a:pt x="1486" y="173"/>
                  </a:cubicBezTo>
                  <a:cubicBezTo>
                    <a:pt x="1507" y="169"/>
                    <a:pt x="1563" y="163"/>
                    <a:pt x="1589" y="150"/>
                  </a:cubicBezTo>
                  <a:cubicBezTo>
                    <a:pt x="1601" y="144"/>
                    <a:pt x="1609" y="127"/>
                    <a:pt x="1623" y="127"/>
                  </a:cubicBezTo>
                  <a:cubicBezTo>
                    <a:pt x="1631" y="127"/>
                    <a:pt x="1623" y="142"/>
                    <a:pt x="1623" y="150"/>
                  </a:cubicBezTo>
                  <a:lnTo>
                    <a:pt x="1728" y="270"/>
                  </a:lnTo>
                  <a:lnTo>
                    <a:pt x="0" y="270"/>
                  </a:lnTo>
                  <a:lnTo>
                    <a:pt x="69" y="241"/>
                  </a:lnTo>
                  <a:close/>
                </a:path>
              </a:pathLst>
            </a:custGeom>
            <a:blipFill dpi="0" rotWithShape="0">
              <a:blip r:embed="rId7"/>
              <a:srcRect/>
              <a:tile tx="0" ty="0" sx="100000" sy="100000" flip="none" algn="tl"/>
            </a:blip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12" name="Freeform 200" descr="Granite"/>
          <p:cNvSpPr>
            <a:spLocks/>
          </p:cNvSpPr>
          <p:nvPr/>
        </p:nvSpPr>
        <p:spPr bwMode="auto">
          <a:xfrm>
            <a:off x="7696200" y="533400"/>
            <a:ext cx="1277938" cy="701675"/>
          </a:xfrm>
          <a:custGeom>
            <a:avLst/>
            <a:gdLst>
              <a:gd name="T0" fmla="*/ 0 w 805"/>
              <a:gd name="T1" fmla="*/ 2147483647 h 442"/>
              <a:gd name="T2" fmla="*/ 2147483647 w 805"/>
              <a:gd name="T3" fmla="*/ 2147483647 h 442"/>
              <a:gd name="T4" fmla="*/ 2147483647 w 805"/>
              <a:gd name="T5" fmla="*/ 2147483647 h 442"/>
              <a:gd name="T6" fmla="*/ 2147483647 w 805"/>
              <a:gd name="T7" fmla="*/ 2147483647 h 442"/>
              <a:gd name="T8" fmla="*/ 2147483647 w 805"/>
              <a:gd name="T9" fmla="*/ 2147483647 h 442"/>
              <a:gd name="T10" fmla="*/ 2147483647 w 805"/>
              <a:gd name="T11" fmla="*/ 2147483647 h 442"/>
              <a:gd name="T12" fmla="*/ 2147483647 w 805"/>
              <a:gd name="T13" fmla="*/ 2147483647 h 442"/>
              <a:gd name="T14" fmla="*/ 2147483647 w 805"/>
              <a:gd name="T15" fmla="*/ 2147483647 h 442"/>
              <a:gd name="T16" fmla="*/ 2147483647 w 805"/>
              <a:gd name="T17" fmla="*/ 2147483647 h 442"/>
              <a:gd name="T18" fmla="*/ 2147483647 w 805"/>
              <a:gd name="T19" fmla="*/ 0 h 442"/>
              <a:gd name="T20" fmla="*/ 2147483647 w 805"/>
              <a:gd name="T21" fmla="*/ 2147483647 h 442"/>
              <a:gd name="T22" fmla="*/ 2147483647 w 805"/>
              <a:gd name="T23" fmla="*/ 2147483647 h 442"/>
              <a:gd name="T24" fmla="*/ 2147483647 w 805"/>
              <a:gd name="T25" fmla="*/ 2147483647 h 442"/>
              <a:gd name="T26" fmla="*/ 2147483647 w 805"/>
              <a:gd name="T27" fmla="*/ 2147483647 h 442"/>
              <a:gd name="T28" fmla="*/ 2147483647 w 805"/>
              <a:gd name="T29" fmla="*/ 2147483647 h 442"/>
              <a:gd name="T30" fmla="*/ 2147483647 w 805"/>
              <a:gd name="T31" fmla="*/ 2147483647 h 442"/>
              <a:gd name="T32" fmla="*/ 0 w 805"/>
              <a:gd name="T33" fmla="*/ 2147483647 h 4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5"/>
              <a:gd name="T52" fmla="*/ 0 h 442"/>
              <a:gd name="T53" fmla="*/ 805 w 805"/>
              <a:gd name="T54" fmla="*/ 442 h 4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5" h="442">
                <a:moveTo>
                  <a:pt x="0" y="377"/>
                </a:moveTo>
                <a:lnTo>
                  <a:pt x="96" y="281"/>
                </a:lnTo>
                <a:cubicBezTo>
                  <a:pt x="112" y="265"/>
                  <a:pt x="124" y="244"/>
                  <a:pt x="144" y="233"/>
                </a:cubicBezTo>
                <a:cubicBezTo>
                  <a:pt x="167" y="220"/>
                  <a:pt x="197" y="226"/>
                  <a:pt x="222" y="217"/>
                </a:cubicBezTo>
                <a:cubicBezTo>
                  <a:pt x="233" y="206"/>
                  <a:pt x="247" y="196"/>
                  <a:pt x="256" y="183"/>
                </a:cubicBezTo>
                <a:cubicBezTo>
                  <a:pt x="291" y="131"/>
                  <a:pt x="237" y="160"/>
                  <a:pt x="302" y="137"/>
                </a:cubicBezTo>
                <a:cubicBezTo>
                  <a:pt x="363" y="46"/>
                  <a:pt x="283" y="156"/>
                  <a:pt x="359" y="80"/>
                </a:cubicBezTo>
                <a:cubicBezTo>
                  <a:pt x="435" y="4"/>
                  <a:pt x="325" y="84"/>
                  <a:pt x="416" y="23"/>
                </a:cubicBezTo>
                <a:cubicBezTo>
                  <a:pt x="464" y="38"/>
                  <a:pt x="448" y="39"/>
                  <a:pt x="508" y="23"/>
                </a:cubicBezTo>
                <a:cubicBezTo>
                  <a:pt x="531" y="17"/>
                  <a:pt x="576" y="0"/>
                  <a:pt x="576" y="0"/>
                </a:cubicBezTo>
                <a:cubicBezTo>
                  <a:pt x="614" y="25"/>
                  <a:pt x="631" y="55"/>
                  <a:pt x="668" y="80"/>
                </a:cubicBezTo>
                <a:cubicBezTo>
                  <a:pt x="695" y="162"/>
                  <a:pt x="677" y="129"/>
                  <a:pt x="714" y="183"/>
                </a:cubicBezTo>
                <a:cubicBezTo>
                  <a:pt x="743" y="271"/>
                  <a:pt x="703" y="160"/>
                  <a:pt x="748" y="251"/>
                </a:cubicBezTo>
                <a:cubicBezTo>
                  <a:pt x="762" y="279"/>
                  <a:pt x="755" y="316"/>
                  <a:pt x="771" y="343"/>
                </a:cubicBezTo>
                <a:cubicBezTo>
                  <a:pt x="778" y="355"/>
                  <a:pt x="794" y="358"/>
                  <a:pt x="805" y="366"/>
                </a:cubicBezTo>
                <a:cubicBezTo>
                  <a:pt x="571" y="442"/>
                  <a:pt x="301" y="355"/>
                  <a:pt x="51" y="377"/>
                </a:cubicBezTo>
                <a:cubicBezTo>
                  <a:pt x="1" y="390"/>
                  <a:pt x="11" y="404"/>
                  <a:pt x="0" y="377"/>
                </a:cubicBezTo>
                <a:close/>
              </a:path>
            </a:pathLst>
          </a:custGeom>
          <a:blipFill dpi="0" rotWithShape="0">
            <a:blip r:embed="rId5"/>
            <a:srcRect/>
            <a:tile tx="0" ty="0" sx="100000" sy="100000" flip="none" algn="tl"/>
          </a:blip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3" name="Arc 201"/>
          <p:cNvSpPr>
            <a:spLocks/>
          </p:cNvSpPr>
          <p:nvPr/>
        </p:nvSpPr>
        <p:spPr bwMode="auto">
          <a:xfrm flipH="1">
            <a:off x="1828800" y="1752600"/>
            <a:ext cx="304800" cy="609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4" name="Line 202"/>
          <p:cNvSpPr>
            <a:spLocks noChangeShapeType="1"/>
          </p:cNvSpPr>
          <p:nvPr/>
        </p:nvSpPr>
        <p:spPr bwMode="auto">
          <a:xfrm>
            <a:off x="1828800" y="2362200"/>
            <a:ext cx="0" cy="228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Text Box 203"/>
          <p:cNvSpPr txBox="1">
            <a:spLocks noChangeArrowheads="1"/>
          </p:cNvSpPr>
          <p:nvPr/>
        </p:nvSpPr>
        <p:spPr bwMode="auto">
          <a:xfrm>
            <a:off x="228600" y="464820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Criteria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6416" name="Text Box 204"/>
          <p:cNvSpPr txBox="1">
            <a:spLocks noChangeArrowheads="1"/>
          </p:cNvSpPr>
          <p:nvPr/>
        </p:nvSpPr>
        <p:spPr bwMode="auto">
          <a:xfrm>
            <a:off x="1143000" y="2667000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</a:rPr>
              <a:t>Ambient</a:t>
            </a:r>
            <a:endParaRPr lang="en-US" altLang="en-US" sz="2400"/>
          </a:p>
        </p:txBody>
      </p:sp>
      <p:sp>
        <p:nvSpPr>
          <p:cNvPr id="16417" name="Text Box 205"/>
          <p:cNvSpPr txBox="1">
            <a:spLocks noChangeArrowheads="1"/>
          </p:cNvSpPr>
          <p:nvPr/>
        </p:nvSpPr>
        <p:spPr bwMode="auto">
          <a:xfrm>
            <a:off x="1447800" y="28956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/>
              <a:t>B</a:t>
            </a:r>
            <a:endParaRPr lang="en-US" altLang="en-US"/>
          </a:p>
        </p:txBody>
      </p:sp>
      <p:sp>
        <p:nvSpPr>
          <p:cNvPr id="16418" name="Rectangle 206"/>
          <p:cNvSpPr>
            <a:spLocks noChangeArrowheads="1"/>
          </p:cNvSpPr>
          <p:nvPr/>
        </p:nvSpPr>
        <p:spPr bwMode="auto">
          <a:xfrm>
            <a:off x="533400" y="487680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C</a:t>
            </a:r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6419" name="Group 207"/>
          <p:cNvGrpSpPr>
            <a:grpSpLocks/>
          </p:cNvGrpSpPr>
          <p:nvPr/>
        </p:nvGrpSpPr>
        <p:grpSpPr bwMode="auto">
          <a:xfrm>
            <a:off x="4648200" y="4572001"/>
            <a:ext cx="4191000" cy="2062163"/>
            <a:chOff x="2928" y="1536"/>
            <a:chExt cx="2640" cy="1299"/>
          </a:xfrm>
        </p:grpSpPr>
        <p:sp>
          <p:nvSpPr>
            <p:cNvPr id="16463" name="Line 208"/>
            <p:cNvSpPr>
              <a:spLocks noChangeShapeType="1"/>
            </p:cNvSpPr>
            <p:nvPr/>
          </p:nvSpPr>
          <p:spPr bwMode="auto">
            <a:xfrm>
              <a:off x="2928" y="1536"/>
              <a:ext cx="0" cy="10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4" name="Line 209"/>
            <p:cNvSpPr>
              <a:spLocks noChangeShapeType="1"/>
            </p:cNvSpPr>
            <p:nvPr/>
          </p:nvSpPr>
          <p:spPr bwMode="auto">
            <a:xfrm>
              <a:off x="2928" y="2544"/>
              <a:ext cx="26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Text Box 210"/>
            <p:cNvSpPr txBox="1">
              <a:spLocks noChangeArrowheads="1"/>
            </p:cNvSpPr>
            <p:nvPr/>
          </p:nvSpPr>
          <p:spPr bwMode="auto">
            <a:xfrm>
              <a:off x="3456" y="2544"/>
              <a:ext cx="132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chemeClr val="bg1"/>
                  </a:solidFill>
                  <a:latin typeface="Arial" pitchFamily="34" charset="0"/>
                </a:rPr>
                <a:t>Concentration</a:t>
              </a:r>
              <a:endParaRPr lang="en-US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420" name="Group 211"/>
          <p:cNvGrpSpPr>
            <a:grpSpLocks/>
          </p:cNvGrpSpPr>
          <p:nvPr/>
        </p:nvGrpSpPr>
        <p:grpSpPr bwMode="auto">
          <a:xfrm>
            <a:off x="6553200" y="5029200"/>
            <a:ext cx="533400" cy="914400"/>
            <a:chOff x="4128" y="3216"/>
            <a:chExt cx="336" cy="576"/>
          </a:xfrm>
        </p:grpSpPr>
        <p:sp>
          <p:nvSpPr>
            <p:cNvPr id="16461" name="AutoShape 212"/>
            <p:cNvSpPr>
              <a:spLocks noChangeArrowheads="1"/>
            </p:cNvSpPr>
            <p:nvPr/>
          </p:nvSpPr>
          <p:spPr bwMode="auto">
            <a:xfrm>
              <a:off x="4128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9B9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62" name="Text Box 213"/>
            <p:cNvSpPr txBox="1">
              <a:spLocks noChangeArrowheads="1"/>
            </p:cNvSpPr>
            <p:nvPr/>
          </p:nvSpPr>
          <p:spPr bwMode="auto">
            <a:xfrm>
              <a:off x="4176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4</a:t>
              </a:r>
              <a:endParaRPr lang="en-US" altLang="en-US" sz="2400"/>
            </a:p>
          </p:txBody>
        </p:sp>
      </p:grpSp>
      <p:grpSp>
        <p:nvGrpSpPr>
          <p:cNvPr id="16421" name="Group 214"/>
          <p:cNvGrpSpPr>
            <a:grpSpLocks/>
          </p:cNvGrpSpPr>
          <p:nvPr/>
        </p:nvGrpSpPr>
        <p:grpSpPr bwMode="auto">
          <a:xfrm>
            <a:off x="7162800" y="5029200"/>
            <a:ext cx="533400" cy="914400"/>
            <a:chOff x="4512" y="3216"/>
            <a:chExt cx="336" cy="576"/>
          </a:xfrm>
        </p:grpSpPr>
        <p:sp>
          <p:nvSpPr>
            <p:cNvPr id="16459" name="AutoShape 215"/>
            <p:cNvSpPr>
              <a:spLocks noChangeArrowheads="1"/>
            </p:cNvSpPr>
            <p:nvPr/>
          </p:nvSpPr>
          <p:spPr bwMode="auto">
            <a:xfrm>
              <a:off x="4512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6B5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60" name="Text Box 216"/>
            <p:cNvSpPr txBox="1">
              <a:spLocks noChangeArrowheads="1"/>
            </p:cNvSpPr>
            <p:nvPr/>
          </p:nvSpPr>
          <p:spPr bwMode="auto">
            <a:xfrm>
              <a:off x="4560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5</a:t>
              </a:r>
              <a:endParaRPr lang="en-US" altLang="en-US" sz="2400"/>
            </a:p>
          </p:txBody>
        </p:sp>
      </p:grpSp>
      <p:grpSp>
        <p:nvGrpSpPr>
          <p:cNvPr id="16422" name="Group 217"/>
          <p:cNvGrpSpPr>
            <a:grpSpLocks/>
          </p:cNvGrpSpPr>
          <p:nvPr/>
        </p:nvGrpSpPr>
        <p:grpSpPr bwMode="auto">
          <a:xfrm>
            <a:off x="7772400" y="5029200"/>
            <a:ext cx="533400" cy="914400"/>
            <a:chOff x="4896" y="3216"/>
            <a:chExt cx="336" cy="576"/>
          </a:xfrm>
        </p:grpSpPr>
        <p:sp>
          <p:nvSpPr>
            <p:cNvPr id="16457" name="AutoShape 218"/>
            <p:cNvSpPr>
              <a:spLocks noChangeArrowheads="1"/>
            </p:cNvSpPr>
            <p:nvPr/>
          </p:nvSpPr>
          <p:spPr bwMode="auto">
            <a:xfrm>
              <a:off x="4896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401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58" name="Text Box 219"/>
            <p:cNvSpPr txBox="1">
              <a:spLocks noChangeArrowheads="1"/>
            </p:cNvSpPr>
            <p:nvPr/>
          </p:nvSpPr>
          <p:spPr bwMode="auto">
            <a:xfrm>
              <a:off x="4944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6</a:t>
              </a:r>
              <a:endParaRPr lang="en-US" altLang="en-US" sz="2400"/>
            </a:p>
          </p:txBody>
        </p:sp>
      </p:grpSp>
      <p:grpSp>
        <p:nvGrpSpPr>
          <p:cNvPr id="16423" name="Group 220"/>
          <p:cNvGrpSpPr>
            <a:grpSpLocks/>
          </p:cNvGrpSpPr>
          <p:nvPr/>
        </p:nvGrpSpPr>
        <p:grpSpPr bwMode="auto">
          <a:xfrm>
            <a:off x="8382000" y="5029200"/>
            <a:ext cx="533400" cy="914400"/>
            <a:chOff x="5280" y="3216"/>
            <a:chExt cx="336" cy="576"/>
          </a:xfrm>
        </p:grpSpPr>
        <p:sp>
          <p:nvSpPr>
            <p:cNvPr id="16455" name="AutoShape 221"/>
            <p:cNvSpPr>
              <a:spLocks noChangeArrowheads="1"/>
            </p:cNvSpPr>
            <p:nvPr/>
          </p:nvSpPr>
          <p:spPr bwMode="auto">
            <a:xfrm>
              <a:off x="5280" y="3216"/>
              <a:ext cx="336" cy="531"/>
            </a:xfrm>
            <a:prstGeom prst="can">
              <a:avLst>
                <a:gd name="adj" fmla="val 39509"/>
              </a:avLst>
            </a:prstGeom>
            <a:solidFill>
              <a:srgbClr val="F2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56" name="Text Box 222"/>
            <p:cNvSpPr txBox="1">
              <a:spLocks noChangeArrowheads="1"/>
            </p:cNvSpPr>
            <p:nvPr/>
          </p:nvSpPr>
          <p:spPr bwMode="auto">
            <a:xfrm>
              <a:off x="5328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7</a:t>
              </a:r>
              <a:endParaRPr lang="en-US" altLang="en-US" sz="2400"/>
            </a:p>
          </p:txBody>
        </p:sp>
      </p:grpSp>
      <p:graphicFrame>
        <p:nvGraphicFramePr>
          <p:cNvPr id="16424" name="Object 2"/>
          <p:cNvGraphicFramePr>
            <a:graphicFrameLocks noChangeAspect="1"/>
          </p:cNvGraphicFramePr>
          <p:nvPr/>
        </p:nvGraphicFramePr>
        <p:xfrm>
          <a:off x="2590800" y="1447800"/>
          <a:ext cx="10461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Clip" r:id="rId8" imgW="2827338" imgH="3497263" progId="MS_ClipArt_Gallery.2">
                  <p:embed/>
                </p:oleObj>
              </mc:Choice>
              <mc:Fallback>
                <p:oleObj name="Clip" r:id="rId8" imgW="2827338" imgH="34972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447800"/>
                        <a:ext cx="10461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25" name="Group 231"/>
          <p:cNvGrpSpPr>
            <a:grpSpLocks/>
          </p:cNvGrpSpPr>
          <p:nvPr/>
        </p:nvGrpSpPr>
        <p:grpSpPr bwMode="auto">
          <a:xfrm>
            <a:off x="1600200" y="4495800"/>
            <a:ext cx="304800" cy="609600"/>
            <a:chOff x="1056" y="2976"/>
            <a:chExt cx="192" cy="384"/>
          </a:xfrm>
        </p:grpSpPr>
        <p:sp>
          <p:nvSpPr>
            <p:cNvPr id="16452" name="Arc 232"/>
            <p:cNvSpPr>
              <a:spLocks/>
            </p:cNvSpPr>
            <p:nvPr/>
          </p:nvSpPr>
          <p:spPr bwMode="auto">
            <a:xfrm flipH="1">
              <a:off x="1056" y="2976"/>
              <a:ext cx="192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3" name="Arc 233"/>
            <p:cNvSpPr>
              <a:spLocks/>
            </p:cNvSpPr>
            <p:nvPr/>
          </p:nvSpPr>
          <p:spPr bwMode="auto">
            <a:xfrm flipH="1">
              <a:off x="1104" y="3024"/>
              <a:ext cx="144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4" name="Arc 234"/>
            <p:cNvSpPr>
              <a:spLocks/>
            </p:cNvSpPr>
            <p:nvPr/>
          </p:nvSpPr>
          <p:spPr bwMode="auto">
            <a:xfrm flipH="1">
              <a:off x="1200" y="3072"/>
              <a:ext cx="48" cy="2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426" name="Group 235"/>
          <p:cNvGrpSpPr>
            <a:grpSpLocks/>
          </p:cNvGrpSpPr>
          <p:nvPr/>
        </p:nvGrpSpPr>
        <p:grpSpPr bwMode="auto">
          <a:xfrm>
            <a:off x="4724400" y="5029200"/>
            <a:ext cx="533400" cy="914400"/>
            <a:chOff x="2976" y="3216"/>
            <a:chExt cx="336" cy="576"/>
          </a:xfrm>
        </p:grpSpPr>
        <p:sp>
          <p:nvSpPr>
            <p:cNvPr id="16450" name="AutoShape 236"/>
            <p:cNvSpPr>
              <a:spLocks noChangeArrowheads="1"/>
            </p:cNvSpPr>
            <p:nvPr/>
          </p:nvSpPr>
          <p:spPr bwMode="auto">
            <a:xfrm>
              <a:off x="2976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51" name="Text Box 237"/>
            <p:cNvSpPr txBox="1">
              <a:spLocks noChangeArrowheads="1"/>
            </p:cNvSpPr>
            <p:nvPr/>
          </p:nvSpPr>
          <p:spPr bwMode="auto">
            <a:xfrm>
              <a:off x="3024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1</a:t>
              </a:r>
              <a:endParaRPr lang="en-US" altLang="en-US" sz="2400"/>
            </a:p>
          </p:txBody>
        </p:sp>
      </p:grpSp>
      <p:grpSp>
        <p:nvGrpSpPr>
          <p:cNvPr id="16427" name="Group 238"/>
          <p:cNvGrpSpPr>
            <a:grpSpLocks/>
          </p:cNvGrpSpPr>
          <p:nvPr/>
        </p:nvGrpSpPr>
        <p:grpSpPr bwMode="auto">
          <a:xfrm>
            <a:off x="5334000" y="5029200"/>
            <a:ext cx="533400" cy="914400"/>
            <a:chOff x="3360" y="3216"/>
            <a:chExt cx="336" cy="576"/>
          </a:xfrm>
        </p:grpSpPr>
        <p:sp>
          <p:nvSpPr>
            <p:cNvPr id="16448" name="AutoShape 239"/>
            <p:cNvSpPr>
              <a:spLocks noChangeArrowheads="1"/>
            </p:cNvSpPr>
            <p:nvPr/>
          </p:nvSpPr>
          <p:spPr bwMode="auto">
            <a:xfrm>
              <a:off x="3360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E1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9" name="Text Box 240"/>
            <p:cNvSpPr txBox="1">
              <a:spLocks noChangeArrowheads="1"/>
            </p:cNvSpPr>
            <p:nvPr/>
          </p:nvSpPr>
          <p:spPr bwMode="auto">
            <a:xfrm>
              <a:off x="3408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2</a:t>
              </a:r>
              <a:endParaRPr lang="en-US" altLang="en-US" sz="2400"/>
            </a:p>
          </p:txBody>
        </p:sp>
      </p:grpSp>
      <p:grpSp>
        <p:nvGrpSpPr>
          <p:cNvPr id="16428" name="Group 241"/>
          <p:cNvGrpSpPr>
            <a:grpSpLocks/>
          </p:cNvGrpSpPr>
          <p:nvPr/>
        </p:nvGrpSpPr>
        <p:grpSpPr bwMode="auto">
          <a:xfrm>
            <a:off x="5943600" y="5029200"/>
            <a:ext cx="533400" cy="914400"/>
            <a:chOff x="3744" y="3216"/>
            <a:chExt cx="336" cy="576"/>
          </a:xfrm>
        </p:grpSpPr>
        <p:sp>
          <p:nvSpPr>
            <p:cNvPr id="16446" name="AutoShape 242"/>
            <p:cNvSpPr>
              <a:spLocks noChangeArrowheads="1"/>
            </p:cNvSpPr>
            <p:nvPr/>
          </p:nvSpPr>
          <p:spPr bwMode="auto">
            <a:xfrm>
              <a:off x="3744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C1C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7" name="Text Box 243"/>
            <p:cNvSpPr txBox="1">
              <a:spLocks noChangeArrowheads="1"/>
            </p:cNvSpPr>
            <p:nvPr/>
          </p:nvSpPr>
          <p:spPr bwMode="auto">
            <a:xfrm>
              <a:off x="3792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3</a:t>
              </a:r>
              <a:endParaRPr lang="en-US" altLang="en-US" sz="2400"/>
            </a:p>
          </p:txBody>
        </p:sp>
      </p:grpSp>
      <p:sp>
        <p:nvSpPr>
          <p:cNvPr id="16429" name="Text Box 244"/>
          <p:cNvSpPr txBox="1">
            <a:spLocks noChangeArrowheads="1"/>
          </p:cNvSpPr>
          <p:nvPr/>
        </p:nvSpPr>
        <p:spPr bwMode="auto">
          <a:xfrm>
            <a:off x="7162800" y="1143000"/>
            <a:ext cx="1819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/>
              <a:t>Carl Henriet - SWRCB</a:t>
            </a:r>
          </a:p>
        </p:txBody>
      </p:sp>
      <p:grpSp>
        <p:nvGrpSpPr>
          <p:cNvPr id="16430" name="Group 245"/>
          <p:cNvGrpSpPr>
            <a:grpSpLocks/>
          </p:cNvGrpSpPr>
          <p:nvPr/>
        </p:nvGrpSpPr>
        <p:grpSpPr bwMode="auto">
          <a:xfrm>
            <a:off x="457200" y="5486400"/>
            <a:ext cx="533400" cy="914400"/>
            <a:chOff x="4512" y="3216"/>
            <a:chExt cx="336" cy="576"/>
          </a:xfrm>
        </p:grpSpPr>
        <p:sp>
          <p:nvSpPr>
            <p:cNvPr id="16444" name="AutoShape 246"/>
            <p:cNvSpPr>
              <a:spLocks noChangeArrowheads="1"/>
            </p:cNvSpPr>
            <p:nvPr/>
          </p:nvSpPr>
          <p:spPr bwMode="auto">
            <a:xfrm>
              <a:off x="4512" y="3216"/>
              <a:ext cx="336" cy="526"/>
            </a:xfrm>
            <a:prstGeom prst="can">
              <a:avLst>
                <a:gd name="adj" fmla="val 39137"/>
              </a:avLst>
            </a:prstGeom>
            <a:solidFill>
              <a:srgbClr val="FF6B5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6445" name="Text Box 247"/>
            <p:cNvSpPr txBox="1">
              <a:spLocks noChangeArrowheads="1"/>
            </p:cNvSpPr>
            <p:nvPr/>
          </p:nvSpPr>
          <p:spPr bwMode="auto">
            <a:xfrm>
              <a:off x="4560" y="3504"/>
              <a:ext cx="2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CG Omega"/>
                </a:rPr>
                <a:t>5</a:t>
              </a:r>
              <a:endParaRPr lang="en-US" altLang="en-US" sz="2400"/>
            </a:p>
          </p:txBody>
        </p:sp>
      </p:grpSp>
      <p:grpSp>
        <p:nvGrpSpPr>
          <p:cNvPr id="16431" name="Group 248"/>
          <p:cNvGrpSpPr>
            <a:grpSpLocks/>
          </p:cNvGrpSpPr>
          <p:nvPr/>
        </p:nvGrpSpPr>
        <p:grpSpPr bwMode="auto">
          <a:xfrm>
            <a:off x="381000" y="838200"/>
            <a:ext cx="1008063" cy="762000"/>
            <a:chOff x="85" y="528"/>
            <a:chExt cx="875" cy="624"/>
          </a:xfrm>
        </p:grpSpPr>
        <p:sp>
          <p:nvSpPr>
            <p:cNvPr id="16435" name="AutoShape 249"/>
            <p:cNvSpPr>
              <a:spLocks noChangeArrowheads="1"/>
            </p:cNvSpPr>
            <p:nvPr/>
          </p:nvSpPr>
          <p:spPr bwMode="auto">
            <a:xfrm rot="-5400000">
              <a:off x="720" y="384"/>
              <a:ext cx="96" cy="384"/>
            </a:xfrm>
            <a:prstGeom prst="moon">
              <a:avLst>
                <a:gd name="adj" fmla="val 2986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grpSp>
          <p:nvGrpSpPr>
            <p:cNvPr id="16436" name="Group 250"/>
            <p:cNvGrpSpPr>
              <a:grpSpLocks/>
            </p:cNvGrpSpPr>
            <p:nvPr/>
          </p:nvGrpSpPr>
          <p:grpSpPr bwMode="auto">
            <a:xfrm>
              <a:off x="85" y="528"/>
              <a:ext cx="838" cy="624"/>
              <a:chOff x="85" y="528"/>
              <a:chExt cx="838" cy="624"/>
            </a:xfrm>
          </p:grpSpPr>
          <p:sp>
            <p:nvSpPr>
              <p:cNvPr id="16437" name="Freeform 251"/>
              <p:cNvSpPr>
                <a:spLocks/>
              </p:cNvSpPr>
              <p:nvPr/>
            </p:nvSpPr>
            <p:spPr bwMode="auto">
              <a:xfrm>
                <a:off x="816" y="624"/>
                <a:ext cx="107" cy="44"/>
              </a:xfrm>
              <a:custGeom>
                <a:avLst/>
                <a:gdLst>
                  <a:gd name="T0" fmla="*/ 4 w 107"/>
                  <a:gd name="T1" fmla="*/ 39 h 44"/>
                  <a:gd name="T2" fmla="*/ 99 w 107"/>
                  <a:gd name="T3" fmla="*/ 34 h 44"/>
                  <a:gd name="T4" fmla="*/ 93 w 107"/>
                  <a:gd name="T5" fmla="*/ 11 h 44"/>
                  <a:gd name="T6" fmla="*/ 59 w 107"/>
                  <a:gd name="T7" fmla="*/ 0 h 44"/>
                  <a:gd name="T8" fmla="*/ 20 w 107"/>
                  <a:gd name="T9" fmla="*/ 11 h 44"/>
                  <a:gd name="T10" fmla="*/ 4 w 107"/>
                  <a:gd name="T11" fmla="*/ 17 h 44"/>
                  <a:gd name="T12" fmla="*/ 4 w 107"/>
                  <a:gd name="T13" fmla="*/ 39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4"/>
                  <a:gd name="T23" fmla="*/ 107 w 10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4">
                    <a:moveTo>
                      <a:pt x="4" y="39"/>
                    </a:moveTo>
                    <a:cubicBezTo>
                      <a:pt x="36" y="37"/>
                      <a:pt x="69" y="44"/>
                      <a:pt x="99" y="34"/>
                    </a:cubicBezTo>
                    <a:cubicBezTo>
                      <a:pt x="107" y="32"/>
                      <a:pt x="98" y="17"/>
                      <a:pt x="93" y="11"/>
                    </a:cubicBezTo>
                    <a:cubicBezTo>
                      <a:pt x="85" y="2"/>
                      <a:pt x="70" y="4"/>
                      <a:pt x="59" y="0"/>
                    </a:cubicBezTo>
                    <a:cubicBezTo>
                      <a:pt x="46" y="4"/>
                      <a:pt x="33" y="6"/>
                      <a:pt x="20" y="11"/>
                    </a:cubicBezTo>
                    <a:cubicBezTo>
                      <a:pt x="15" y="13"/>
                      <a:pt x="7" y="12"/>
                      <a:pt x="4" y="17"/>
                    </a:cubicBezTo>
                    <a:cubicBezTo>
                      <a:pt x="0" y="23"/>
                      <a:pt x="4" y="32"/>
                      <a:pt x="4" y="39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Freeform 252"/>
              <p:cNvSpPr>
                <a:spLocks/>
              </p:cNvSpPr>
              <p:nvPr/>
            </p:nvSpPr>
            <p:spPr bwMode="auto">
              <a:xfrm>
                <a:off x="144" y="528"/>
                <a:ext cx="726" cy="624"/>
              </a:xfrm>
              <a:custGeom>
                <a:avLst/>
                <a:gdLst>
                  <a:gd name="T0" fmla="*/ 909 w 636"/>
                  <a:gd name="T1" fmla="*/ 6423 h 477"/>
                  <a:gd name="T2" fmla="*/ 177 w 636"/>
                  <a:gd name="T3" fmla="*/ 8231 h 477"/>
                  <a:gd name="T4" fmla="*/ 140 w 636"/>
                  <a:gd name="T5" fmla="*/ 15159 h 477"/>
                  <a:gd name="T6" fmla="*/ 586 w 636"/>
                  <a:gd name="T7" fmla="*/ 16134 h 477"/>
                  <a:gd name="T8" fmla="*/ 669 w 636"/>
                  <a:gd name="T9" fmla="*/ 22068 h 477"/>
                  <a:gd name="T10" fmla="*/ 945 w 636"/>
                  <a:gd name="T11" fmla="*/ 25910 h 477"/>
                  <a:gd name="T12" fmla="*/ 909 w 636"/>
                  <a:gd name="T13" fmla="*/ 21489 h 477"/>
                  <a:gd name="T14" fmla="*/ 1032 w 636"/>
                  <a:gd name="T15" fmla="*/ 15159 h 477"/>
                  <a:gd name="T16" fmla="*/ 1934 w 636"/>
                  <a:gd name="T17" fmla="*/ 16760 h 477"/>
                  <a:gd name="T18" fmla="*/ 2783 w 636"/>
                  <a:gd name="T19" fmla="*/ 18016 h 477"/>
                  <a:gd name="T20" fmla="*/ 2832 w 636"/>
                  <a:gd name="T21" fmla="*/ 25239 h 477"/>
                  <a:gd name="T22" fmla="*/ 3111 w 636"/>
                  <a:gd name="T23" fmla="*/ 25910 h 477"/>
                  <a:gd name="T24" fmla="*/ 3111 w 636"/>
                  <a:gd name="T25" fmla="*/ 20813 h 477"/>
                  <a:gd name="T26" fmla="*/ 3070 w 636"/>
                  <a:gd name="T27" fmla="*/ 16134 h 477"/>
                  <a:gd name="T28" fmla="*/ 3111 w 636"/>
                  <a:gd name="T29" fmla="*/ 18016 h 477"/>
                  <a:gd name="T30" fmla="*/ 3644 w 636"/>
                  <a:gd name="T31" fmla="*/ 18673 h 477"/>
                  <a:gd name="T32" fmla="*/ 3959 w 636"/>
                  <a:gd name="T33" fmla="*/ 25571 h 477"/>
                  <a:gd name="T34" fmla="*/ 4085 w 636"/>
                  <a:gd name="T35" fmla="*/ 15872 h 477"/>
                  <a:gd name="T36" fmla="*/ 4132 w 636"/>
                  <a:gd name="T37" fmla="*/ 11724 h 477"/>
                  <a:gd name="T38" fmla="*/ 4004 w 636"/>
                  <a:gd name="T39" fmla="*/ 11422 h 477"/>
                  <a:gd name="T40" fmla="*/ 3764 w 636"/>
                  <a:gd name="T41" fmla="*/ 10195 h 477"/>
                  <a:gd name="T42" fmla="*/ 3722 w 636"/>
                  <a:gd name="T43" fmla="*/ 7984 h 477"/>
                  <a:gd name="T44" fmla="*/ 3601 w 636"/>
                  <a:gd name="T45" fmla="*/ 3866 h 477"/>
                  <a:gd name="T46" fmla="*/ 3839 w 636"/>
                  <a:gd name="T47" fmla="*/ 1367 h 477"/>
                  <a:gd name="T48" fmla="*/ 4450 w 636"/>
                  <a:gd name="T49" fmla="*/ 5814 h 477"/>
                  <a:gd name="T50" fmla="*/ 4419 w 636"/>
                  <a:gd name="T51" fmla="*/ 6703 h 477"/>
                  <a:gd name="T52" fmla="*/ 4085 w 636"/>
                  <a:gd name="T53" fmla="*/ 10768 h 477"/>
                  <a:gd name="T54" fmla="*/ 3722 w 636"/>
                  <a:gd name="T55" fmla="*/ 9238 h 477"/>
                  <a:gd name="T56" fmla="*/ 3672 w 636"/>
                  <a:gd name="T57" fmla="*/ 7347 h 477"/>
                  <a:gd name="T58" fmla="*/ 3435 w 636"/>
                  <a:gd name="T59" fmla="*/ 6703 h 477"/>
                  <a:gd name="T60" fmla="*/ 2735 w 636"/>
                  <a:gd name="T61" fmla="*/ 5463 h 477"/>
                  <a:gd name="T62" fmla="*/ 909 w 636"/>
                  <a:gd name="T63" fmla="*/ 6423 h 47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36"/>
                  <a:gd name="T97" fmla="*/ 0 h 477"/>
                  <a:gd name="T98" fmla="*/ 636 w 636"/>
                  <a:gd name="T99" fmla="*/ 477 h 47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36" h="477">
                    <a:moveTo>
                      <a:pt x="125" y="114"/>
                    </a:moveTo>
                    <a:cubicBezTo>
                      <a:pt x="60" y="118"/>
                      <a:pt x="42" y="99"/>
                      <a:pt x="24" y="147"/>
                    </a:cubicBezTo>
                    <a:cubicBezTo>
                      <a:pt x="18" y="187"/>
                      <a:pt x="0" y="229"/>
                      <a:pt x="19" y="270"/>
                    </a:cubicBezTo>
                    <a:cubicBezTo>
                      <a:pt x="23" y="278"/>
                      <a:pt x="71" y="285"/>
                      <a:pt x="80" y="287"/>
                    </a:cubicBezTo>
                    <a:cubicBezTo>
                      <a:pt x="76" y="342"/>
                      <a:pt x="65" y="355"/>
                      <a:pt x="91" y="393"/>
                    </a:cubicBezTo>
                    <a:cubicBezTo>
                      <a:pt x="97" y="427"/>
                      <a:pt x="95" y="449"/>
                      <a:pt x="130" y="460"/>
                    </a:cubicBezTo>
                    <a:cubicBezTo>
                      <a:pt x="153" y="439"/>
                      <a:pt x="133" y="408"/>
                      <a:pt x="125" y="382"/>
                    </a:cubicBezTo>
                    <a:cubicBezTo>
                      <a:pt x="131" y="342"/>
                      <a:pt x="138" y="312"/>
                      <a:pt x="142" y="270"/>
                    </a:cubicBezTo>
                    <a:cubicBezTo>
                      <a:pt x="184" y="277"/>
                      <a:pt x="223" y="292"/>
                      <a:pt x="265" y="298"/>
                    </a:cubicBezTo>
                    <a:cubicBezTo>
                      <a:pt x="315" y="325"/>
                      <a:pt x="403" y="262"/>
                      <a:pt x="382" y="321"/>
                    </a:cubicBezTo>
                    <a:cubicBezTo>
                      <a:pt x="386" y="358"/>
                      <a:pt x="377" y="414"/>
                      <a:pt x="388" y="449"/>
                    </a:cubicBezTo>
                    <a:cubicBezTo>
                      <a:pt x="392" y="462"/>
                      <a:pt x="414" y="457"/>
                      <a:pt x="427" y="460"/>
                    </a:cubicBezTo>
                    <a:cubicBezTo>
                      <a:pt x="441" y="417"/>
                      <a:pt x="427" y="467"/>
                      <a:pt x="427" y="371"/>
                    </a:cubicBezTo>
                    <a:cubicBezTo>
                      <a:pt x="427" y="206"/>
                      <a:pt x="441" y="229"/>
                      <a:pt x="421" y="287"/>
                    </a:cubicBezTo>
                    <a:cubicBezTo>
                      <a:pt x="423" y="298"/>
                      <a:pt x="417" y="315"/>
                      <a:pt x="427" y="321"/>
                    </a:cubicBezTo>
                    <a:cubicBezTo>
                      <a:pt x="448" y="333"/>
                      <a:pt x="500" y="332"/>
                      <a:pt x="500" y="332"/>
                    </a:cubicBezTo>
                    <a:cubicBezTo>
                      <a:pt x="503" y="404"/>
                      <a:pt x="471" y="477"/>
                      <a:pt x="544" y="455"/>
                    </a:cubicBezTo>
                    <a:cubicBezTo>
                      <a:pt x="540" y="405"/>
                      <a:pt x="510" y="315"/>
                      <a:pt x="561" y="282"/>
                    </a:cubicBezTo>
                    <a:cubicBezTo>
                      <a:pt x="567" y="259"/>
                      <a:pt x="580" y="232"/>
                      <a:pt x="567" y="209"/>
                    </a:cubicBezTo>
                    <a:cubicBezTo>
                      <a:pt x="564" y="204"/>
                      <a:pt x="555" y="206"/>
                      <a:pt x="550" y="203"/>
                    </a:cubicBezTo>
                    <a:cubicBezTo>
                      <a:pt x="538" y="197"/>
                      <a:pt x="516" y="181"/>
                      <a:pt x="516" y="181"/>
                    </a:cubicBezTo>
                    <a:cubicBezTo>
                      <a:pt x="494" y="147"/>
                      <a:pt x="511" y="183"/>
                      <a:pt x="511" y="142"/>
                    </a:cubicBezTo>
                    <a:cubicBezTo>
                      <a:pt x="511" y="117"/>
                      <a:pt x="502" y="92"/>
                      <a:pt x="494" y="69"/>
                    </a:cubicBezTo>
                    <a:cubicBezTo>
                      <a:pt x="501" y="43"/>
                      <a:pt x="506" y="39"/>
                      <a:pt x="527" y="24"/>
                    </a:cubicBezTo>
                    <a:cubicBezTo>
                      <a:pt x="636" y="31"/>
                      <a:pt x="624" y="0"/>
                      <a:pt x="611" y="103"/>
                    </a:cubicBezTo>
                    <a:cubicBezTo>
                      <a:pt x="610" y="109"/>
                      <a:pt x="608" y="114"/>
                      <a:pt x="606" y="119"/>
                    </a:cubicBezTo>
                    <a:cubicBezTo>
                      <a:pt x="626" y="187"/>
                      <a:pt x="621" y="184"/>
                      <a:pt x="561" y="192"/>
                    </a:cubicBezTo>
                    <a:cubicBezTo>
                      <a:pt x="536" y="187"/>
                      <a:pt x="517" y="191"/>
                      <a:pt x="511" y="164"/>
                    </a:cubicBezTo>
                    <a:cubicBezTo>
                      <a:pt x="509" y="153"/>
                      <a:pt x="512" y="139"/>
                      <a:pt x="505" y="131"/>
                    </a:cubicBezTo>
                    <a:cubicBezTo>
                      <a:pt x="497" y="122"/>
                      <a:pt x="472" y="119"/>
                      <a:pt x="472" y="119"/>
                    </a:cubicBezTo>
                    <a:cubicBezTo>
                      <a:pt x="446" y="95"/>
                      <a:pt x="409" y="100"/>
                      <a:pt x="376" y="97"/>
                    </a:cubicBezTo>
                    <a:cubicBezTo>
                      <a:pt x="292" y="99"/>
                      <a:pt x="179" y="50"/>
                      <a:pt x="125" y="114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9" name="Freeform 253"/>
              <p:cNvSpPr>
                <a:spLocks/>
              </p:cNvSpPr>
              <p:nvPr/>
            </p:nvSpPr>
            <p:spPr bwMode="auto">
              <a:xfrm>
                <a:off x="85" y="705"/>
                <a:ext cx="94" cy="290"/>
              </a:xfrm>
              <a:custGeom>
                <a:avLst/>
                <a:gdLst>
                  <a:gd name="T0" fmla="*/ 94 w 94"/>
                  <a:gd name="T1" fmla="*/ 0 h 290"/>
                  <a:gd name="T2" fmla="*/ 32 w 94"/>
                  <a:gd name="T3" fmla="*/ 67 h 290"/>
                  <a:gd name="T4" fmla="*/ 32 w 94"/>
                  <a:gd name="T5" fmla="*/ 279 h 290"/>
                  <a:gd name="T6" fmla="*/ 38 w 94"/>
                  <a:gd name="T7" fmla="*/ 240 h 290"/>
                  <a:gd name="T8" fmla="*/ 60 w 94"/>
                  <a:gd name="T9" fmla="*/ 251 h 290"/>
                  <a:gd name="T10" fmla="*/ 77 w 94"/>
                  <a:gd name="T11" fmla="*/ 257 h 290"/>
                  <a:gd name="T12" fmla="*/ 55 w 94"/>
                  <a:gd name="T13" fmla="*/ 251 h 290"/>
                  <a:gd name="T14" fmla="*/ 21 w 94"/>
                  <a:gd name="T15" fmla="*/ 290 h 290"/>
                  <a:gd name="T16" fmla="*/ 16 w 94"/>
                  <a:gd name="T17" fmla="*/ 246 h 290"/>
                  <a:gd name="T18" fmla="*/ 4 w 94"/>
                  <a:gd name="T19" fmla="*/ 257 h 290"/>
                  <a:gd name="T20" fmla="*/ 21 w 94"/>
                  <a:gd name="T21" fmla="*/ 251 h 290"/>
                  <a:gd name="T22" fmla="*/ 38 w 94"/>
                  <a:gd name="T23" fmla="*/ 240 h 290"/>
                  <a:gd name="T24" fmla="*/ 66 w 94"/>
                  <a:gd name="T25" fmla="*/ 72 h 290"/>
                  <a:gd name="T26" fmla="*/ 94 w 94"/>
                  <a:gd name="T27" fmla="*/ 0 h 2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4"/>
                  <a:gd name="T43" fmla="*/ 0 h 290"/>
                  <a:gd name="T44" fmla="*/ 94 w 94"/>
                  <a:gd name="T45" fmla="*/ 290 h 2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4" h="290">
                    <a:moveTo>
                      <a:pt x="94" y="0"/>
                    </a:moveTo>
                    <a:cubicBezTo>
                      <a:pt x="37" y="7"/>
                      <a:pt x="43" y="16"/>
                      <a:pt x="32" y="67"/>
                    </a:cubicBezTo>
                    <a:cubicBezTo>
                      <a:pt x="26" y="138"/>
                      <a:pt x="12" y="210"/>
                      <a:pt x="32" y="279"/>
                    </a:cubicBezTo>
                    <a:cubicBezTo>
                      <a:pt x="34" y="266"/>
                      <a:pt x="29" y="249"/>
                      <a:pt x="38" y="240"/>
                    </a:cubicBezTo>
                    <a:cubicBezTo>
                      <a:pt x="44" y="234"/>
                      <a:pt x="52" y="248"/>
                      <a:pt x="60" y="251"/>
                    </a:cubicBezTo>
                    <a:cubicBezTo>
                      <a:pt x="66" y="253"/>
                      <a:pt x="83" y="257"/>
                      <a:pt x="77" y="257"/>
                    </a:cubicBezTo>
                    <a:cubicBezTo>
                      <a:pt x="69" y="257"/>
                      <a:pt x="62" y="253"/>
                      <a:pt x="55" y="251"/>
                    </a:cubicBezTo>
                    <a:cubicBezTo>
                      <a:pt x="21" y="229"/>
                      <a:pt x="26" y="260"/>
                      <a:pt x="21" y="290"/>
                    </a:cubicBezTo>
                    <a:cubicBezTo>
                      <a:pt x="19" y="275"/>
                      <a:pt x="23" y="259"/>
                      <a:pt x="16" y="246"/>
                    </a:cubicBezTo>
                    <a:cubicBezTo>
                      <a:pt x="14" y="241"/>
                      <a:pt x="8" y="253"/>
                      <a:pt x="4" y="257"/>
                    </a:cubicBezTo>
                    <a:cubicBezTo>
                      <a:pt x="0" y="261"/>
                      <a:pt x="16" y="254"/>
                      <a:pt x="21" y="251"/>
                    </a:cubicBezTo>
                    <a:cubicBezTo>
                      <a:pt x="27" y="248"/>
                      <a:pt x="32" y="244"/>
                      <a:pt x="38" y="240"/>
                    </a:cubicBezTo>
                    <a:cubicBezTo>
                      <a:pt x="44" y="184"/>
                      <a:pt x="34" y="121"/>
                      <a:pt x="66" y="72"/>
                    </a:cubicBezTo>
                    <a:cubicBezTo>
                      <a:pt x="74" y="44"/>
                      <a:pt x="78" y="24"/>
                      <a:pt x="94" y="0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0" name="Freeform 254"/>
              <p:cNvSpPr>
                <a:spLocks/>
              </p:cNvSpPr>
              <p:nvPr/>
            </p:nvSpPr>
            <p:spPr bwMode="auto">
              <a:xfrm>
                <a:off x="157" y="867"/>
                <a:ext cx="98" cy="268"/>
              </a:xfrm>
              <a:custGeom>
                <a:avLst/>
                <a:gdLst>
                  <a:gd name="T0" fmla="*/ 16 w 98"/>
                  <a:gd name="T1" fmla="*/ 22 h 268"/>
                  <a:gd name="T2" fmla="*/ 33 w 98"/>
                  <a:gd name="T3" fmla="*/ 151 h 268"/>
                  <a:gd name="T4" fmla="*/ 22 w 98"/>
                  <a:gd name="T5" fmla="*/ 268 h 268"/>
                  <a:gd name="T6" fmla="*/ 39 w 98"/>
                  <a:gd name="T7" fmla="*/ 257 h 268"/>
                  <a:gd name="T8" fmla="*/ 56 w 98"/>
                  <a:gd name="T9" fmla="*/ 263 h 268"/>
                  <a:gd name="T10" fmla="*/ 61 w 98"/>
                  <a:gd name="T11" fmla="*/ 246 h 268"/>
                  <a:gd name="T12" fmla="*/ 72 w 98"/>
                  <a:gd name="T13" fmla="*/ 190 h 268"/>
                  <a:gd name="T14" fmla="*/ 78 w 98"/>
                  <a:gd name="T15" fmla="*/ 22 h 268"/>
                  <a:gd name="T16" fmla="*/ 11 w 98"/>
                  <a:gd name="T17" fmla="*/ 0 h 268"/>
                  <a:gd name="T18" fmla="*/ 16 w 98"/>
                  <a:gd name="T19" fmla="*/ 22 h 2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268"/>
                  <a:gd name="T32" fmla="*/ 98 w 98"/>
                  <a:gd name="T33" fmla="*/ 268 h 26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268">
                    <a:moveTo>
                      <a:pt x="16" y="22"/>
                    </a:moveTo>
                    <a:cubicBezTo>
                      <a:pt x="29" y="74"/>
                      <a:pt x="29" y="81"/>
                      <a:pt x="33" y="151"/>
                    </a:cubicBezTo>
                    <a:cubicBezTo>
                      <a:pt x="23" y="229"/>
                      <a:pt x="13" y="166"/>
                      <a:pt x="22" y="268"/>
                    </a:cubicBezTo>
                    <a:cubicBezTo>
                      <a:pt x="28" y="264"/>
                      <a:pt x="32" y="258"/>
                      <a:pt x="39" y="257"/>
                    </a:cubicBezTo>
                    <a:cubicBezTo>
                      <a:pt x="45" y="256"/>
                      <a:pt x="51" y="266"/>
                      <a:pt x="56" y="263"/>
                    </a:cubicBezTo>
                    <a:cubicBezTo>
                      <a:pt x="61" y="260"/>
                      <a:pt x="60" y="252"/>
                      <a:pt x="61" y="246"/>
                    </a:cubicBezTo>
                    <a:cubicBezTo>
                      <a:pt x="74" y="182"/>
                      <a:pt x="61" y="228"/>
                      <a:pt x="72" y="190"/>
                    </a:cubicBezTo>
                    <a:cubicBezTo>
                      <a:pt x="74" y="167"/>
                      <a:pt x="98" y="48"/>
                      <a:pt x="78" y="22"/>
                    </a:cubicBezTo>
                    <a:cubicBezTo>
                      <a:pt x="63" y="3"/>
                      <a:pt x="32" y="6"/>
                      <a:pt x="11" y="0"/>
                    </a:cubicBezTo>
                    <a:cubicBezTo>
                      <a:pt x="4" y="21"/>
                      <a:pt x="0" y="15"/>
                      <a:pt x="16" y="22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1" name="Freeform 255"/>
              <p:cNvSpPr>
                <a:spLocks/>
              </p:cNvSpPr>
              <p:nvPr/>
            </p:nvSpPr>
            <p:spPr bwMode="auto">
              <a:xfrm>
                <a:off x="739" y="633"/>
                <a:ext cx="29" cy="36"/>
              </a:xfrm>
              <a:custGeom>
                <a:avLst/>
                <a:gdLst>
                  <a:gd name="T0" fmla="*/ 21 w 29"/>
                  <a:gd name="T1" fmla="*/ 10 h 36"/>
                  <a:gd name="T2" fmla="*/ 4 w 29"/>
                  <a:gd name="T3" fmla="*/ 5 h 36"/>
                  <a:gd name="T4" fmla="*/ 10 w 29"/>
                  <a:gd name="T5" fmla="*/ 32 h 36"/>
                  <a:gd name="T6" fmla="*/ 26 w 29"/>
                  <a:gd name="T7" fmla="*/ 27 h 36"/>
                  <a:gd name="T8" fmla="*/ 21 w 29"/>
                  <a:gd name="T9" fmla="*/ 1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6"/>
                  <a:gd name="T17" fmla="*/ 29 w 2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6">
                    <a:moveTo>
                      <a:pt x="21" y="10"/>
                    </a:moveTo>
                    <a:cubicBezTo>
                      <a:pt x="15" y="8"/>
                      <a:pt x="7" y="0"/>
                      <a:pt x="4" y="5"/>
                    </a:cubicBezTo>
                    <a:cubicBezTo>
                      <a:pt x="0" y="13"/>
                      <a:pt x="3" y="25"/>
                      <a:pt x="10" y="32"/>
                    </a:cubicBezTo>
                    <a:cubicBezTo>
                      <a:pt x="14" y="36"/>
                      <a:pt x="24" y="32"/>
                      <a:pt x="26" y="27"/>
                    </a:cubicBezTo>
                    <a:cubicBezTo>
                      <a:pt x="29" y="22"/>
                      <a:pt x="23" y="16"/>
                      <a:pt x="2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2" name="Freeform 256"/>
              <p:cNvSpPr>
                <a:spLocks/>
              </p:cNvSpPr>
              <p:nvPr/>
            </p:nvSpPr>
            <p:spPr bwMode="auto">
              <a:xfrm>
                <a:off x="816" y="624"/>
                <a:ext cx="29" cy="36"/>
              </a:xfrm>
              <a:custGeom>
                <a:avLst/>
                <a:gdLst>
                  <a:gd name="T0" fmla="*/ 21 w 29"/>
                  <a:gd name="T1" fmla="*/ 10 h 36"/>
                  <a:gd name="T2" fmla="*/ 4 w 29"/>
                  <a:gd name="T3" fmla="*/ 5 h 36"/>
                  <a:gd name="T4" fmla="*/ 10 w 29"/>
                  <a:gd name="T5" fmla="*/ 32 h 36"/>
                  <a:gd name="T6" fmla="*/ 26 w 29"/>
                  <a:gd name="T7" fmla="*/ 27 h 36"/>
                  <a:gd name="T8" fmla="*/ 21 w 29"/>
                  <a:gd name="T9" fmla="*/ 1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36"/>
                  <a:gd name="T17" fmla="*/ 29 w 29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36">
                    <a:moveTo>
                      <a:pt x="21" y="10"/>
                    </a:moveTo>
                    <a:cubicBezTo>
                      <a:pt x="15" y="8"/>
                      <a:pt x="7" y="0"/>
                      <a:pt x="4" y="5"/>
                    </a:cubicBezTo>
                    <a:cubicBezTo>
                      <a:pt x="0" y="13"/>
                      <a:pt x="3" y="25"/>
                      <a:pt x="10" y="32"/>
                    </a:cubicBezTo>
                    <a:cubicBezTo>
                      <a:pt x="14" y="36"/>
                      <a:pt x="24" y="32"/>
                      <a:pt x="26" y="27"/>
                    </a:cubicBezTo>
                    <a:cubicBezTo>
                      <a:pt x="29" y="22"/>
                      <a:pt x="23" y="16"/>
                      <a:pt x="2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3" name="Freeform 257"/>
              <p:cNvSpPr>
                <a:spLocks/>
              </p:cNvSpPr>
              <p:nvPr/>
            </p:nvSpPr>
            <p:spPr bwMode="auto">
              <a:xfrm rot="10800000">
                <a:off x="624" y="624"/>
                <a:ext cx="107" cy="44"/>
              </a:xfrm>
              <a:custGeom>
                <a:avLst/>
                <a:gdLst>
                  <a:gd name="T0" fmla="*/ 4 w 107"/>
                  <a:gd name="T1" fmla="*/ 39 h 44"/>
                  <a:gd name="T2" fmla="*/ 99 w 107"/>
                  <a:gd name="T3" fmla="*/ 34 h 44"/>
                  <a:gd name="T4" fmla="*/ 93 w 107"/>
                  <a:gd name="T5" fmla="*/ 11 h 44"/>
                  <a:gd name="T6" fmla="*/ 59 w 107"/>
                  <a:gd name="T7" fmla="*/ 0 h 44"/>
                  <a:gd name="T8" fmla="*/ 20 w 107"/>
                  <a:gd name="T9" fmla="*/ 11 h 44"/>
                  <a:gd name="T10" fmla="*/ 4 w 107"/>
                  <a:gd name="T11" fmla="*/ 17 h 44"/>
                  <a:gd name="T12" fmla="*/ 4 w 107"/>
                  <a:gd name="T13" fmla="*/ 39 h 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4"/>
                  <a:gd name="T23" fmla="*/ 107 w 107"/>
                  <a:gd name="T24" fmla="*/ 44 h 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4">
                    <a:moveTo>
                      <a:pt x="4" y="39"/>
                    </a:moveTo>
                    <a:cubicBezTo>
                      <a:pt x="36" y="37"/>
                      <a:pt x="69" y="44"/>
                      <a:pt x="99" y="34"/>
                    </a:cubicBezTo>
                    <a:cubicBezTo>
                      <a:pt x="107" y="32"/>
                      <a:pt x="98" y="17"/>
                      <a:pt x="93" y="11"/>
                    </a:cubicBezTo>
                    <a:cubicBezTo>
                      <a:pt x="85" y="2"/>
                      <a:pt x="70" y="4"/>
                      <a:pt x="59" y="0"/>
                    </a:cubicBezTo>
                    <a:cubicBezTo>
                      <a:pt x="46" y="4"/>
                      <a:pt x="33" y="6"/>
                      <a:pt x="20" y="11"/>
                    </a:cubicBezTo>
                    <a:cubicBezTo>
                      <a:pt x="15" y="13"/>
                      <a:pt x="7" y="12"/>
                      <a:pt x="4" y="17"/>
                    </a:cubicBezTo>
                    <a:cubicBezTo>
                      <a:pt x="0" y="23"/>
                      <a:pt x="4" y="32"/>
                      <a:pt x="4" y="39"/>
                    </a:cubicBezTo>
                    <a:close/>
                  </a:path>
                </a:pathLst>
              </a:cu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432" name="Text Box 266"/>
          <p:cNvSpPr txBox="1">
            <a:spLocks noChangeArrowheads="1"/>
          </p:cNvSpPr>
          <p:nvPr/>
        </p:nvSpPr>
        <p:spPr bwMode="auto">
          <a:xfrm>
            <a:off x="4267200" y="2819400"/>
            <a:ext cx="5029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Limit if: Max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</a:rPr>
              <a:t>Eff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</a:rPr>
              <a:t>Conc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≥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Criteria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Limit if: Max B &gt; Criteria </a:t>
            </a:r>
            <a:r>
              <a:rPr lang="en-US" altLang="en-US" sz="2000" u="sng" dirty="0">
                <a:solidFill>
                  <a:schemeClr val="bg1"/>
                </a:solidFill>
                <a:latin typeface="Arial" pitchFamily="34" charset="0"/>
              </a:rPr>
              <a:t>and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 detected in effluent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</a:rPr>
              <a:t>Limit possible if: impaired, fish tissue, compliance problems, etc.</a:t>
            </a:r>
          </a:p>
        </p:txBody>
      </p:sp>
      <p:sp>
        <p:nvSpPr>
          <p:cNvPr id="16433" name="Freeform 270"/>
          <p:cNvSpPr>
            <a:spLocks/>
          </p:cNvSpPr>
          <p:nvPr/>
        </p:nvSpPr>
        <p:spPr bwMode="auto">
          <a:xfrm>
            <a:off x="4800600" y="4521200"/>
            <a:ext cx="4038600" cy="1574800"/>
          </a:xfrm>
          <a:custGeom>
            <a:avLst/>
            <a:gdLst>
              <a:gd name="T0" fmla="*/ 0 w 2544"/>
              <a:gd name="T1" fmla="*/ 2147483647 h 992"/>
              <a:gd name="T2" fmla="*/ 2147483647 w 2544"/>
              <a:gd name="T3" fmla="*/ 2147483647 h 992"/>
              <a:gd name="T4" fmla="*/ 2147483647 w 2544"/>
              <a:gd name="T5" fmla="*/ 2147483647 h 992"/>
              <a:gd name="T6" fmla="*/ 2147483647 w 2544"/>
              <a:gd name="T7" fmla="*/ 2147483647 h 992"/>
              <a:gd name="T8" fmla="*/ 2147483647 w 2544"/>
              <a:gd name="T9" fmla="*/ 2147483647 h 992"/>
              <a:gd name="T10" fmla="*/ 2147483647 w 2544"/>
              <a:gd name="T11" fmla="*/ 2147483647 h 992"/>
              <a:gd name="T12" fmla="*/ 2147483647 w 2544"/>
              <a:gd name="T13" fmla="*/ 2147483647 h 992"/>
              <a:gd name="T14" fmla="*/ 2147483647 w 2544"/>
              <a:gd name="T15" fmla="*/ 2147483647 h 992"/>
              <a:gd name="T16" fmla="*/ 2147483647 w 2544"/>
              <a:gd name="T17" fmla="*/ 2147483647 h 992"/>
              <a:gd name="T18" fmla="*/ 2147483647 w 2544"/>
              <a:gd name="T19" fmla="*/ 2147483647 h 992"/>
              <a:gd name="T20" fmla="*/ 2147483647 w 2544"/>
              <a:gd name="T21" fmla="*/ 2147483647 h 99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44"/>
              <a:gd name="T34" fmla="*/ 0 h 992"/>
              <a:gd name="T35" fmla="*/ 2544 w 2544"/>
              <a:gd name="T36" fmla="*/ 992 h 99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44" h="992">
                <a:moveTo>
                  <a:pt x="0" y="992"/>
                </a:moveTo>
                <a:cubicBezTo>
                  <a:pt x="64" y="956"/>
                  <a:pt x="128" y="920"/>
                  <a:pt x="192" y="848"/>
                </a:cubicBezTo>
                <a:cubicBezTo>
                  <a:pt x="256" y="776"/>
                  <a:pt x="336" y="656"/>
                  <a:pt x="384" y="560"/>
                </a:cubicBezTo>
                <a:cubicBezTo>
                  <a:pt x="432" y="464"/>
                  <a:pt x="456" y="344"/>
                  <a:pt x="480" y="272"/>
                </a:cubicBezTo>
                <a:cubicBezTo>
                  <a:pt x="504" y="200"/>
                  <a:pt x="496" y="168"/>
                  <a:pt x="528" y="128"/>
                </a:cubicBezTo>
                <a:cubicBezTo>
                  <a:pt x="560" y="88"/>
                  <a:pt x="616" y="48"/>
                  <a:pt x="672" y="32"/>
                </a:cubicBezTo>
                <a:cubicBezTo>
                  <a:pt x="728" y="16"/>
                  <a:pt x="800" y="0"/>
                  <a:pt x="864" y="32"/>
                </a:cubicBezTo>
                <a:cubicBezTo>
                  <a:pt x="928" y="64"/>
                  <a:pt x="1008" y="168"/>
                  <a:pt x="1056" y="224"/>
                </a:cubicBezTo>
                <a:cubicBezTo>
                  <a:pt x="1104" y="280"/>
                  <a:pt x="1072" y="296"/>
                  <a:pt x="1152" y="368"/>
                </a:cubicBezTo>
                <a:cubicBezTo>
                  <a:pt x="1232" y="440"/>
                  <a:pt x="1304" y="552"/>
                  <a:pt x="1536" y="656"/>
                </a:cubicBezTo>
                <a:cubicBezTo>
                  <a:pt x="1768" y="760"/>
                  <a:pt x="2376" y="936"/>
                  <a:pt x="2544" y="99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4" name="Text Box 271"/>
          <p:cNvSpPr txBox="1">
            <a:spLocks noChangeArrowheads="1"/>
          </p:cNvSpPr>
          <p:nvPr/>
        </p:nvSpPr>
        <p:spPr bwMode="auto">
          <a:xfrm>
            <a:off x="4267200" y="2362200"/>
            <a:ext cx="451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chemeClr val="bg1"/>
                </a:solidFill>
                <a:latin typeface="Comic Sans MS" pitchFamily="66" charset="0"/>
              </a:rPr>
              <a:t>Reasonable Potential Analysis</a:t>
            </a:r>
          </a:p>
        </p:txBody>
      </p:sp>
    </p:spTree>
    <p:extLst>
      <p:ext uri="{BB962C8B-B14F-4D97-AF65-F5344CB8AC3E}">
        <p14:creationId xmlns:p14="http://schemas.microsoft.com/office/powerpoint/2010/main" val="22356622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Enrollment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 is required to enroll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Purveyors that are Community Drinking Water Systems (CDWS) with 1000 connections or more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Wholesalers regardless of the number of connections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Who would not be required to enroll</a:t>
            </a:r>
          </a:p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Community Drinking Water System with less than 1000 connections.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Transient, non-transient and non-community drinking water systems.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that are also MS4 Permittees.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that have an established MS4 local agreement and approved by their local Regional Board.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whose </a:t>
            </a:r>
            <a:r>
              <a:rPr lang="en-US" sz="18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do not enter a water of the 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U.S. 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CDWS whose system-specific or water-body specific discharges require an individual Regional Board NPDES permit due to a TMDL or  because the discharge falls outside the scope of the statewide permit.</a:t>
            </a: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1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0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7150" indent="0" algn="ctr">
              <a:spcBef>
                <a:spcPts val="0"/>
              </a:spcBef>
              <a:buClrTx/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DWS NPDES Permit Authorized Discharges</a:t>
            </a:r>
          </a:p>
          <a:p>
            <a:pPr marL="1027113" lvl="2" indent="-457200">
              <a:spcBef>
                <a:spcPts val="0"/>
              </a:spcBef>
              <a:buClr>
                <a:srgbClr val="FFFFFF"/>
              </a:buClr>
              <a:buFont typeface="Arial" pitchFamily="34" charset="0"/>
              <a:buChar char="•"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914400" lvl="2" indent="0">
              <a:spcBef>
                <a:spcPts val="0"/>
              </a:spcBef>
              <a:buClr>
                <a:srgbClr val="FFFFFF"/>
              </a:buClr>
              <a:buFontTx/>
              <a:buNone/>
            </a:pPr>
            <a:endParaRPr lang="en-US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76200" y="1162050"/>
            <a:ext cx="89916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27113" lvl="2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Type of Discharges Authorized (sample list)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Planned</a:t>
            </a: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Groundwater supply well flushing or pump to waste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Groundwater well development, rehabilitation and testing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Transmission system installation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Distribution system storage tank or reservoir releases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Distribution system dewatering, flushing, pressure testing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Fire hydrant flushing, meter testing, automated water quality analyzers operations.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Water Treatment plant operations (excluding backwash filter that discharges to a water of the U.S.)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Discharges due to activities undertaken to comply with mandates of the Federal Drinking Water Act and Ca Health and Safety Code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Emergency and Unplanned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Drinking water system failures, including repairs on transmission or distributions system failures 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Trench dewatering due to a system failure or emergency failure</a:t>
            </a:r>
          </a:p>
          <a:p>
            <a:pPr marL="1941513" lvl="4" indent="-457200">
              <a:spcBef>
                <a:spcPts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 errors and discharges due to catastrophic events.</a:t>
            </a: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18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en-US" sz="20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69913" lvl="2" indent="0">
              <a:spcBef>
                <a:spcPts val="0"/>
              </a:spcBef>
              <a:buClr>
                <a:srgbClr val="FFC000"/>
              </a:buClr>
              <a:buNone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484313" lvl="3" indent="-457200">
              <a:spcBef>
                <a:spcPts val="0"/>
              </a:spcBef>
              <a:buClr>
                <a:srgbClr val="FFC000"/>
              </a:buClr>
              <a:buFont typeface="Arial" pitchFamily="34" charset="0"/>
              <a:buChar char="•"/>
            </a:pPr>
            <a:endParaRPr lang="en-US" sz="2800" dirty="0" smtClean="0">
              <a:solidFill>
                <a:srgbClr val="0D23C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05800" y="6245225"/>
            <a:ext cx="381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67F7-E0AB-4E44-9152-83C5D5FDEED9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92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33142</TotalTime>
  <Words>1687</Words>
  <Application>Microsoft Office PowerPoint</Application>
  <PresentationFormat>On-screen Show (4:3)</PresentationFormat>
  <Paragraphs>352</Paragraphs>
  <Slides>27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Flow</vt:lpstr>
      <vt:lpstr>Clip</vt:lpstr>
      <vt:lpstr>PowerPoint Presentation</vt:lpstr>
      <vt:lpstr>What is an NPDES Permit?</vt:lpstr>
      <vt:lpstr>NPDES Permit Policy – Our Tool Box</vt:lpstr>
      <vt:lpstr>NPDES Permit Nuts and Bolts</vt:lpstr>
      <vt:lpstr>How do beneficial uses relate to standards and 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Questions?</vt:lpstr>
    </vt:vector>
  </TitlesOfParts>
  <Manager>Tom Mumley</Manager>
  <Company>State and Regional Water Boards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Drinking Water Permit</dc:title>
  <dc:subject>Stakeholder Presentation</dc:subject>
  <dc:creator>Messina, Diana@Waterboards</dc:creator>
  <cp:lastModifiedBy>Renan Jauregui</cp:lastModifiedBy>
  <cp:revision>542</cp:revision>
  <cp:lastPrinted>2015-02-05T17:41:00Z</cp:lastPrinted>
  <dcterms:created xsi:type="dcterms:W3CDTF">2014-03-17T14:26:06Z</dcterms:created>
  <dcterms:modified xsi:type="dcterms:W3CDTF">2015-02-24T02:17:19Z</dcterms:modified>
  <cp:category>Public Outreach</cp:category>
</cp:coreProperties>
</file>