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92" r:id="rId2"/>
    <p:sldId id="311" r:id="rId3"/>
    <p:sldId id="312" r:id="rId4"/>
    <p:sldId id="320" r:id="rId5"/>
    <p:sldId id="315" r:id="rId6"/>
    <p:sldId id="293" r:id="rId7"/>
    <p:sldId id="314" r:id="rId8"/>
    <p:sldId id="297" r:id="rId9"/>
    <p:sldId id="322" r:id="rId10"/>
    <p:sldId id="299" r:id="rId11"/>
    <p:sldId id="300" r:id="rId12"/>
    <p:sldId id="301" r:id="rId13"/>
    <p:sldId id="316" r:id="rId14"/>
    <p:sldId id="302" r:id="rId15"/>
    <p:sldId id="303" r:id="rId16"/>
    <p:sldId id="305" r:id="rId17"/>
    <p:sldId id="309" r:id="rId18"/>
    <p:sldId id="310" r:id="rId19"/>
    <p:sldId id="307"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a:srgbClr val="FFCC99"/>
    <a:srgbClr val="0099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4956" autoAdjust="0"/>
    <p:restoredTop sz="64347" autoAdjust="0"/>
  </p:normalViewPr>
  <p:slideViewPr>
    <p:cSldViewPr>
      <p:cViewPr>
        <p:scale>
          <a:sx n="70" d="100"/>
          <a:sy n="70" d="100"/>
        </p:scale>
        <p:origin x="-51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8" d="100"/>
        <a:sy n="138" d="100"/>
      </p:scale>
      <p:origin x="0" y="4368"/>
    </p:cViewPr>
  </p:sorterViewPr>
  <p:notesViewPr>
    <p:cSldViewPr>
      <p:cViewPr varScale="1">
        <p:scale>
          <a:sx n="64" d="100"/>
          <a:sy n="64" d="100"/>
        </p:scale>
        <p:origin x="-1262"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2415">
              <a:defRPr sz="1200"/>
            </a:lvl1pPr>
          </a:lstStyle>
          <a:p>
            <a:endParaRPr lang="en-US"/>
          </a:p>
        </p:txBody>
      </p:sp>
      <p:sp>
        <p:nvSpPr>
          <p:cNvPr id="43011" name="Rectangle 3"/>
          <p:cNvSpPr>
            <a:spLocks noGrp="1" noChangeArrowheads="1"/>
          </p:cNvSpPr>
          <p:nvPr>
            <p:ph type="dt" sz="quarter" idx="1"/>
          </p:nvPr>
        </p:nvSpPr>
        <p:spPr bwMode="auto">
          <a:xfrm>
            <a:off x="3971183"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2415">
              <a:defRPr sz="1200"/>
            </a:lvl1pPr>
          </a:lstStyle>
          <a:p>
            <a:endParaRPr lang="en-US"/>
          </a:p>
        </p:txBody>
      </p:sp>
      <p:sp>
        <p:nvSpPr>
          <p:cNvPr id="43012" name="Rectangle 4"/>
          <p:cNvSpPr>
            <a:spLocks noGrp="1" noChangeArrowheads="1"/>
          </p:cNvSpPr>
          <p:nvPr>
            <p:ph type="ftr" sz="quarter" idx="2"/>
          </p:nvPr>
        </p:nvSpPr>
        <p:spPr bwMode="auto">
          <a:xfrm>
            <a:off x="0"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2415">
              <a:defRPr sz="1200"/>
            </a:lvl1pPr>
          </a:lstStyle>
          <a:p>
            <a:endParaRPr lang="en-US"/>
          </a:p>
        </p:txBody>
      </p:sp>
      <p:sp>
        <p:nvSpPr>
          <p:cNvPr id="43013" name="Rectangle 5"/>
          <p:cNvSpPr>
            <a:spLocks noGrp="1" noChangeArrowheads="1"/>
          </p:cNvSpPr>
          <p:nvPr>
            <p:ph type="sldNum" sz="quarter" idx="3"/>
          </p:nvPr>
        </p:nvSpPr>
        <p:spPr bwMode="auto">
          <a:xfrm>
            <a:off x="3971183"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2415">
              <a:defRPr sz="1200"/>
            </a:lvl1pPr>
          </a:lstStyle>
          <a:p>
            <a:fld id="{08D1453B-893C-4D07-A409-D6E06A5CDD9B}" type="slidenum">
              <a:rPr lang="en-US"/>
              <a:pPr/>
              <a:t>‹#›</a:t>
            </a:fld>
            <a:endParaRPr lang="en-US"/>
          </a:p>
        </p:txBody>
      </p:sp>
    </p:spTree>
    <p:extLst>
      <p:ext uri="{BB962C8B-B14F-4D97-AF65-F5344CB8AC3E}">
        <p14:creationId xmlns:p14="http://schemas.microsoft.com/office/powerpoint/2010/main" val="2144604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idx="1"/>
          </p:nvPr>
        </p:nvSpPr>
        <p:spPr>
          <a:xfrm>
            <a:off x="3971183" y="0"/>
            <a:ext cx="3037628" cy="464820"/>
          </a:xfrm>
          <a:prstGeom prst="rect">
            <a:avLst/>
          </a:prstGeom>
        </p:spPr>
        <p:txBody>
          <a:bodyPr vert="horz" lIns="91650" tIns="45825" rIns="91650" bIns="45825" rtlCol="0"/>
          <a:lstStyle>
            <a:lvl1pPr algn="r">
              <a:defRPr sz="1200"/>
            </a:lvl1pPr>
          </a:lstStyle>
          <a:p>
            <a:fld id="{FAC7A6B9-364C-4464-93ED-EE7F83FE689D}" type="datetimeFigureOut">
              <a:rPr lang="en-US" smtClean="0"/>
              <a:t>6/18/2014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650" tIns="45825" rIns="91650" bIns="45825" rtlCol="0" anchor="ctr"/>
          <a:lstStyle/>
          <a:p>
            <a:endParaRPr lang="en-US"/>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1650" tIns="45825" rIns="91650" bIns="458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7" name="Slide Number Placeholder 6"/>
          <p:cNvSpPr>
            <a:spLocks noGrp="1"/>
          </p:cNvSpPr>
          <p:nvPr>
            <p:ph type="sldNum" sz="quarter" idx="5"/>
          </p:nvPr>
        </p:nvSpPr>
        <p:spPr>
          <a:xfrm>
            <a:off x="3971183" y="8829989"/>
            <a:ext cx="3037628" cy="464820"/>
          </a:xfrm>
          <a:prstGeom prst="rect">
            <a:avLst/>
          </a:prstGeom>
        </p:spPr>
        <p:txBody>
          <a:bodyPr vert="horz" lIns="91650" tIns="45825" rIns="91650" bIns="45825" rtlCol="0" anchor="b"/>
          <a:lstStyle>
            <a:lvl1pPr algn="r">
              <a:defRPr sz="1200"/>
            </a:lvl1pPr>
          </a:lstStyle>
          <a:p>
            <a:fld id="{BE2A19B5-570D-4C3E-8A4F-2A786CE0941C}" type="slidenum">
              <a:rPr lang="en-US" smtClean="0"/>
              <a:t>‹#›</a:t>
            </a:fld>
            <a:endParaRPr lang="en-US"/>
          </a:p>
        </p:txBody>
      </p:sp>
    </p:spTree>
    <p:extLst>
      <p:ext uri="{BB962C8B-B14F-4D97-AF65-F5344CB8AC3E}">
        <p14:creationId xmlns:p14="http://schemas.microsoft.com/office/powerpoint/2010/main" val="1177655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Good </a:t>
            </a:r>
            <a:r>
              <a:rPr lang="en-US" dirty="0"/>
              <a:t>Morning Board Chair and Members of the Board. I’m </a:t>
            </a:r>
            <a:r>
              <a:rPr lang="en-US" dirty="0" smtClean="0"/>
              <a:t>Mary </a:t>
            </a:r>
            <a:r>
              <a:rPr lang="en-US" dirty="0"/>
              <a:t>Fiore-Wagner, an Environmental Scientist in your South Lake Tahoe Office in the TMDL and Basin Planning </a:t>
            </a:r>
            <a:r>
              <a:rPr lang="en-US" dirty="0" smtClean="0"/>
              <a:t>Unit.</a:t>
            </a:r>
            <a:r>
              <a:rPr lang="en-US" baseline="0" dirty="0" smtClean="0"/>
              <a:t> </a:t>
            </a:r>
            <a:r>
              <a:rPr lang="en-US" dirty="0" smtClean="0"/>
              <a:t>Together </a:t>
            </a:r>
            <a:r>
              <a:rPr lang="en-US" dirty="0"/>
              <a:t>with Carly Nilson, also an environmental scientist in the </a:t>
            </a:r>
            <a:r>
              <a:rPr lang="en-US" dirty="0" smtClean="0"/>
              <a:t>Tahoe </a:t>
            </a:r>
            <a:r>
              <a:rPr lang="en-US" dirty="0"/>
              <a:t>Office, we’ll be presenting Item No. 13 in your Agenda Packet. </a:t>
            </a:r>
          </a:p>
          <a:p>
            <a:pPr eaLnBrk="1" hangingPunct="1"/>
            <a:endParaRPr lang="en-US" dirty="0" smtClean="0"/>
          </a:p>
          <a:p>
            <a:pPr eaLnBrk="1" hangingPunct="1"/>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1</a:t>
            </a:fld>
            <a:endParaRPr lang="en-US"/>
          </a:p>
        </p:txBody>
      </p:sp>
    </p:spTree>
    <p:extLst>
      <p:ext uri="{BB962C8B-B14F-4D97-AF65-F5344CB8AC3E}">
        <p14:creationId xmlns:p14="http://schemas.microsoft.com/office/powerpoint/2010/main" val="6258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0"/>
            <a:ext cx="6781800" cy="4183380"/>
          </a:xfrm>
          <a:noFill/>
          <a:ln>
            <a:noFill/>
          </a:ln>
        </p:spPr>
        <p:txBody>
          <a:bodyPr/>
          <a:lstStyle/>
          <a:p>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assist Regional Boards in the assessment and decision making process, the </a:t>
            </a:r>
            <a:r>
              <a:rPr lang="en-US" sz="1200" kern="1200" dirty="0" smtClean="0">
                <a:solidFill>
                  <a:schemeClr val="tx1"/>
                </a:solidFill>
                <a:effectLst/>
                <a:latin typeface="+mn-lt"/>
                <a:ea typeface="+mn-ea"/>
                <a:cs typeface="+mn-cs"/>
              </a:rPr>
              <a:t>State Water Board’s developed the 2004 Listing Policy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provides a standardized approach for developing California’s section 303(d) list,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establishes </a:t>
            </a:r>
            <a:r>
              <a:rPr lang="en-US" sz="1200" kern="1200" dirty="0" smtClean="0">
                <a:solidFill>
                  <a:schemeClr val="tx1"/>
                </a:solidFill>
                <a:effectLst/>
                <a:latin typeface="+mn-lt"/>
                <a:ea typeface="+mn-ea"/>
                <a:cs typeface="+mn-cs"/>
              </a:rPr>
              <a:t>requirements for data quality, data quantity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provides standard rules for making listing or delisting </a:t>
            </a:r>
            <a:r>
              <a:rPr lang="en-US" sz="1200" kern="1200" dirty="0" smtClean="0">
                <a:solidFill>
                  <a:schemeClr val="tx1"/>
                </a:solidFill>
                <a:effectLst/>
                <a:latin typeface="+mn-lt"/>
                <a:ea typeface="+mn-ea"/>
                <a:cs typeface="+mn-cs"/>
              </a:rPr>
              <a:t>decisions based on binomial statistics.</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State Board recognizes that Regional</a:t>
            </a:r>
            <a:r>
              <a:rPr lang="en-US" baseline="0" dirty="0" smtClean="0"/>
              <a:t> Boards have more familiarity with their </a:t>
            </a:r>
            <a:r>
              <a:rPr lang="en-US" baseline="0" dirty="0" err="1" smtClean="0"/>
              <a:t>waterbodies</a:t>
            </a:r>
            <a:r>
              <a:rPr lang="en-US" baseline="0" dirty="0" smtClean="0"/>
              <a:t>, which is why Regional Board’s make final listing decision that is provided for State Board approval.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effectLst/>
                <a:latin typeface="+mn-lt"/>
                <a:ea typeface="+mn-ea"/>
                <a:cs typeface="+mn-cs"/>
              </a:rPr>
              <a:t>Binomial distribution: a mathematical distribution that describes the probabilities associated </a:t>
            </a:r>
            <a:r>
              <a:rPr lang="en-US" sz="1200" b="0" i="1" u="none" strike="noStrike" kern="1200" baseline="0" dirty="0" smtClean="0">
                <a:effectLst/>
                <a:latin typeface="+mn-lt"/>
                <a:ea typeface="+mn-ea"/>
                <a:cs typeface="+mn-cs"/>
              </a:rPr>
              <a:t>with the possible number of times particular outcomes will occur in series of observation (i.e., samples). Each observation </a:t>
            </a:r>
            <a:r>
              <a:rPr lang="en-US" sz="1200" b="0" i="1" u="none" strike="noStrike" kern="1200" baseline="0" dirty="0" smtClean="0">
                <a:effectLst/>
                <a:latin typeface="+mn-lt"/>
                <a:ea typeface="+mn-ea"/>
                <a:cs typeface="+mn-cs"/>
              </a:rPr>
              <a:t>may have only one of two possible results (standard is exceeded or not).</a:t>
            </a:r>
          </a:p>
          <a:p>
            <a:pPr marL="171450" indent="-171450">
              <a:buFont typeface="Arial" panose="020B0604020202020204" pitchFamily="34" charset="0"/>
              <a:buChar char="•"/>
            </a:pPr>
            <a:endParaRPr lang="en-US" sz="1200" b="0" i="1" u="none" strike="noStrike" kern="1200" baseline="0" dirty="0" smtClean="0">
              <a:effectLst/>
              <a:latin typeface="+mn-lt"/>
              <a:ea typeface="+mn-ea"/>
              <a:cs typeface="+mn-cs"/>
            </a:endParaRPr>
          </a:p>
          <a:p>
            <a:r>
              <a:rPr lang="en-US" dirty="0" smtClean="0"/>
              <a:t>Listing Policy Concerns on next page: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As </a:t>
            </a:r>
            <a:r>
              <a:rPr lang="en-US" dirty="0" smtClean="0"/>
              <a:t>Carly and I journeyed</a:t>
            </a:r>
            <a:r>
              <a:rPr lang="en-US" baseline="0" dirty="0" smtClean="0"/>
              <a:t> through this assessment cycle, and we applied the Listing Policy, we recognized that there were certain </a:t>
            </a:r>
            <a:r>
              <a:rPr lang="en-US" dirty="0" smtClean="0"/>
              <a:t>Constraints</a:t>
            </a:r>
            <a:r>
              <a:rPr lang="en-US" baseline="0" dirty="0" smtClean="0"/>
              <a:t> with the Listing Policy.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one it’s </a:t>
            </a:r>
            <a:r>
              <a:rPr lang="en-US" u="sng" baseline="0" dirty="0" smtClean="0"/>
              <a:t>Easy to List </a:t>
            </a:r>
            <a:r>
              <a:rPr lang="en-US" b="1" baseline="0" dirty="0" smtClean="0"/>
              <a:t>and</a:t>
            </a:r>
            <a:r>
              <a:rPr lang="en-US" baseline="0" dirty="0" smtClean="0"/>
              <a:t> Difficult to de-list </a:t>
            </a:r>
            <a:r>
              <a:rPr lang="en-US" baseline="0" dirty="0" err="1" smtClean="0"/>
              <a:t>waterbodies</a:t>
            </a:r>
            <a:r>
              <a:rPr lang="en-US" baseline="0" dirty="0" smtClean="0"/>
              <a:t>. More samples and fewer </a:t>
            </a:r>
            <a:r>
              <a:rPr lang="en-US" baseline="0" dirty="0" err="1" smtClean="0"/>
              <a:t>exceedances</a:t>
            </a:r>
            <a:r>
              <a:rPr lang="en-US" baseline="0" dirty="0" smtClean="0"/>
              <a:t> are required to delist a water body.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Especially challenging in the Lahontan Region when some of our WQO were set at background levels instead of levels needed to protect beneficial uses. </a:t>
            </a:r>
          </a:p>
          <a:p>
            <a:endParaRPr lang="en-US" baseline="0" dirty="0" smtClean="0"/>
          </a:p>
          <a:p>
            <a:r>
              <a:rPr lang="en-US" baseline="0" dirty="0" smtClean="0"/>
              <a:t>So rather than rely on the quantitative approach, using a weight of evidence, which combines a </a:t>
            </a:r>
            <a:r>
              <a:rPr lang="en-US" baseline="0" dirty="0" err="1" smtClean="0"/>
              <a:t>quatitative</a:t>
            </a:r>
            <a:r>
              <a:rPr lang="en-US" baseline="0" dirty="0" smtClean="0"/>
              <a:t> and qualitative approach provides more flexibility in </a:t>
            </a:r>
            <a:r>
              <a:rPr lang="en-US" b="1" baseline="0" dirty="0" smtClean="0"/>
              <a:t>choosing not to list </a:t>
            </a:r>
            <a:r>
              <a:rPr lang="en-US" baseline="0" dirty="0" smtClean="0"/>
              <a:t>or </a:t>
            </a:r>
            <a:r>
              <a:rPr lang="en-US" b="1" baseline="0" dirty="0" smtClean="0"/>
              <a:t>making a case to delist </a:t>
            </a:r>
            <a:r>
              <a:rPr lang="en-US" baseline="0" dirty="0" smtClean="0"/>
              <a:t>a water body.</a:t>
            </a:r>
          </a:p>
          <a:p>
            <a:endParaRPr lang="en-US" dirty="0" smtClean="0"/>
          </a:p>
          <a:p>
            <a:r>
              <a:rPr lang="en-US" baseline="0" dirty="0" smtClean="0"/>
              <a:t>Staff recommends more exploration and more flexibility in use of the weight-of-evidence approach.</a:t>
            </a:r>
          </a:p>
          <a:p>
            <a:endParaRPr lang="en-US" baseline="0" dirty="0" smtClean="0"/>
          </a:p>
          <a:p>
            <a:r>
              <a:rPr lang="en-US" baseline="0" dirty="0" smtClean="0"/>
              <a:t>Staff doesn’t always rely on the quantitative approach and you will see this later when Carly goes over </a:t>
            </a:r>
            <a:r>
              <a:rPr lang="en-US" baseline="0" dirty="0" err="1" smtClean="0"/>
              <a:t>waterbodies</a:t>
            </a:r>
            <a:r>
              <a:rPr lang="en-US" baseline="0" dirty="0" smtClean="0"/>
              <a:t> not recommended for listing, against the Listing Policy.</a:t>
            </a:r>
            <a:endParaRPr lang="en-US" dirty="0" smtClean="0"/>
          </a:p>
          <a:p>
            <a:pPr marL="171450" indent="-171450">
              <a:buFont typeface="Arial" panose="020B0604020202020204" pitchFamily="34" charset="0"/>
              <a:buChar char="•"/>
            </a:pPr>
            <a:endParaRPr lang="en-US" sz="1200" b="0" i="1" u="none" strike="noStrike" kern="1200" baseline="0" dirty="0" smtClean="0">
              <a:solidFill>
                <a:srgbClr val="FFFF66"/>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2A19B5-570D-4C3E-8A4F-2A786CE0941C}" type="slidenum">
              <a:rPr lang="en-US" smtClean="0"/>
              <a:t>10</a:t>
            </a:fld>
            <a:endParaRPr lang="en-US"/>
          </a:p>
        </p:txBody>
      </p:sp>
    </p:spTree>
    <p:extLst>
      <p:ext uri="{BB962C8B-B14F-4D97-AF65-F5344CB8AC3E}">
        <p14:creationId xmlns:p14="http://schemas.microsoft.com/office/powerpoint/2010/main" val="344059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Data is</a:t>
            </a:r>
            <a:r>
              <a:rPr lang="en-US" sz="1600" baseline="0" dirty="0" smtClean="0"/>
              <a:t> reviewed within the California Water Quality Assessment database, commonly known as </a:t>
            </a:r>
            <a:r>
              <a:rPr lang="en-US" sz="1600" baseline="0" dirty="0" err="1" smtClean="0"/>
              <a:t>CalWQA</a:t>
            </a:r>
            <a:r>
              <a:rPr lang="en-US" sz="1600" baseline="0" dirty="0" smtClean="0"/>
              <a:t>. As Mary stated earlier, this data comes directly from the Surface Water Ambient Monitoring Program and data submitted from stakeholders. For future assessments, data will only be assessed directly from the California Environmental Data Exchange Network, commonly known as CEDEN. This is to ensure that the data used for evaluation of impairments is of merit and includes a quality assurance plan. </a:t>
            </a:r>
          </a:p>
          <a:p>
            <a:endParaRPr lang="en-US" sz="1600" dirty="0" smtClean="0"/>
          </a:p>
          <a:p>
            <a:r>
              <a:rPr lang="en-US" sz="1600" dirty="0" smtClean="0"/>
              <a:t>Staff evaluated over fifteen hundred new data sets,</a:t>
            </a:r>
            <a:r>
              <a:rPr lang="en-US" sz="1600" baseline="0" dirty="0" smtClean="0"/>
              <a:t> which are recorded as lines of evidence within the </a:t>
            </a:r>
            <a:r>
              <a:rPr lang="en-US" sz="1600" baseline="0" dirty="0" err="1" smtClean="0"/>
              <a:t>CalWQA</a:t>
            </a:r>
            <a:r>
              <a:rPr lang="en-US" sz="1600" baseline="0" dirty="0" smtClean="0"/>
              <a:t> database. These lines of evidence are evaluated with past listing cycle datasets to make listing decisions. The listing decisions are described within water body fact sheets and are available for public viewing on our webpage as Appendix I of the Staff Report. There were roughly double the amount of fact sheets developed this listing cycle in comparison to last cycle.</a:t>
            </a:r>
            <a:endParaRPr lang="en-US" sz="1600" dirty="0" smtClean="0"/>
          </a:p>
          <a:p>
            <a:endParaRPr lang="en-US" sz="1600" dirty="0" smtClean="0"/>
          </a:p>
          <a:p>
            <a:r>
              <a:rPr lang="en-US" sz="1400" b="1" dirty="0" smtClean="0"/>
              <a:t>Backup</a:t>
            </a:r>
            <a:r>
              <a:rPr lang="en-US" sz="1400" dirty="0" smtClean="0"/>
              <a:t>:</a:t>
            </a:r>
            <a:r>
              <a:rPr lang="en-US" sz="1400" baseline="0" dirty="0" smtClean="0"/>
              <a:t> </a:t>
            </a:r>
            <a:r>
              <a:rPr lang="en-US" sz="1400" i="1" dirty="0" smtClean="0"/>
              <a:t>2010 Listing Cycle: 1,739</a:t>
            </a:r>
            <a:r>
              <a:rPr lang="en-US" sz="1400" i="1" baseline="0" dirty="0" smtClean="0"/>
              <a:t> LOEs generated, </a:t>
            </a:r>
            <a:r>
              <a:rPr lang="en-US" sz="1400" i="1" dirty="0" smtClean="0"/>
              <a:t>1,264 wate</a:t>
            </a:r>
            <a:r>
              <a:rPr lang="en-US" sz="1400" i="1" baseline="0" dirty="0" smtClean="0"/>
              <a:t>r body fact sheet generated, 186 water bodies or segments assessed</a:t>
            </a:r>
          </a:p>
          <a:p>
            <a:endParaRPr lang="en-US" sz="1600" baseline="0" dirty="0" smtClean="0"/>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BE2A19B5-570D-4C3E-8A4F-2A786CE0941C}" type="slidenum">
              <a:rPr lang="en-US" smtClean="0"/>
              <a:t>11</a:t>
            </a:fld>
            <a:endParaRPr lang="en-US"/>
          </a:p>
        </p:txBody>
      </p:sp>
    </p:spTree>
    <p:extLst>
      <p:ext uri="{BB962C8B-B14F-4D97-AF65-F5344CB8AC3E}">
        <p14:creationId xmlns:p14="http://schemas.microsoft.com/office/powerpoint/2010/main" val="87085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Staff</a:t>
            </a:r>
            <a:r>
              <a:rPr lang="en-US" sz="1600" baseline="0" dirty="0" smtClean="0"/>
              <a:t> </a:t>
            </a:r>
            <a:r>
              <a:rPr lang="en-US" sz="1600" dirty="0" smtClean="0"/>
              <a:t>recommends 27 new Section 303(d) listings.</a:t>
            </a:r>
            <a:r>
              <a:rPr lang="en-US" sz="1600" baseline="0" dirty="0" smtClean="0"/>
              <a:t> I will go over this in more detail in the next slide.</a:t>
            </a:r>
          </a:p>
          <a:p>
            <a:endParaRPr lang="en-US" sz="1600" dirty="0" smtClean="0"/>
          </a:p>
          <a:p>
            <a:r>
              <a:rPr lang="en-US" sz="1600" dirty="0" smtClean="0"/>
              <a:t>We</a:t>
            </a:r>
            <a:r>
              <a:rPr lang="en-US" sz="1600" baseline="0" dirty="0" smtClean="0"/>
              <a:t> recommend two delistings: Clearwater Creek for sedimentation/siltation and the </a:t>
            </a:r>
            <a:r>
              <a:rPr lang="en-US" sz="1600" baseline="0" dirty="0" err="1" smtClean="0"/>
              <a:t>Amargosa</a:t>
            </a:r>
            <a:r>
              <a:rPr lang="en-US" sz="1600" baseline="0" dirty="0" smtClean="0"/>
              <a:t> River (Willow Creek confluence to </a:t>
            </a:r>
            <a:r>
              <a:rPr lang="en-US" sz="1600" baseline="0" dirty="0" err="1" smtClean="0"/>
              <a:t>Badwater</a:t>
            </a:r>
            <a:r>
              <a:rPr lang="en-US" sz="1600" baseline="0" dirty="0" smtClean="0"/>
              <a:t> segment) for arsenic as they were incorrectly listed in past listing cycles. This information is reflected in Appendix B of the Staff Report.</a:t>
            </a:r>
          </a:p>
          <a:p>
            <a:endParaRPr lang="en-US" sz="1600" baseline="0" dirty="0" smtClean="0"/>
          </a:p>
          <a:p>
            <a:r>
              <a:rPr lang="en-US" sz="1400" b="1" baseline="0" dirty="0" smtClean="0"/>
              <a:t>Backup: </a:t>
            </a:r>
            <a:r>
              <a:rPr lang="en-US" sz="1400" b="0" i="1" baseline="0" dirty="0" smtClean="0"/>
              <a:t>Clearwater Creek is recommended for delisting based on a bioassessment study by Dave </a:t>
            </a:r>
            <a:r>
              <a:rPr lang="en-US" sz="1400" b="0" i="1" baseline="0" dirty="0" err="1" smtClean="0"/>
              <a:t>Herbst</a:t>
            </a:r>
            <a:r>
              <a:rPr lang="en-US" sz="1400" b="0" i="1" baseline="0" dirty="0" smtClean="0"/>
              <a:t> in 1195 and Clearwater Creek Surveys by Tetra Tech in 2003. The </a:t>
            </a:r>
            <a:r>
              <a:rPr lang="en-US" sz="1400" b="0" i="1" baseline="0" dirty="0" err="1" smtClean="0"/>
              <a:t>Amargosa</a:t>
            </a:r>
            <a:r>
              <a:rPr lang="en-US" sz="1400" b="0" i="1" baseline="0" dirty="0" smtClean="0"/>
              <a:t> River is being recommended for delisting as the original listing was based on insufficient information and there is federal aquatic life criteria to assess whether aquatic saline habitat is being supported or is impaired by arsenic.</a:t>
            </a:r>
            <a:endParaRPr lang="en-US" sz="1400" b="1" i="1" dirty="0" smtClean="0"/>
          </a:p>
          <a:p>
            <a:endParaRPr lang="en-US" sz="1600" dirty="0" smtClean="0"/>
          </a:p>
          <a:p>
            <a:r>
              <a:rPr lang="en-US" sz="1600" dirty="0" smtClean="0"/>
              <a:t>Staff recommends</a:t>
            </a:r>
            <a:r>
              <a:rPr lang="en-US" sz="1600" baseline="0" dirty="0" smtClean="0"/>
              <a:t> that two listings are added to Category 4b (addressed by action other than TMDLs): Snowshoe Thompson ditch for both phosphorus and nitrogen. These two impairments are being addressed by the South Tahoe Public Utility District’s waste discharge requirements.</a:t>
            </a:r>
          </a:p>
          <a:p>
            <a:endParaRPr lang="en-US" sz="1600" dirty="0" smtClean="0"/>
          </a:p>
          <a:p>
            <a:r>
              <a:rPr lang="en-US" sz="1400" b="1" dirty="0" smtClean="0"/>
              <a:t>Backup</a:t>
            </a:r>
            <a:r>
              <a:rPr lang="en-US" sz="1400" dirty="0" smtClean="0"/>
              <a:t>: </a:t>
            </a:r>
            <a:r>
              <a:rPr lang="en-US" sz="1400" i="1" dirty="0" smtClean="0"/>
              <a:t>This is a ditch that is tributary to the W. Fork Carson River. Under BOARD ORDER NO. R6T-2004-0010 WDID NO. 6A095900700, STPUD is prohibited from discharging any deleterious material to the W. Fork the Carson River. STPUD is not required to sample this ditch as part of their permit, but are required to sample the receiving water. Any impairments to the ditch are addressed by the permit in lieu of a TMDL.  </a:t>
            </a:r>
          </a:p>
          <a:p>
            <a:endParaRPr lang="en-US" sz="1400" i="1" dirty="0" smtClean="0"/>
          </a:p>
          <a:p>
            <a:r>
              <a:rPr lang="en-US" sz="1400" i="1" dirty="0" smtClean="0"/>
              <a:t>According to the permit, STPUD is required to sample SW-01 (W. Fork Carson River at lower end of Crystal Springs Rd.) and SW-02 (Indian Creek 100 yards above diversion) monthly (March-November) for TP. These sampling locations show water quality upstream and downstream of Snowshoe Thompson ditch. In section XII, A, "For every item where the requirements are not met, the discharger shall submit a statement of the actions undertaken or proposed which will bring the discharge into full compliance with requirements at the earliest time, and shall submit a timetable for correction."</a:t>
            </a:r>
          </a:p>
          <a:p>
            <a:r>
              <a:rPr lang="en-US" sz="1400" i="1" dirty="0" smtClean="0"/>
              <a:t>Irrigation Ditches at</a:t>
            </a:r>
            <a:r>
              <a:rPr lang="en-US" sz="1400" i="1" baseline="0" dirty="0" smtClean="0"/>
              <a:t> Carson River Road, </a:t>
            </a:r>
            <a:r>
              <a:rPr lang="en-US" sz="1400" i="1" dirty="0" smtClean="0"/>
              <a:t>Alpine</a:t>
            </a:r>
            <a:r>
              <a:rPr lang="en-US" sz="1400" i="1" baseline="0" dirty="0" smtClean="0"/>
              <a:t> County</a:t>
            </a:r>
          </a:p>
          <a:p>
            <a:r>
              <a:rPr lang="en-US" sz="1400" b="1" i="1" baseline="0" dirty="0" smtClean="0"/>
              <a:t>WDRs and MRP </a:t>
            </a:r>
            <a:r>
              <a:rPr lang="en-US" sz="1400" i="1" baseline="0" dirty="0" smtClean="0"/>
              <a:t>(RB6-2004-0010, WDID6A095900700) for South Tahoe Public Utility District, requires STPUD to conduct additional surface water (including this irrigation ditch) and groundwater monitoring. On an annual basis, STPUD must report corrective actions taken or planned, if any, which may be needed to bring the discharge into full compliance with the waste discharge requirements. </a:t>
            </a:r>
          </a:p>
          <a:p>
            <a:endParaRPr lang="en-US" sz="1600" b="1" i="1" baseline="0" dirty="0" smtClean="0">
              <a:solidFill>
                <a:srgbClr val="FF0000"/>
              </a:solidFill>
            </a:endParaRPr>
          </a:p>
          <a:p>
            <a:r>
              <a:rPr lang="en-US" sz="1600" b="0" i="0" baseline="0" dirty="0" smtClean="0">
                <a:solidFill>
                  <a:srgbClr val="FF0000"/>
                </a:solidFill>
              </a:rPr>
              <a:t>Although not considered new listings, staff want to highlight Lake Tahoe tributaries that have previously been identified as impaired for sediment, nitrogen, or phosphorus are recommended for a category change as “List on 303(d) list (being addressed by USEPA TMDL)”. The implementation measures that are necessary to address these impairments are the same measures outlined in the Lake Tahoe TMDL; therefore additional implementation efforts are not necessary to address these impairments.</a:t>
            </a:r>
          </a:p>
          <a:p>
            <a:endParaRPr lang="en-US" sz="1600" b="0" i="0" baseline="0" dirty="0" smtClean="0">
              <a:solidFill>
                <a:srgbClr val="FF0000"/>
              </a:solidFill>
            </a:endParaRPr>
          </a:p>
          <a:p>
            <a:r>
              <a:rPr lang="en-US" sz="1400" b="1" i="0" baseline="0" dirty="0" smtClean="0">
                <a:solidFill>
                  <a:srgbClr val="FF0000"/>
                </a:solidFill>
              </a:rPr>
              <a:t>Backup: </a:t>
            </a:r>
            <a:endParaRPr lang="en-US" sz="1400" b="0" i="1" baseline="0" dirty="0" smtClean="0">
              <a:solidFill>
                <a:srgbClr val="FF0000"/>
              </a:solidFill>
            </a:endParaRPr>
          </a:p>
          <a:p>
            <a:pPr marL="228600" indent="-228600">
              <a:buAutoNum type="arabicParenR"/>
            </a:pPr>
            <a:r>
              <a:rPr lang="en-US" sz="1400" b="0" i="1" baseline="0" dirty="0" smtClean="0">
                <a:solidFill>
                  <a:srgbClr val="FF0000"/>
                </a:solidFill>
              </a:rPr>
              <a:t>Blackwood Creek: phosphorus, nitrogen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400" b="0" i="1" baseline="0" dirty="0" smtClean="0">
                <a:solidFill>
                  <a:srgbClr val="FF0000"/>
                </a:solidFill>
              </a:rPr>
              <a:t>Heavenly Valley Creek (source to USFS boundary): phosphorus</a:t>
            </a:r>
          </a:p>
          <a:p>
            <a:pPr marL="228600" indent="-228600">
              <a:buAutoNum type="arabicParenR"/>
            </a:pPr>
            <a:r>
              <a:rPr lang="en-US" sz="1400" b="0" i="1" baseline="0" dirty="0" smtClean="0">
                <a:solidFill>
                  <a:srgbClr val="FF0000"/>
                </a:solidFill>
              </a:rPr>
              <a:t>Heavenly Valley Creek (USFS to Trout Creek): sediment</a:t>
            </a:r>
          </a:p>
          <a:p>
            <a:pPr marL="228600" indent="-228600">
              <a:buAutoNum type="arabicParenR"/>
            </a:pPr>
            <a:r>
              <a:rPr lang="en-US" sz="1400" b="0" i="1" baseline="0" dirty="0" smtClean="0">
                <a:solidFill>
                  <a:srgbClr val="FF0000"/>
                </a:solidFill>
              </a:rPr>
              <a:t>Trout Creek (above HWY 50): nitrogen, phosphorus</a:t>
            </a:r>
          </a:p>
          <a:p>
            <a:pPr marL="228600" indent="-228600">
              <a:buAutoNum type="arabicParenR"/>
            </a:pPr>
            <a:r>
              <a:rPr lang="en-US" sz="1400" b="0" i="1" baseline="0" dirty="0" smtClean="0">
                <a:solidFill>
                  <a:srgbClr val="FF0000"/>
                </a:solidFill>
              </a:rPr>
              <a:t>Trout Creek (below HWY 50): nitrogen, phosphorus</a:t>
            </a:r>
          </a:p>
          <a:p>
            <a:pPr marL="228600" indent="-228600">
              <a:buAutoNum type="arabicParenR"/>
            </a:pPr>
            <a:r>
              <a:rPr lang="en-US" sz="1400" b="0" i="1" baseline="0" dirty="0" smtClean="0">
                <a:solidFill>
                  <a:srgbClr val="FF0000"/>
                </a:solidFill>
              </a:rPr>
              <a:t>Truckee River (above Christmas Valley): phosphorus</a:t>
            </a:r>
          </a:p>
          <a:p>
            <a:pPr marL="228600" indent="-228600">
              <a:buAutoNum type="arabicParenR"/>
            </a:pPr>
            <a:r>
              <a:rPr lang="en-US" sz="1400" b="0" i="1" baseline="0" dirty="0" smtClean="0">
                <a:solidFill>
                  <a:srgbClr val="FF0000"/>
                </a:solidFill>
              </a:rPr>
              <a:t>Truckee River (below Christmas Valley): phosphorus</a:t>
            </a:r>
          </a:p>
          <a:p>
            <a:pPr marL="228600" indent="-228600">
              <a:buAutoNum type="arabicParenR"/>
            </a:pPr>
            <a:r>
              <a:rPr lang="en-US" sz="1400" b="0" i="1" baseline="0" dirty="0" smtClean="0">
                <a:solidFill>
                  <a:srgbClr val="FF0000"/>
                </a:solidFill>
              </a:rPr>
              <a:t>Ward Creek: nitrogen, phosphorus, sedimentation/siltation</a:t>
            </a:r>
          </a:p>
          <a:p>
            <a:pPr marL="0" indent="0">
              <a:buNone/>
            </a:pPr>
            <a:r>
              <a:rPr lang="en-US" sz="1600" b="1" i="0" baseline="0" dirty="0" smtClean="0">
                <a:solidFill>
                  <a:srgbClr val="FF0000"/>
                </a:solidFill>
              </a:rPr>
              <a:t>  </a:t>
            </a:r>
          </a:p>
        </p:txBody>
      </p:sp>
      <p:sp>
        <p:nvSpPr>
          <p:cNvPr id="4" name="Slide Number Placeholder 3"/>
          <p:cNvSpPr>
            <a:spLocks noGrp="1"/>
          </p:cNvSpPr>
          <p:nvPr>
            <p:ph type="sldNum" sz="quarter" idx="10"/>
          </p:nvPr>
        </p:nvSpPr>
        <p:spPr/>
        <p:txBody>
          <a:bodyPr/>
          <a:lstStyle/>
          <a:p>
            <a:fld id="{BE2A19B5-570D-4C3E-8A4F-2A786CE0941C}" type="slidenum">
              <a:rPr lang="en-US" smtClean="0"/>
              <a:t>12</a:t>
            </a:fld>
            <a:endParaRPr lang="en-US"/>
          </a:p>
        </p:txBody>
      </p:sp>
    </p:spTree>
    <p:extLst>
      <p:ext uri="{BB962C8B-B14F-4D97-AF65-F5344CB8AC3E}">
        <p14:creationId xmlns:p14="http://schemas.microsoft.com/office/powerpoint/2010/main" val="324781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a:t>
            </a:r>
            <a:r>
              <a:rPr lang="en-US" sz="1600" baseline="0" dirty="0" smtClean="0"/>
              <a:t> map is to provide spatial understanding of the Section 303(d) recommendations. The water bodies highlighted in green are proposed for listing. In the far right corner, it includes Littlerock Reservoir, Silverwood Lake, Lake Gregory, and Lake Arrowhead, for mercury impairment. </a:t>
            </a:r>
          </a:p>
          <a:p>
            <a:endParaRPr lang="en-US" sz="1600" baseline="0" dirty="0" smtClean="0"/>
          </a:p>
          <a:p>
            <a:r>
              <a:rPr lang="en-US" sz="1600" dirty="0" smtClean="0"/>
              <a:t>The top two maps</a:t>
            </a:r>
            <a:r>
              <a:rPr lang="en-US" sz="1600" baseline="0" dirty="0" smtClean="0"/>
              <a:t> include the other proposed listings in green, and include: </a:t>
            </a:r>
          </a:p>
          <a:p>
            <a:r>
              <a:rPr lang="en-US" sz="1600" baseline="0" dirty="0" smtClean="0">
                <a:sym typeface="Wingdings" panose="05000000000000000000" pitchFamily="2" charset="2"/>
              </a:rPr>
              <a:t>1) </a:t>
            </a:r>
            <a:r>
              <a:rPr lang="en-US" sz="1600" baseline="0" dirty="0" smtClean="0"/>
              <a:t>Bijou Park Creek for iron, oil and grease</a:t>
            </a:r>
          </a:p>
          <a:p>
            <a:r>
              <a:rPr lang="en-US" sz="1600" baseline="0" dirty="0" smtClean="0"/>
              <a:t>2) West Fork of the Carson River (Headwaters to Woodfords segment): chloride, sulfates, total dissolved solids, and turbidity</a:t>
            </a:r>
          </a:p>
          <a:p>
            <a:r>
              <a:rPr lang="en-US" sz="1600" baseline="0" dirty="0" smtClean="0"/>
              <a:t>3) West Fork of the Carson River (Woodfords to Paynesville segment): chloride, nitrate, sulfates, total dissolved solids, and turbidity</a:t>
            </a:r>
            <a:endParaRPr lang="en-US" sz="1600" dirty="0" smtClean="0"/>
          </a:p>
          <a:p>
            <a:r>
              <a:rPr lang="en-US" sz="1600" dirty="0" smtClean="0"/>
              <a:t>4) Indian Creek: chloride, dissolved oxygen</a:t>
            </a:r>
          </a:p>
          <a:p>
            <a:r>
              <a:rPr lang="en-US" sz="1600" dirty="0" smtClean="0"/>
              <a:t>5) Donner Lake:</a:t>
            </a:r>
            <a:r>
              <a:rPr lang="en-US" sz="1600" baseline="0" dirty="0" smtClean="0"/>
              <a:t> chlordane, arsenic</a:t>
            </a:r>
          </a:p>
          <a:p>
            <a:endParaRPr lang="en-US" sz="1600" baseline="0" dirty="0" smtClean="0"/>
          </a:p>
          <a:p>
            <a:r>
              <a:rPr lang="en-US" sz="1600" baseline="0" dirty="0" smtClean="0"/>
              <a:t>The water bodies highlighted in yellow are proposed new listings but addressed by a USEPA approved TMDL and include:</a:t>
            </a:r>
          </a:p>
          <a:p>
            <a:pPr marL="228600" indent="-228600">
              <a:buAutoNum type="arabicParenR"/>
            </a:pPr>
            <a:r>
              <a:rPr lang="en-US" sz="1600" baseline="0" dirty="0" smtClean="0"/>
              <a:t>Bijou Park Creek for phosphorus, total nitrogen as N, and turbidity (which is being addressed by the Lake Tahoe TMDL)</a:t>
            </a:r>
          </a:p>
          <a:p>
            <a:pPr marL="228600" indent="-228600">
              <a:buAutoNum type="arabicParenR"/>
            </a:pPr>
            <a:r>
              <a:rPr lang="en-US" sz="1600" baseline="0" dirty="0" smtClean="0"/>
              <a:t>Indian Creek Reservoir for dissolved oxygen (which is being addressed by the Indian Creek Reservoir TMDL)</a:t>
            </a:r>
          </a:p>
          <a:p>
            <a:pPr marL="228600" indent="-228600">
              <a:buAutoNum type="arabicParenR"/>
            </a:pPr>
            <a:endParaRPr lang="en-US" sz="1600" baseline="0" dirty="0" smtClean="0"/>
          </a:p>
          <a:p>
            <a:r>
              <a:rPr lang="en-US" sz="1600" dirty="0" smtClean="0"/>
              <a:t>As stated</a:t>
            </a:r>
            <a:r>
              <a:rPr lang="en-US" sz="1600" baseline="0" dirty="0" smtClean="0"/>
              <a:t> in the previous slide, the Snowshoe Thompson ditch is proposed for new listings, but being addressed by an action other than a TMDL and is highlighted in purple in the top, right map.</a:t>
            </a:r>
            <a:endParaRPr lang="en-US" sz="1600" dirty="0" smtClean="0"/>
          </a:p>
        </p:txBody>
      </p:sp>
      <p:sp>
        <p:nvSpPr>
          <p:cNvPr id="4" name="Slide Number Placeholder 3"/>
          <p:cNvSpPr>
            <a:spLocks noGrp="1"/>
          </p:cNvSpPr>
          <p:nvPr>
            <p:ph type="sldNum" sz="quarter" idx="10"/>
          </p:nvPr>
        </p:nvSpPr>
        <p:spPr/>
        <p:txBody>
          <a:bodyPr/>
          <a:lstStyle/>
          <a:p>
            <a:fld id="{BE2A19B5-570D-4C3E-8A4F-2A786CE0941C}" type="slidenum">
              <a:rPr lang="en-US" smtClean="0"/>
              <a:t>13</a:t>
            </a:fld>
            <a:endParaRPr lang="en-US"/>
          </a:p>
        </p:txBody>
      </p:sp>
    </p:spTree>
    <p:extLst>
      <p:ext uri="{BB962C8B-B14F-4D97-AF65-F5344CB8AC3E}">
        <p14:creationId xmlns:p14="http://schemas.microsoft.com/office/powerpoint/2010/main" val="95452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 Mary stated earlier, staff relies on the 2004</a:t>
            </a:r>
            <a:r>
              <a:rPr lang="en-US" sz="1600" baseline="0" dirty="0" smtClean="0"/>
              <a:t> Listing Policy to make listing decisions to be consistent within the state. In some cases, staff does not recommend listing based on inadequate temporal representation, poor quality assurance, or inappropriate numerical criteria or evaluation guideline to evaluate if the water body is impaired for the pollutant. This list is included in Appendix C and </a:t>
            </a:r>
            <a:r>
              <a:rPr lang="en-US" sz="1600" b="0" baseline="0" dirty="0" smtClean="0"/>
              <a:t>details can be found in the fact sheets located in Appendix I of the Staff Report.</a:t>
            </a:r>
            <a:endParaRPr lang="en-US" sz="1600" baseline="0" dirty="0" smtClean="0"/>
          </a:p>
          <a:p>
            <a:endParaRPr lang="en-US" sz="1600" dirty="0" smtClean="0"/>
          </a:p>
          <a:p>
            <a:r>
              <a:rPr lang="en-US" sz="1400" b="1" i="1" dirty="0" smtClean="0"/>
              <a:t>Backup</a:t>
            </a:r>
            <a:r>
              <a:rPr lang="en-US" sz="1400" i="1" dirty="0" smtClean="0"/>
              <a:t>: List of the 11 water</a:t>
            </a:r>
            <a:r>
              <a:rPr lang="en-US" sz="1400" i="1" baseline="0" dirty="0" smtClean="0"/>
              <a:t> body-pollutant combinations:</a:t>
            </a:r>
          </a:p>
          <a:p>
            <a:pPr marL="229126" indent="-229126">
              <a:buAutoNum type="arabicParenR"/>
            </a:pPr>
            <a:r>
              <a:rPr lang="en-US" sz="1400" i="1" baseline="0" dirty="0" smtClean="0"/>
              <a:t>Hidden Valley Creek: total phosphorus</a:t>
            </a:r>
          </a:p>
          <a:p>
            <a:pPr marL="229126" indent="-229126">
              <a:buAutoNum type="arabicParenR"/>
            </a:pPr>
            <a:r>
              <a:rPr lang="en-US" sz="1400" i="1" baseline="0" dirty="0" smtClean="0"/>
              <a:t>Tahoe Keys Sailing Lagoon: pH</a:t>
            </a:r>
          </a:p>
          <a:p>
            <a:pPr marL="229126" indent="-229126">
              <a:buAutoNum type="arabicParenR"/>
            </a:pPr>
            <a:r>
              <a:rPr lang="en-US" sz="1400" i="1" baseline="0" dirty="0" smtClean="0"/>
              <a:t>Carson River, East Fork: Boron, total phosphorus, sulfates</a:t>
            </a:r>
          </a:p>
          <a:p>
            <a:pPr marL="229126" indent="-229126">
              <a:buAutoNum type="arabicParenR"/>
            </a:pPr>
            <a:r>
              <a:rPr lang="en-US" sz="1400" i="1" dirty="0" smtClean="0"/>
              <a:t>Carson River,</a:t>
            </a:r>
            <a:r>
              <a:rPr lang="en-US" sz="1400" i="1" baseline="0" dirty="0" smtClean="0"/>
              <a:t> West Fork (Woodfords to Paynesville): Boron</a:t>
            </a:r>
          </a:p>
          <a:p>
            <a:pPr marL="229126" indent="-229126">
              <a:buAutoNum type="arabicParenR"/>
            </a:pPr>
            <a:r>
              <a:rPr lang="en-US" sz="1400" i="1" baseline="0" dirty="0" smtClean="0"/>
              <a:t>Dressler ditch: turbidity</a:t>
            </a:r>
          </a:p>
          <a:p>
            <a:pPr marL="229126" indent="-229126">
              <a:buAutoNum type="arabicParenR"/>
            </a:pPr>
            <a:r>
              <a:rPr lang="en-US" sz="1400" i="1" baseline="0" dirty="0" smtClean="0"/>
              <a:t>West Walker River: Boron, Chloride</a:t>
            </a:r>
          </a:p>
          <a:p>
            <a:pPr marL="229126" indent="-229126">
              <a:buAutoNum type="arabicParenR"/>
            </a:pPr>
            <a:r>
              <a:rPr lang="en-US" sz="1400" i="1" baseline="0" dirty="0" smtClean="0"/>
              <a:t>Upper Twin Lake (East Walker River HU): mercury</a:t>
            </a:r>
          </a:p>
          <a:p>
            <a:pPr marL="229126" indent="-229126">
              <a:buAutoNum type="arabicParenR"/>
            </a:pPr>
            <a:r>
              <a:rPr lang="en-US" sz="1400" i="1" baseline="0" dirty="0" err="1" smtClean="0"/>
              <a:t>Amargosa</a:t>
            </a:r>
            <a:r>
              <a:rPr lang="en-US" sz="1400" i="1" baseline="0" dirty="0" smtClean="0"/>
              <a:t> River (Willow Creek confluence to </a:t>
            </a:r>
            <a:r>
              <a:rPr lang="en-US" sz="1400" i="1" baseline="0" dirty="0" err="1" smtClean="0"/>
              <a:t>Badwater</a:t>
            </a:r>
            <a:r>
              <a:rPr lang="en-US" sz="1400" i="1" baseline="0" dirty="0" smtClean="0"/>
              <a:t> segment): Copper</a:t>
            </a:r>
          </a:p>
          <a:p>
            <a:pPr marL="0" indent="0">
              <a:buNone/>
            </a:pPr>
            <a:endParaRPr lang="en-US" sz="1600" b="1" baseline="0" dirty="0" smtClean="0"/>
          </a:p>
          <a:p>
            <a:pPr marL="0" indent="0">
              <a:buNone/>
            </a:pPr>
            <a:r>
              <a:rPr lang="en-US" sz="1600" i="1" baseline="0" dirty="0" smtClean="0"/>
              <a:t>The Listing Policy states that samples should be representative of the critical timing that the pollutant is expected to impact the water body. In general, samples should be available from two or more seasons or from two or more events when effects or water quality objective </a:t>
            </a:r>
            <a:r>
              <a:rPr lang="en-US" sz="1600" i="1" baseline="0" dirty="0" err="1" smtClean="0"/>
              <a:t>exceedances</a:t>
            </a:r>
            <a:r>
              <a:rPr lang="en-US" sz="1600" i="1" baseline="0" dirty="0" smtClean="0"/>
              <a:t> would be expected to be clearly manifested.</a:t>
            </a:r>
          </a:p>
        </p:txBody>
      </p:sp>
      <p:sp>
        <p:nvSpPr>
          <p:cNvPr id="4" name="Slide Number Placeholder 3"/>
          <p:cNvSpPr>
            <a:spLocks noGrp="1"/>
          </p:cNvSpPr>
          <p:nvPr>
            <p:ph type="sldNum" sz="quarter" idx="10"/>
          </p:nvPr>
        </p:nvSpPr>
        <p:spPr/>
        <p:txBody>
          <a:bodyPr/>
          <a:lstStyle/>
          <a:p>
            <a:fld id="{BE2A19B5-570D-4C3E-8A4F-2A786CE0941C}" type="slidenum">
              <a:rPr lang="en-US" smtClean="0"/>
              <a:t>14</a:t>
            </a:fld>
            <a:endParaRPr lang="en-US"/>
          </a:p>
        </p:txBody>
      </p:sp>
    </p:spTree>
    <p:extLst>
      <p:ext uri="{BB962C8B-B14F-4D97-AF65-F5344CB8AC3E}">
        <p14:creationId xmlns:p14="http://schemas.microsoft.com/office/powerpoint/2010/main" val="2045142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 Mary</a:t>
            </a:r>
            <a:r>
              <a:rPr lang="en-US" sz="1600" baseline="0" dirty="0" smtClean="0"/>
              <a:t> described earlier, the Section 305(b) assessment is comprised of 5 separate categories. For Category 5, evidence shows at least one use is not supported for a water body-pollutant combination. A water body-pollutant combination that falls into Category 5 this listing cycle must have the impairment addressed by 2025, as water bodies placed on the list of impaired water bodies are assigned a 13 year period to address the impairment. The methods of addressing an impairment include the development of a TMDL, an alterative remedial program (for example the Bridgeport Grazing Waiver), or changes in water quality objectives.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15</a:t>
            </a:fld>
            <a:endParaRPr lang="en-US"/>
          </a:p>
        </p:txBody>
      </p:sp>
    </p:spTree>
    <p:extLst>
      <p:ext uri="{BB962C8B-B14F-4D97-AF65-F5344CB8AC3E}">
        <p14:creationId xmlns:p14="http://schemas.microsoft.com/office/powerpoint/2010/main" val="212991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Staff received three comment letters within</a:t>
            </a:r>
            <a:r>
              <a:rPr lang="en-US" sz="1600" baseline="0" dirty="0" smtClean="0"/>
              <a:t> the public notice timeframe. The comment letters and staff responses are located in Appendix  M of the Staff Report.</a:t>
            </a:r>
          </a:p>
          <a:p>
            <a:endParaRPr lang="en-US" sz="1600" baseline="0" dirty="0" smtClean="0"/>
          </a:p>
          <a:p>
            <a:r>
              <a:rPr lang="en-US" sz="1600" baseline="0" dirty="0" smtClean="0"/>
              <a:t>The Truckee River Watershed Council’s comment letter was in support of staff recommendations to not propose delisting of the Truckee River for sedimentation/siltation. No new data was assessed this listing cycle for the suspended sediment in the Truckee River and staff was not confident based on the existing data to delist at this time. The Truckee River Watershed Council shared their monitoring efforts since 2010 and agree that de-listing is premature. </a:t>
            </a:r>
          </a:p>
          <a:p>
            <a:endParaRPr lang="en-US" sz="1600" dirty="0" smtClean="0"/>
          </a:p>
          <a:p>
            <a:r>
              <a:rPr lang="en-US" sz="1400" b="1" i="0" dirty="0" smtClean="0"/>
              <a:t>Backup:</a:t>
            </a:r>
            <a:r>
              <a:rPr lang="en-US" sz="1400" b="1" i="0" baseline="0" dirty="0" smtClean="0"/>
              <a:t> </a:t>
            </a:r>
            <a:r>
              <a:rPr lang="en-US" sz="1400" i="1" dirty="0" smtClean="0"/>
              <a:t>At one time, in</a:t>
            </a:r>
            <a:r>
              <a:rPr lang="en-US" sz="1400" i="1" baseline="0" dirty="0" smtClean="0"/>
              <a:t> discussions with State Board, our staff indicated we would consider delisting the Truckee River. When staff began its evaluation of the data associated with this assessment cycle, it was evident that the Truckee River was not ripe for de-listing. Additionally, recent data collected by the TRWC through </a:t>
            </a:r>
            <a:r>
              <a:rPr lang="en-US" sz="1400" i="1" baseline="0" dirty="0" err="1" smtClean="0"/>
              <a:t>bioassessments</a:t>
            </a:r>
            <a:r>
              <a:rPr lang="en-US" sz="1400" i="1" baseline="0" dirty="0" smtClean="0"/>
              <a:t> and sediment deposition surveys indicates impaired beneficial uses still exist within the Truckee River. </a:t>
            </a:r>
            <a:endParaRPr lang="en-US" sz="1400" i="1" dirty="0"/>
          </a:p>
        </p:txBody>
      </p:sp>
      <p:sp>
        <p:nvSpPr>
          <p:cNvPr id="4" name="Slide Number Placeholder 3"/>
          <p:cNvSpPr>
            <a:spLocks noGrp="1"/>
          </p:cNvSpPr>
          <p:nvPr>
            <p:ph type="sldNum" sz="quarter" idx="10"/>
          </p:nvPr>
        </p:nvSpPr>
        <p:spPr/>
        <p:txBody>
          <a:bodyPr/>
          <a:lstStyle/>
          <a:p>
            <a:fld id="{BE2A19B5-570D-4C3E-8A4F-2A786CE0941C}" type="slidenum">
              <a:rPr lang="en-US" smtClean="0"/>
              <a:t>16</a:t>
            </a:fld>
            <a:endParaRPr lang="en-US"/>
          </a:p>
        </p:txBody>
      </p:sp>
    </p:spTree>
    <p:extLst>
      <p:ext uri="{BB962C8B-B14F-4D97-AF65-F5344CB8AC3E}">
        <p14:creationId xmlns:p14="http://schemas.microsoft.com/office/powerpoint/2010/main" val="229445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Staff</a:t>
            </a:r>
            <a:r>
              <a:rPr lang="en-US" sz="1600" baseline="0" dirty="0" smtClean="0"/>
              <a:t> also received a comment letter from the City of South Lake Tahoe. They proposed that Bijou Park Creek not be listed as impaired for iron. Given that the data supported listing based on our Basin Plan objective, Bijou Park Creek is still recommended for listing as impaired for iron. </a:t>
            </a:r>
          </a:p>
          <a:p>
            <a:endParaRPr lang="en-US" sz="1600" baseline="0" dirty="0" smtClean="0"/>
          </a:p>
          <a:p>
            <a:r>
              <a:rPr lang="en-US" sz="1600" baseline="0" dirty="0" smtClean="0"/>
              <a:t>The City also proposed that Bijou Park Creek have a final listing change for phosphorus, nitrogen, and turbidity. Staff originally proposed that it should be “List on 303(d) list(TMDL required list)” and agrees with the City that it more appropriately should be “List on 303(d) list (being addressed by USEPA TMDL).” The Lake Tahoe TMDL implementation measures will address these impairments at Bijou Park Creek and a site specific TMDL is not warranted.</a:t>
            </a:r>
          </a:p>
          <a:p>
            <a:endParaRPr lang="en-US" sz="1600" baseline="0" dirty="0" smtClean="0"/>
          </a:p>
          <a:p>
            <a:r>
              <a:rPr lang="en-US" sz="1600" baseline="0" dirty="0" smtClean="0"/>
              <a:t>The City was also concerned that Tallac and Trout Creeks should no longer be listed for pathogens as historic grazing is most likely the source. Historical data showed impairment and until new data is evaluated to demonstrates improvements in water quality, these water bodies remain listed as impaired. Internally, staff have been evaluating bacteria levels at Trout Creek and Tallac Creek since 2010. This data has been entered into CEDEN and will be evaluated next listing cycle to determine if these water bodies are no longer impaired for bacteria. </a:t>
            </a:r>
            <a:endParaRPr lang="en-US" sz="1600" dirty="0"/>
          </a:p>
        </p:txBody>
      </p:sp>
      <p:sp>
        <p:nvSpPr>
          <p:cNvPr id="4" name="Slide Number Placeholder 3"/>
          <p:cNvSpPr>
            <a:spLocks noGrp="1"/>
          </p:cNvSpPr>
          <p:nvPr>
            <p:ph type="sldNum" sz="quarter" idx="10"/>
          </p:nvPr>
        </p:nvSpPr>
        <p:spPr/>
        <p:txBody>
          <a:bodyPr/>
          <a:lstStyle/>
          <a:p>
            <a:fld id="{BE2A19B5-570D-4C3E-8A4F-2A786CE0941C}" type="slidenum">
              <a:rPr lang="en-US" smtClean="0"/>
              <a:t>17</a:t>
            </a:fld>
            <a:endParaRPr lang="en-US"/>
          </a:p>
        </p:txBody>
      </p:sp>
    </p:spTree>
    <p:extLst>
      <p:ext uri="{BB962C8B-B14F-4D97-AF65-F5344CB8AC3E}">
        <p14:creationId xmlns:p14="http://schemas.microsoft.com/office/powerpoint/2010/main" val="122272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Statewide</a:t>
            </a:r>
            <a:r>
              <a:rPr lang="en-US" sz="1600" baseline="0" dirty="0" smtClean="0"/>
              <a:t> Lakes </a:t>
            </a:r>
            <a:r>
              <a:rPr lang="en-US" sz="1600" baseline="0" dirty="0" err="1" smtClean="0"/>
              <a:t>Sportfish</a:t>
            </a:r>
            <a:r>
              <a:rPr lang="en-US" sz="1600" baseline="0" dirty="0" smtClean="0"/>
              <a:t> Contamination </a:t>
            </a:r>
            <a:r>
              <a:rPr lang="en-US" sz="1600" dirty="0" smtClean="0"/>
              <a:t>study of 2007-2008 data</a:t>
            </a:r>
            <a:r>
              <a:rPr lang="en-US" sz="1600" baseline="0" dirty="0" smtClean="0"/>
              <a:t> was evaluated this listing cycle. Originally, this data was assessed as per State Board direction to composite samples as the Listing Policy defers to them not being independent if collected on the same day at the same location. The Region 2 Water Board recommended that all regional boards re-assess this data as fish are not stagnant and move throughout a lake and accumulate mercury over time; therefore the fish should be assessed independently. Lahontan staff agreed, re-assessed the data, and made necessary changes to the Staff Report. This included the addition of Lake Gregory and Lake Arrowhead recommended for listing for mercury. </a:t>
            </a:r>
            <a:endParaRPr lang="en-US" sz="1600" dirty="0" smtClean="0"/>
          </a:p>
          <a:p>
            <a:endParaRPr lang="en-US" dirty="0" smtClean="0"/>
          </a:p>
        </p:txBody>
      </p:sp>
      <p:sp>
        <p:nvSpPr>
          <p:cNvPr id="4" name="Slide Number Placeholder 3"/>
          <p:cNvSpPr>
            <a:spLocks noGrp="1"/>
          </p:cNvSpPr>
          <p:nvPr>
            <p:ph type="sldNum" sz="quarter" idx="10"/>
          </p:nvPr>
        </p:nvSpPr>
        <p:spPr/>
        <p:txBody>
          <a:bodyPr/>
          <a:lstStyle/>
          <a:p>
            <a:fld id="{BE2A19B5-570D-4C3E-8A4F-2A786CE0941C}" type="slidenum">
              <a:rPr lang="en-US" smtClean="0"/>
              <a:t>18</a:t>
            </a:fld>
            <a:endParaRPr lang="en-US"/>
          </a:p>
        </p:txBody>
      </p:sp>
    </p:spTree>
    <p:extLst>
      <p:ext uri="{BB962C8B-B14F-4D97-AF65-F5344CB8AC3E}">
        <p14:creationId xmlns:p14="http://schemas.microsoft.com/office/powerpoint/2010/main" val="2406884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Staff recommends that the Board adopt Resolution R6T-2014-Proposed and that it be submitted to State Board for consideration.</a:t>
            </a:r>
            <a:endParaRPr lang="en-US" sz="1600" dirty="0"/>
          </a:p>
        </p:txBody>
      </p:sp>
      <p:sp>
        <p:nvSpPr>
          <p:cNvPr id="4" name="Slide Number Placeholder 3"/>
          <p:cNvSpPr>
            <a:spLocks noGrp="1"/>
          </p:cNvSpPr>
          <p:nvPr>
            <p:ph type="sldNum" sz="quarter" idx="10"/>
          </p:nvPr>
        </p:nvSpPr>
        <p:spPr/>
        <p:txBody>
          <a:bodyPr/>
          <a:lstStyle/>
          <a:p>
            <a:fld id="{BE2A19B5-570D-4C3E-8A4F-2A786CE0941C}" type="slidenum">
              <a:rPr lang="en-US" smtClean="0"/>
              <a:t>19</a:t>
            </a:fld>
            <a:endParaRPr lang="en-US"/>
          </a:p>
        </p:txBody>
      </p:sp>
    </p:spTree>
    <p:extLst>
      <p:ext uri="{BB962C8B-B14F-4D97-AF65-F5344CB8AC3E}">
        <p14:creationId xmlns:p14="http://schemas.microsoft.com/office/powerpoint/2010/main" val="412735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Here’s a roadmap for</a:t>
            </a:r>
            <a:r>
              <a:rPr lang="en-US" baseline="0" dirty="0" smtClean="0"/>
              <a:t> today’s presentation. </a:t>
            </a:r>
            <a:endParaRPr lang="en-US" dirty="0" smtClean="0"/>
          </a:p>
          <a:p>
            <a:pPr eaLnBrk="1" hangingPunct="1"/>
            <a:endParaRPr lang="en-US" dirty="0" smtClean="0"/>
          </a:p>
          <a:p>
            <a:pPr eaLnBrk="1" hangingPunct="1"/>
            <a:r>
              <a:rPr lang="en-US" dirty="0" smtClean="0"/>
              <a:t>We’ll start by presenting information about the assessment process, then we’ll</a:t>
            </a:r>
            <a:r>
              <a:rPr lang="en-US" baseline="0" dirty="0" smtClean="0"/>
              <a:t> introduce the data used in the 2012 evaluation and the results of the evaluation,  and we’ll introduce the list of impaired water bodies for our region. </a:t>
            </a:r>
            <a:endParaRPr lang="en-US" dirty="0" smtClean="0"/>
          </a:p>
          <a:p>
            <a:pPr eaLnBrk="1" hangingPunct="1"/>
            <a:endParaRPr lang="en-US" dirty="0" smtClean="0"/>
          </a:p>
          <a:p>
            <a:pPr eaLnBrk="1" hangingPunct="1"/>
            <a:r>
              <a:rPr lang="en-US" dirty="0" smtClean="0"/>
              <a:t>Then we’ll discuss comments we received and our responses to those comments. </a:t>
            </a:r>
            <a:r>
              <a:rPr lang="en-US" baseline="0" dirty="0" smtClean="0"/>
              <a:t>Finally, we’ll present our recommendation to the Board.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2</a:t>
            </a:fld>
            <a:endParaRPr lang="en-US"/>
          </a:p>
        </p:txBody>
      </p:sp>
    </p:spTree>
    <p:extLst>
      <p:ext uri="{BB962C8B-B14F-4D97-AF65-F5344CB8AC3E}">
        <p14:creationId xmlns:p14="http://schemas.microsoft.com/office/powerpoint/2010/main" val="361607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 going to start</a:t>
            </a:r>
            <a:r>
              <a:rPr lang="en-US" baseline="0" dirty="0" smtClean="0"/>
              <a:t> by defining the Integrated Report.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Under the Clean Water Act (CWA) States are given the primary responsibility of protecting and restoring surface water quality.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To fulfill</a:t>
            </a:r>
            <a:r>
              <a:rPr lang="en-US" baseline="0" dirty="0" smtClean="0"/>
              <a:t> this responsibility,</a:t>
            </a:r>
            <a:r>
              <a:rPr lang="en-US" dirty="0" smtClean="0"/>
              <a:t> States produce two reports required by USEPA</a:t>
            </a:r>
            <a:r>
              <a:rPr lang="en-US" baseline="0" dirty="0" smtClean="0"/>
              <a:t>: a </a:t>
            </a:r>
            <a:r>
              <a:rPr lang="en-US" b="1" baseline="0" dirty="0" smtClean="0"/>
              <a:t>305(b) Report</a:t>
            </a:r>
            <a:r>
              <a:rPr lang="en-US" baseline="0" dirty="0" smtClean="0"/>
              <a:t>, which is considered a </a:t>
            </a:r>
            <a:r>
              <a:rPr lang="en-US" b="1" baseline="0" dirty="0" smtClean="0"/>
              <a:t>Water Quality Assessment Report where we assess </a:t>
            </a:r>
            <a:r>
              <a:rPr lang="en-US" b="1" baseline="0" dirty="0" err="1" smtClean="0"/>
              <a:t>waterbody</a:t>
            </a:r>
            <a:r>
              <a:rPr lang="en-US" b="1" baseline="0" dirty="0" smtClean="0"/>
              <a:t>-pollutant combinations</a:t>
            </a:r>
            <a:r>
              <a:rPr lang="en-US" baseline="0" dirty="0" smtClean="0"/>
              <a:t>, and </a:t>
            </a:r>
            <a:r>
              <a:rPr lang="en-US" sz="1400" b="1" baseline="0" dirty="0" smtClean="0"/>
              <a:t>a  303(d) List of Impaired Waters</a:t>
            </a:r>
            <a:r>
              <a:rPr lang="en-US" baseline="0" dirty="0" smtClean="0"/>
              <a:t>.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California has integrated the 305(b) Report and the 303(d) List into a single report referred to as the </a:t>
            </a:r>
            <a:r>
              <a:rPr lang="en-US" sz="1200" b="1" kern="1200" dirty="0" smtClean="0">
                <a:solidFill>
                  <a:schemeClr val="tx1"/>
                </a:solidFill>
                <a:effectLst/>
                <a:latin typeface="+mn-lt"/>
                <a:ea typeface="+mn-ea"/>
                <a:cs typeface="+mn-cs"/>
              </a:rPr>
              <a:t>Integrated Report, which </a:t>
            </a:r>
            <a:r>
              <a:rPr lang="en-US" sz="1200" kern="1200" dirty="0" smtClean="0">
                <a:solidFill>
                  <a:schemeClr val="tx1"/>
                </a:solidFill>
                <a:effectLst/>
                <a:latin typeface="+mn-lt"/>
                <a:ea typeface="+mn-ea"/>
                <a:cs typeface="+mn-cs"/>
              </a:rPr>
              <a:t>satisfies the requirements of both CWA Sections.</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3</a:t>
            </a:fld>
            <a:endParaRPr lang="en-US"/>
          </a:p>
        </p:txBody>
      </p:sp>
    </p:spTree>
    <p:extLst>
      <p:ext uri="{BB962C8B-B14F-4D97-AF65-F5344CB8AC3E}">
        <p14:creationId xmlns:p14="http://schemas.microsoft.com/office/powerpoint/2010/main" val="2619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CWA Section 305(b) requires States to complete an assessment of all its surface waters and report on their overall quality.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assist</a:t>
            </a:r>
            <a:r>
              <a:rPr lang="en-US" sz="1200" kern="1200" baseline="0" dirty="0" smtClean="0">
                <a:solidFill>
                  <a:schemeClr val="tx1"/>
                </a:solidFill>
                <a:effectLst/>
                <a:latin typeface="+mn-lt"/>
                <a:ea typeface="+mn-ea"/>
                <a:cs typeface="+mn-cs"/>
              </a:rPr>
              <a:t> the Water Boards with the Integrated Report Process and make this task more manageable, </a:t>
            </a:r>
            <a:r>
              <a:rPr lang="en-US" sz="1200" kern="1200" dirty="0" smtClean="0">
                <a:solidFill>
                  <a:schemeClr val="tx1"/>
                </a:solidFill>
                <a:effectLst/>
                <a:latin typeface="+mn-lt"/>
                <a:ea typeface="+mn-ea"/>
                <a:cs typeface="+mn-cs"/>
              </a:rPr>
              <a:t>in 2007, EPA funded</a:t>
            </a:r>
            <a:r>
              <a:rPr lang="en-US" sz="1200" kern="1200" baseline="0" dirty="0" smtClean="0">
                <a:solidFill>
                  <a:schemeClr val="tx1"/>
                </a:solidFill>
                <a:effectLst/>
                <a:latin typeface="+mn-lt"/>
                <a:ea typeface="+mn-ea"/>
                <a:cs typeface="+mn-cs"/>
              </a:rPr>
              <a:t> and created a</a:t>
            </a:r>
            <a:r>
              <a:rPr lang="en-US" sz="1200" kern="1200" dirty="0" smtClean="0">
                <a:solidFill>
                  <a:schemeClr val="tx1"/>
                </a:solidFill>
                <a:effectLst/>
                <a:latin typeface="+mn-lt"/>
                <a:ea typeface="+mn-ea"/>
                <a:cs typeface="+mn-cs"/>
              </a:rPr>
              <a:t> the web-based interface known as California Water Quality Assessment (</a:t>
            </a:r>
            <a:r>
              <a:rPr lang="en-US" sz="1200" kern="1200" dirty="0" err="1" smtClean="0">
                <a:solidFill>
                  <a:schemeClr val="tx1"/>
                </a:solidFill>
                <a:effectLst/>
                <a:latin typeface="+mn-lt"/>
                <a:ea typeface="+mn-ea"/>
                <a:cs typeface="+mn-cs"/>
              </a:rPr>
              <a:t>CalWQA</a:t>
            </a:r>
            <a:r>
              <a:rPr lang="en-US" sz="1200" kern="1200" dirty="0" smtClean="0">
                <a:solidFill>
                  <a:schemeClr val="tx1"/>
                </a:solidFill>
                <a:effectLst/>
                <a:latin typeface="+mn-lt"/>
                <a:ea typeface="+mn-ea"/>
                <a:cs typeface="+mn-cs"/>
              </a:rPr>
              <a:t>) database.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CalWQA</a:t>
            </a:r>
            <a:r>
              <a:rPr lang="en-US" sz="1200" kern="1200" dirty="0" smtClean="0">
                <a:solidFill>
                  <a:schemeClr val="tx1"/>
                </a:solidFill>
                <a:effectLst/>
                <a:latin typeface="+mn-lt"/>
                <a:ea typeface="+mn-ea"/>
                <a:cs typeface="+mn-cs"/>
              </a:rPr>
              <a:t> stores data, also</a:t>
            </a:r>
            <a:r>
              <a:rPr lang="en-US" sz="1200" kern="1200" baseline="0" dirty="0" smtClean="0">
                <a:solidFill>
                  <a:schemeClr val="tx1"/>
                </a:solidFill>
                <a:effectLst/>
                <a:latin typeface="+mn-lt"/>
                <a:ea typeface="+mn-ea"/>
                <a:cs typeface="+mn-cs"/>
              </a:rPr>
              <a:t> referred to as Lines of Evidence. State and Regional Board staff consider these lines of evidence and </a:t>
            </a:r>
            <a:r>
              <a:rPr lang="en-US" sz="1200" kern="1200" dirty="0" smtClean="0">
                <a:solidFill>
                  <a:schemeClr val="tx1"/>
                </a:solidFill>
                <a:effectLst/>
                <a:latin typeface="+mn-lt"/>
                <a:ea typeface="+mn-ea"/>
                <a:cs typeface="+mn-cs"/>
              </a:rPr>
              <a:t>make decisions about the quality of the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waterbodies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within their respective regions.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The assessment process also involves assigning ratings evaluating beneficial use support. The database uses these ratings to place water body-pollutant combinations in one of five categories.</a:t>
            </a:r>
            <a:r>
              <a:rPr lang="en-US" sz="1200" kern="1200" baseline="0" dirty="0" smtClean="0">
                <a:solidFill>
                  <a:schemeClr val="tx1"/>
                </a:solidFill>
                <a:effectLst/>
                <a:latin typeface="+mn-lt"/>
                <a:ea typeface="+mn-ea"/>
                <a:cs typeface="+mn-cs"/>
              </a:rPr>
              <a:t> Categories </a:t>
            </a:r>
            <a:r>
              <a:rPr lang="en-US" baseline="0" dirty="0" smtClean="0"/>
              <a:t>characterize whether beneficial uses are fully supported in which case a </a:t>
            </a:r>
            <a:r>
              <a:rPr lang="en-US" baseline="0" dirty="0" err="1" smtClean="0"/>
              <a:t>waterbody</a:t>
            </a:r>
            <a:r>
              <a:rPr lang="en-US" baseline="0" dirty="0" smtClean="0"/>
              <a:t> would be classified in </a:t>
            </a:r>
          </a:p>
          <a:p>
            <a:r>
              <a:rPr lang="en-US" baseline="0" dirty="0" smtClean="0"/>
              <a:t>Categories 1 &amp;2 include waters that meet standards</a:t>
            </a:r>
          </a:p>
          <a:p>
            <a:r>
              <a:rPr lang="en-US" baseline="0" dirty="0" smtClean="0"/>
              <a:t>Categories 4 &amp; 5, water body is impaired and standards are not meet</a:t>
            </a:r>
          </a:p>
          <a:p>
            <a:r>
              <a:rPr lang="en-US" baseline="0" dirty="0" smtClean="0"/>
              <a:t>Category 3 information alone is not enough to support an assessment. For reasons that may include</a:t>
            </a:r>
          </a:p>
          <a:p>
            <a:pPr marL="171450" indent="-171450">
              <a:buFont typeface="Arial" panose="020B0604020202020204" pitchFamily="34" charset="0"/>
              <a:buChar char="•"/>
            </a:pPr>
            <a:r>
              <a:rPr lang="en-US" baseline="0" dirty="0" smtClean="0"/>
              <a:t>monitoring data have poor quality assurance, </a:t>
            </a:r>
          </a:p>
          <a:p>
            <a:pPr marL="171450" indent="-171450">
              <a:buFont typeface="Arial" panose="020B0604020202020204" pitchFamily="34" charset="0"/>
              <a:buChar char="•"/>
            </a:pPr>
            <a:r>
              <a:rPr lang="en-US" baseline="0" dirty="0" smtClean="0"/>
              <a:t>not enough samples in a dataset, </a:t>
            </a:r>
          </a:p>
          <a:p>
            <a:pPr marL="171450" indent="-171450">
              <a:buFont typeface="Arial" panose="020B0604020202020204" pitchFamily="34" charset="0"/>
              <a:buChar char="•"/>
            </a:pPr>
            <a:r>
              <a:rPr lang="en-US" baseline="0" dirty="0" smtClean="0"/>
              <a:t>no existing numerical objective or evaluation criteria. </a:t>
            </a:r>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839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staff completes its assessment, </a:t>
            </a:r>
            <a:r>
              <a:rPr lang="en-US" baseline="0" dirty="0" err="1" smtClean="0"/>
              <a:t>waterbodies</a:t>
            </a:r>
            <a:r>
              <a:rPr lang="en-US" baseline="0" dirty="0" smtClean="0"/>
              <a:t> that do not support their designated beneficial uses fall into categories 4 or 5. These </a:t>
            </a:r>
            <a:r>
              <a:rPr lang="en-US" baseline="0" dirty="0" err="1" smtClean="0"/>
              <a:t>waterbodies</a:t>
            </a:r>
            <a:r>
              <a:rPr lang="en-US" baseline="0" dirty="0" smtClean="0"/>
              <a:t> that fall into categories 4&amp;5 comprise the 303(d) list.  </a:t>
            </a:r>
          </a:p>
          <a:p>
            <a:endParaRPr lang="en-US" dirty="0" smtClean="0"/>
          </a:p>
          <a:p>
            <a:r>
              <a:rPr lang="en-US" dirty="0" smtClean="0"/>
              <a:t>For</a:t>
            </a:r>
            <a:r>
              <a:rPr lang="en-US" baseline="0" dirty="0" smtClean="0"/>
              <a:t> Cat 4 and 5 </a:t>
            </a:r>
            <a:r>
              <a:rPr lang="en-US" baseline="0" dirty="0" err="1" smtClean="0"/>
              <a:t>waterbodies</a:t>
            </a:r>
            <a:r>
              <a:rPr lang="en-US" baseline="0" dirty="0" smtClean="0"/>
              <a:t>, staff has determined that pollutant levels measured in the water </a:t>
            </a:r>
            <a:r>
              <a:rPr lang="en-US" b="1" baseline="0" dirty="0" smtClean="0"/>
              <a:t>do not meet the </a:t>
            </a:r>
            <a:r>
              <a:rPr lang="en-US" dirty="0" smtClean="0"/>
              <a:t>protective water quality standards develop</a:t>
            </a:r>
            <a:r>
              <a:rPr lang="en-US" baseline="0" dirty="0" smtClean="0"/>
              <a:t> to maintain the designated beneficial use, whether it be domestic supply or cold freshwater habitat for example.</a:t>
            </a:r>
            <a:endParaRPr lang="en-US" dirty="0" smtClean="0"/>
          </a:p>
          <a:p>
            <a:endParaRPr lang="en-US" dirty="0" smtClean="0"/>
          </a:p>
          <a:p>
            <a:r>
              <a:rPr lang="en-US" dirty="0" smtClean="0"/>
              <a:t>Placement of a water body pollutant combination</a:t>
            </a:r>
            <a:r>
              <a:rPr lang="en-US" baseline="0" dirty="0" smtClean="0"/>
              <a:t> </a:t>
            </a:r>
            <a:r>
              <a:rPr lang="en-US" dirty="0" smtClean="0"/>
              <a:t>on the 303(d) List, helps</a:t>
            </a:r>
            <a:r>
              <a:rPr lang="en-US" baseline="0" dirty="0" smtClean="0"/>
              <a:t> staff identify which </a:t>
            </a:r>
            <a:r>
              <a:rPr lang="en-US" baseline="0" dirty="0" err="1" smtClean="0"/>
              <a:t>waterbodies</a:t>
            </a:r>
            <a:r>
              <a:rPr lang="en-US" baseline="0" dirty="0" smtClean="0"/>
              <a:t> are falling short and require some attention to address their impairment. </a:t>
            </a:r>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5</a:t>
            </a:fld>
            <a:endParaRPr lang="en-US"/>
          </a:p>
        </p:txBody>
      </p:sp>
    </p:spTree>
    <p:extLst>
      <p:ext uri="{BB962C8B-B14F-4D97-AF65-F5344CB8AC3E}">
        <p14:creationId xmlns:p14="http://schemas.microsoft.com/office/powerpoint/2010/main" val="241028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Proposed Action for your consideration today is a subset of 305(b) Water Quality Assessment process. Our assessment rates the overall water quality of all our surface waters. Your action involves approving (or not) those </a:t>
            </a:r>
            <a:r>
              <a:rPr lang="en-US" sz="1200" b="0" i="0" u="none" strike="noStrike" kern="1200" baseline="0" dirty="0" err="1" smtClean="0">
                <a:solidFill>
                  <a:schemeClr val="tx1"/>
                </a:solidFill>
                <a:latin typeface="+mn-lt"/>
                <a:ea typeface="+mn-ea"/>
                <a:cs typeface="+mn-cs"/>
              </a:rPr>
              <a:t>waterbodies</a:t>
            </a:r>
            <a:r>
              <a:rPr lang="en-US" sz="1200" b="0" i="0" u="none" strike="noStrike" kern="1200" baseline="0" dirty="0" smtClean="0">
                <a:solidFill>
                  <a:schemeClr val="tx1"/>
                </a:solidFill>
                <a:latin typeface="+mn-lt"/>
                <a:ea typeface="+mn-ea"/>
                <a:cs typeface="+mn-cs"/>
              </a:rPr>
              <a:t>, which through our assessment, </a:t>
            </a:r>
            <a:r>
              <a:rPr lang="en-US" sz="1200" b="1" i="0" u="none" strike="noStrike" kern="1200" baseline="0" dirty="0" smtClean="0">
                <a:solidFill>
                  <a:schemeClr val="tx1"/>
                </a:solidFill>
                <a:latin typeface="+mn-lt"/>
                <a:ea typeface="+mn-ea"/>
                <a:cs typeface="+mn-cs"/>
              </a:rPr>
              <a:t>do not fully support beneficial uses, </a:t>
            </a:r>
            <a:r>
              <a:rPr lang="en-US" sz="1200" b="0" i="0" u="none" strike="noStrike" kern="1200" baseline="0" dirty="0" smtClean="0">
                <a:solidFill>
                  <a:schemeClr val="tx1"/>
                </a:solidFill>
                <a:latin typeface="+mn-lt"/>
                <a:ea typeface="+mn-ea"/>
                <a:cs typeface="+mn-cs"/>
              </a:rPr>
              <a:t>and as such are being recommended for inclusion on the 303(d) List of Impaired </a:t>
            </a:r>
            <a:r>
              <a:rPr lang="en-US" sz="1200" b="0" i="0" u="none" strike="noStrike" kern="1200" baseline="0" dirty="0" err="1" smtClean="0">
                <a:solidFill>
                  <a:schemeClr val="tx1"/>
                </a:solidFill>
                <a:latin typeface="+mn-lt"/>
                <a:ea typeface="+mn-ea"/>
                <a:cs typeface="+mn-cs"/>
              </a:rPr>
              <a:t>Waterbodies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I mentioned earlier </a:t>
            </a:r>
            <a:r>
              <a:rPr lang="en-US" sz="1200" b="1" i="0" u="none" strike="noStrike" kern="1200" baseline="0" dirty="0" err="1" smtClean="0">
                <a:solidFill>
                  <a:schemeClr val="tx1"/>
                </a:solidFill>
                <a:latin typeface="+mn-lt"/>
                <a:ea typeface="+mn-ea"/>
                <a:cs typeface="+mn-cs"/>
              </a:rPr>
              <a:t>CalWQA</a:t>
            </a:r>
            <a:r>
              <a:rPr lang="en-US" sz="1200" b="1" i="0" u="none" strike="noStrike" kern="1200" baseline="0" dirty="0" smtClean="0">
                <a:solidFill>
                  <a:schemeClr val="tx1"/>
                </a:solidFill>
                <a:latin typeface="+mn-lt"/>
                <a:ea typeface="+mn-ea"/>
                <a:cs typeface="+mn-cs"/>
              </a:rPr>
              <a:t> was created to support the Integrated Report Process</a:t>
            </a:r>
            <a:r>
              <a:rPr lang="en-US" sz="1200" b="0" i="0" u="none" strike="noStrike" kern="1200" baseline="0" dirty="0" smtClean="0">
                <a:solidFill>
                  <a:schemeClr val="tx1"/>
                </a:solidFill>
                <a:latin typeface="+mn-lt"/>
                <a:ea typeface="+mn-ea"/>
                <a:cs typeface="+mn-cs"/>
              </a:rPr>
              <a:t>. The data and conclusions we make about the overall water quality of our surface waters are housed within </a:t>
            </a:r>
            <a:r>
              <a:rPr lang="en-US" sz="1200" b="0" i="0" u="none" strike="noStrike" kern="1200" baseline="0" dirty="0" err="1" smtClean="0">
                <a:solidFill>
                  <a:schemeClr val="tx1"/>
                </a:solidFill>
                <a:latin typeface="+mn-lt"/>
                <a:ea typeface="+mn-ea"/>
                <a:cs typeface="+mn-cs"/>
              </a:rPr>
              <a:t>CalWQA</a:t>
            </a:r>
            <a:r>
              <a:rPr lang="en-US" sz="1200" b="0" i="0" u="none" strike="noStrike" kern="1200" baseline="0" dirty="0" smtClean="0">
                <a:solidFill>
                  <a:schemeClr val="tx1"/>
                </a:solidFill>
                <a:latin typeface="+mn-lt"/>
                <a:ea typeface="+mn-ea"/>
                <a:cs typeface="+mn-cs"/>
              </a:rPr>
              <a:t> and this information can be exported to the EPA at the end of each assessment cycle.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Our combined 303(d) List and the 305(b) Assessment along with an associated staff </a:t>
            </a:r>
            <a:r>
              <a:rPr lang="en-US" sz="1200" b="0" i="0" u="none" strike="noStrike" kern="1200" baseline="0" smtClean="0">
                <a:solidFill>
                  <a:schemeClr val="tx1"/>
                </a:solidFill>
                <a:latin typeface="+mn-lt"/>
                <a:ea typeface="+mn-ea"/>
                <a:cs typeface="+mn-cs"/>
              </a:rPr>
              <a:t>report </a:t>
            </a:r>
            <a:r>
              <a:rPr lang="en-US" baseline="0" smtClean="0"/>
              <a:t>were circulated </a:t>
            </a:r>
            <a:r>
              <a:rPr lang="en-US" baseline="0" dirty="0" smtClean="0"/>
              <a:t>for a 45 day public comment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Carly will be discussing comments received and our responses later in this 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BE2A19B5-570D-4C3E-8A4F-2A786CE0941C}" type="slidenum">
              <a:rPr lang="en-US" smtClean="0"/>
              <a:t>6</a:t>
            </a:fld>
            <a:endParaRPr lang="en-US"/>
          </a:p>
        </p:txBody>
      </p:sp>
    </p:spTree>
    <p:extLst>
      <p:ext uri="{BB962C8B-B14F-4D97-AF65-F5344CB8AC3E}">
        <p14:creationId xmlns:p14="http://schemas.microsoft.com/office/powerpoint/2010/main" val="97250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91000"/>
            <a:ext cx="6858000" cy="50292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step in the approval process is consideration at the Regional Board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Following adoption by Regional Board, the 2012 Integrated Report will be transmitted to State </a:t>
            </a:r>
            <a:r>
              <a:rPr lang="en-US" sz="1200" dirty="0" smtClean="0"/>
              <a:t>Board,</a:t>
            </a:r>
            <a:r>
              <a:rPr lang="en-US" sz="1200" baseline="0" dirty="0" smtClean="0"/>
              <a:t> and upon State Board approval it’s submitted to EPA where 303(d) list is final with the agency’s approval.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opportunity for public participation is provided at both the Regional and State Board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USEPA then compiles the 305(b) assessments into their biennial “National Water Quality Inventory Report” to Congress.]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Up until this year, the IR was meant to be completed every two years. EPA and SB worked on a strategy moving forward to create a more efficient and successful IR Process. The strategy agreed upon includes dividing CA into thirds by Regional Water Board and submitting an IR for 3 RBs per listing cycle. </a:t>
            </a:r>
            <a:endParaRPr lang="en-US" dirty="0" smtClean="0"/>
          </a:p>
          <a:p>
            <a:endParaRPr lang="en-US" dirty="0" smtClean="0"/>
          </a:p>
          <a:p>
            <a:r>
              <a:rPr lang="en-US" dirty="0" smtClean="0"/>
              <a:t>For the current water quality assessment cycle, State Board plans to prepare an “Integrated Report” for Regional Boards 1, 6, and 7.</a:t>
            </a:r>
          </a:p>
          <a:p>
            <a:endParaRPr lang="en-US" dirty="0" smtClean="0"/>
          </a:p>
          <a:p>
            <a:r>
              <a:rPr lang="en-US" sz="1000" b="1" i="0" u="none" strike="noStrike" kern="1200" baseline="0" dirty="0" smtClean="0">
                <a:solidFill>
                  <a:schemeClr val="tx1"/>
                </a:solidFill>
                <a:latin typeface="+mn-lt"/>
                <a:ea typeface="+mn-ea"/>
                <a:cs typeface="+mn-cs"/>
              </a:rPr>
              <a:t>2012 IR</a:t>
            </a:r>
            <a:r>
              <a:rPr lang="en-US" sz="1000" b="0" i="0" u="none" strike="noStrike" kern="1200" baseline="0" dirty="0" smtClean="0">
                <a:solidFill>
                  <a:schemeClr val="tx1"/>
                </a:solidFill>
                <a:latin typeface="+mn-lt"/>
                <a:ea typeface="+mn-ea"/>
                <a:cs typeface="+mn-cs"/>
              </a:rPr>
              <a:t>: North Coast (Region 1), Lahontan (Region 6), and Colorado River Basin (Region 7) Water Boards. </a:t>
            </a:r>
          </a:p>
          <a:p>
            <a:r>
              <a:rPr lang="en-US" sz="1000" b="1" i="0" u="none" strike="noStrike" kern="1200" baseline="0" dirty="0" smtClean="0">
                <a:solidFill>
                  <a:schemeClr val="tx1"/>
                </a:solidFill>
                <a:latin typeface="+mn-lt"/>
                <a:ea typeface="+mn-ea"/>
                <a:cs typeface="+mn-cs"/>
              </a:rPr>
              <a:t>2014 IR: </a:t>
            </a:r>
            <a:r>
              <a:rPr lang="en-US" sz="1000" b="0" i="0" u="none" strike="noStrike" kern="1200" baseline="0" dirty="0" smtClean="0">
                <a:solidFill>
                  <a:schemeClr val="tx1"/>
                </a:solidFill>
                <a:latin typeface="+mn-lt"/>
                <a:ea typeface="+mn-ea"/>
                <a:cs typeface="+mn-cs"/>
              </a:rPr>
              <a:t>Central Coast (Region 3), Central Valley (Region 5), and San Diego (Region 9) Water Boards . </a:t>
            </a:r>
          </a:p>
          <a:p>
            <a:r>
              <a:rPr lang="en-US" sz="1000" b="1" i="0" u="none" strike="noStrike" kern="1200" baseline="0" dirty="0" smtClean="0">
                <a:solidFill>
                  <a:schemeClr val="tx1"/>
                </a:solidFill>
                <a:latin typeface="+mn-lt"/>
                <a:ea typeface="+mn-ea"/>
                <a:cs typeface="+mn-cs"/>
              </a:rPr>
              <a:t>2016 IR</a:t>
            </a:r>
            <a:r>
              <a:rPr lang="en-US" sz="1000" b="0" i="0" u="none" strike="noStrike" kern="1200" baseline="0" dirty="0" smtClean="0">
                <a:solidFill>
                  <a:schemeClr val="tx1"/>
                </a:solidFill>
                <a:latin typeface="+mn-lt"/>
                <a:ea typeface="+mn-ea"/>
                <a:cs typeface="+mn-cs"/>
              </a:rPr>
              <a:t>: SF Bay (Region 2), LA (Region 4), and Santa Ana (Region 8) Water Boards.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Lahontan Water Board will develop its next Integrated Report update for 2018.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Though we will not be going through this formal process again until 2018, the </a:t>
            </a:r>
          </a:p>
          <a:p>
            <a:r>
              <a:rPr lang="en-US" sz="1200" b="0" i="0" u="none" strike="noStrike" kern="1200" baseline="0" dirty="0" smtClean="0">
                <a:solidFill>
                  <a:schemeClr val="tx1"/>
                </a:solidFill>
                <a:latin typeface="+mn-lt"/>
                <a:ea typeface="+mn-ea"/>
                <a:cs typeface="+mn-cs"/>
              </a:rPr>
              <a:t>Process does allow Regional Water Boards that are “off cycle” to still examine high priority</a:t>
            </a:r>
          </a:p>
          <a:p>
            <a:r>
              <a:rPr lang="en-US" sz="1200" b="0" i="0" u="none" strike="noStrike" kern="1200" baseline="0" dirty="0" smtClean="0">
                <a:solidFill>
                  <a:schemeClr val="tx1"/>
                </a:solidFill>
                <a:latin typeface="+mn-lt"/>
                <a:ea typeface="+mn-ea"/>
                <a:cs typeface="+mn-cs"/>
              </a:rPr>
              <a:t>data and make decisions related directly to listings and </a:t>
            </a:r>
            <a:r>
              <a:rPr lang="en-US" sz="1200" b="0" i="0" u="none" strike="noStrike" kern="1200" baseline="0" dirty="0" err="1" smtClean="0">
                <a:solidFill>
                  <a:schemeClr val="tx1"/>
                </a:solidFill>
                <a:latin typeface="+mn-lt"/>
                <a:ea typeface="+mn-ea"/>
                <a:cs typeface="+mn-cs"/>
              </a:rPr>
              <a:t>delistings</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submit them for inclusion into the current listing cycle as appropriate.</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BE2A19B5-570D-4C3E-8A4F-2A786CE0941C}" type="slidenum">
              <a:rPr lang="en-US" smtClean="0"/>
              <a:t>7</a:t>
            </a:fld>
            <a:endParaRPr lang="en-US" dirty="0"/>
          </a:p>
        </p:txBody>
      </p:sp>
    </p:spTree>
    <p:extLst>
      <p:ext uri="{BB962C8B-B14F-4D97-AF65-F5344CB8AC3E}">
        <p14:creationId xmlns:p14="http://schemas.microsoft.com/office/powerpoint/2010/main" val="288904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 where does the IR Process begin. Well, it starts with a public</a:t>
            </a:r>
            <a:r>
              <a:rPr lang="en-US" b="1" baseline="0" dirty="0" smtClean="0"/>
              <a:t> solicitation for data. For the 2012 cycle, the State Board formally solicited for data in 2010 and all data submitted by August 2010 was considered for this Listing cycle. </a:t>
            </a:r>
            <a:endParaRPr lang="en-US" b="1" dirty="0" smtClean="0"/>
          </a:p>
          <a:p>
            <a:endParaRPr lang="en-US" sz="1200" b="0" i="0" u="none" strike="noStrike" kern="1200" baseline="0" dirty="0" smtClean="0">
              <a:solidFill>
                <a:schemeClr val="tx1"/>
              </a:solidFill>
              <a:latin typeface="+mn-lt"/>
              <a:ea typeface="+mn-ea"/>
              <a:cs typeface="+mn-cs"/>
            </a:endParaRPr>
          </a:p>
          <a:p>
            <a:pPr>
              <a:defRPr/>
            </a:pPr>
            <a:r>
              <a:rPr lang="en-US" b="1" dirty="0" smtClean="0"/>
              <a:t>I do want to acknowledge that this assessment cycle</a:t>
            </a:r>
            <a:r>
              <a:rPr lang="en-US" b="1" baseline="0" dirty="0" smtClean="0"/>
              <a:t> was a lot more intensive than last listing cycle based on the volume of data submitted, which then needed to be evaluated. </a:t>
            </a:r>
          </a:p>
          <a:p>
            <a:pPr>
              <a:defRPr/>
            </a:pPr>
            <a:endParaRPr lang="en-US" b="1" baseline="0" dirty="0" smtClean="0"/>
          </a:p>
          <a:p>
            <a:pPr>
              <a:defRPr/>
            </a:pPr>
            <a:r>
              <a:rPr lang="en-US" b="1" baseline="0" dirty="0" smtClean="0"/>
              <a:t>For the Lahontan Region, data submitted included information provided by the State Board’s Surface Water Ambient Monitoring Program (SWAMP) for monitoring initiated at both the statewide and regional levels. </a:t>
            </a:r>
          </a:p>
          <a:p>
            <a:pPr>
              <a:defRPr/>
            </a:pPr>
            <a:endParaRPr lang="en-US" b="1" dirty="0" smtClean="0"/>
          </a:p>
          <a:p>
            <a:pPr>
              <a:defRPr/>
            </a:pPr>
            <a:r>
              <a:rPr lang="en-US" b="1" dirty="0" smtClean="0"/>
              <a:t>SWAMP:</a:t>
            </a:r>
          </a:p>
          <a:p>
            <a:pPr marL="175110" indent="-175110">
              <a:buFont typeface="Arial" panose="020B0604020202020204" pitchFamily="34" charset="0"/>
              <a:buChar char="•"/>
              <a:defRPr/>
            </a:pPr>
            <a:r>
              <a:rPr lang="en-US" dirty="0" smtClean="0"/>
              <a:t>carefully designed, often externally reviewed monitoring programs</a:t>
            </a:r>
          </a:p>
          <a:p>
            <a:pPr marL="175110" indent="-175110">
              <a:buFont typeface="Arial" panose="020B0604020202020204" pitchFamily="34" charset="0"/>
              <a:buChar char="•"/>
              <a:defRPr/>
            </a:pPr>
            <a:r>
              <a:rPr lang="en-US" dirty="0" smtClean="0"/>
              <a:t>produce high-quality information.</a:t>
            </a:r>
          </a:p>
          <a:p>
            <a:endParaRPr lang="en-US" dirty="0" smtClean="0"/>
          </a:p>
          <a:p>
            <a:r>
              <a:rPr lang="en-US" b="1" dirty="0" smtClean="0"/>
              <a:t>Stakeholders</a:t>
            </a:r>
          </a:p>
          <a:p>
            <a:endParaRPr lang="en-US" b="1" dirty="0" smtClean="0"/>
          </a:p>
          <a:p>
            <a:r>
              <a:rPr lang="en-US" b="1" dirty="0" smtClean="0"/>
              <a:t>LADWP, STPUD, Heavenly Valley Ski Area</a:t>
            </a:r>
            <a:r>
              <a:rPr lang="en-US" b="1" baseline="0" dirty="0" smtClean="0"/>
              <a:t> all submitted data associated with permits we’ve issued to these dischargers which require monitoring and reporting.</a:t>
            </a:r>
          </a:p>
          <a:p>
            <a:endParaRPr lang="en-US" b="1" baseline="0" dirty="0" smtClean="0"/>
          </a:p>
          <a:p>
            <a:r>
              <a:rPr lang="en-US" b="1" baseline="0" dirty="0" smtClean="0"/>
              <a:t>We also received turbidity data from our sister agency, the CA DWR. </a:t>
            </a:r>
            <a:endParaRPr lang="en-US" b="1" dirty="0"/>
          </a:p>
        </p:txBody>
      </p:sp>
      <p:sp>
        <p:nvSpPr>
          <p:cNvPr id="4" name="Slide Number Placeholder 3"/>
          <p:cNvSpPr>
            <a:spLocks noGrp="1"/>
          </p:cNvSpPr>
          <p:nvPr>
            <p:ph type="sldNum" sz="quarter" idx="10"/>
          </p:nvPr>
        </p:nvSpPr>
        <p:spPr/>
        <p:txBody>
          <a:bodyPr/>
          <a:lstStyle/>
          <a:p>
            <a:fld id="{BE2A19B5-570D-4C3E-8A4F-2A786CE0941C}" type="slidenum">
              <a:rPr lang="en-US" smtClean="0"/>
              <a:t>8</a:t>
            </a:fld>
            <a:endParaRPr lang="en-US"/>
          </a:p>
        </p:txBody>
      </p:sp>
    </p:spTree>
    <p:extLst>
      <p:ext uri="{BB962C8B-B14F-4D97-AF65-F5344CB8AC3E}">
        <p14:creationId xmlns:p14="http://schemas.microsoft.com/office/powerpoint/2010/main" val="146374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5790"/>
            <a:ext cx="6705600" cy="4728210"/>
          </a:xfrm>
        </p:spPr>
        <p:txBody>
          <a:bodyPr/>
          <a:lstStyle/>
          <a:p>
            <a:r>
              <a:rPr lang="en-US" dirty="0" smtClean="0"/>
              <a:t>So</a:t>
            </a:r>
            <a:r>
              <a:rPr lang="en-US" baseline="0" dirty="0" smtClean="0"/>
              <a:t> now that we have all this data, the next step in the assessment process is to compare the measured pollutant levels to standards or criteria established to protect beneficial uses. </a:t>
            </a:r>
          </a:p>
          <a:p>
            <a:endParaRPr lang="en-US" baseline="0" dirty="0" smtClean="0"/>
          </a:p>
          <a:p>
            <a:r>
              <a:rPr lang="en-US" baseline="0" dirty="0" smtClean="0"/>
              <a:t>Standards and criteria we use in our assessment come from </a:t>
            </a:r>
            <a:r>
              <a:rPr lang="en-US" sz="1200" b="0" i="0" u="none" strike="noStrike" kern="1200" baseline="0" dirty="0" smtClean="0">
                <a:solidFill>
                  <a:schemeClr val="tx1"/>
                </a:solidFill>
                <a:latin typeface="+mn-lt"/>
                <a:ea typeface="+mn-ea"/>
                <a:cs typeface="+mn-cs"/>
              </a:rPr>
              <a:t>State and Federal Plans and Policies. </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Basin Plan </a:t>
            </a:r>
            <a:r>
              <a:rPr lang="en-US" sz="1200" b="0" i="0" u="none" strike="noStrike" kern="1200" baseline="0" dirty="0" smtClean="0">
                <a:solidFill>
                  <a:schemeClr val="tx1"/>
                </a:solidFill>
                <a:latin typeface="+mn-lt"/>
                <a:ea typeface="+mn-ea"/>
                <a:cs typeface="+mn-cs"/>
              </a:rPr>
              <a:t>that contains regulatory limits water quality objectives that apply to all surface waters, or hydrologic units and site-specific objectives for individual </a:t>
            </a:r>
            <a:r>
              <a:rPr lang="en-US" sz="1200" b="0" i="0" u="none" strike="noStrike" kern="1200" baseline="0" dirty="0" err="1" smtClean="0">
                <a:solidFill>
                  <a:schemeClr val="tx1"/>
                </a:solidFill>
                <a:latin typeface="+mn-lt"/>
                <a:ea typeface="+mn-ea"/>
                <a:cs typeface="+mn-cs"/>
              </a:rPr>
              <a:t>waterbodies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determine if municipal drinking water supplies (MUN) are protected we compare available data to Drinking water standards-</a:t>
            </a:r>
            <a:r>
              <a:rPr lang="en-US" sz="1200" b="1" i="0" u="none" strike="noStrike" kern="1200" baseline="0" dirty="0" smtClean="0">
                <a:solidFill>
                  <a:schemeClr val="tx1"/>
                </a:solidFill>
                <a:latin typeface="+mn-lt"/>
                <a:ea typeface="+mn-ea"/>
                <a:cs typeface="+mn-cs"/>
              </a:rPr>
              <a:t>Maximum Contaminant Levels established to protect human health.</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California Toxics Rule </a:t>
            </a:r>
            <a:r>
              <a:rPr lang="en-US" sz="1200" b="0" i="0" u="none" strike="noStrike" kern="1200" baseline="0" dirty="0" smtClean="0">
                <a:solidFill>
                  <a:schemeClr val="tx1"/>
                </a:solidFill>
                <a:latin typeface="+mn-lt"/>
                <a:ea typeface="+mn-ea"/>
                <a:cs typeface="+mn-cs"/>
              </a:rPr>
              <a:t>establishes standards for toxic chemicals. These CTR standards along with water quality criteria developed by EPA are often used to determine if</a:t>
            </a:r>
            <a:r>
              <a:rPr lang="en-US" baseline="0" dirty="0" smtClean="0"/>
              <a:t> the </a:t>
            </a:r>
            <a:r>
              <a:rPr lang="en-US" baseline="0" dirty="0" err="1" smtClean="0"/>
              <a:t>waterbody</a:t>
            </a:r>
            <a:r>
              <a:rPr lang="en-US" baseline="0" dirty="0" smtClean="0"/>
              <a:t> can support its COLD and WARM freshwater habitat.</a:t>
            </a:r>
          </a:p>
          <a:p>
            <a:endParaRPr lang="en-US" baseline="0" dirty="0" smtClean="0"/>
          </a:p>
          <a:p>
            <a:r>
              <a:rPr lang="en-US" sz="1200" b="0" i="0" u="none" strike="noStrike" kern="1200" baseline="0" dirty="0" smtClean="0">
                <a:solidFill>
                  <a:schemeClr val="tx1"/>
                </a:solidFill>
                <a:latin typeface="+mn-lt"/>
                <a:ea typeface="+mn-ea"/>
                <a:cs typeface="+mn-cs"/>
              </a:rPr>
              <a:t>State and Federal evaluation guidelines and </a:t>
            </a:r>
            <a:r>
              <a:rPr lang="en-US" baseline="0" dirty="0" smtClean="0"/>
              <a:t>Fish consumption advisories issued by OEHHA used to evaluate the Commercial beneficial use which includes the consumption of fish. Particularly useful to support the Littlerock and </a:t>
            </a:r>
            <a:r>
              <a:rPr lang="en-US" baseline="0" dirty="0" err="1" smtClean="0"/>
              <a:t>Silverwood</a:t>
            </a:r>
            <a:r>
              <a:rPr lang="en-US" baseline="0" dirty="0" smtClean="0"/>
              <a:t> Lake listings for Hg and PCBs. </a:t>
            </a:r>
            <a:r>
              <a:rPr lang="en-US" i="1" baseline="0" dirty="0" smtClean="0"/>
              <a:t>Hg from legacy mercury and gold mining, local and global emissions, and erosion of soils naturally high in HG. </a:t>
            </a:r>
            <a:r>
              <a:rPr lang="en-US" sz="1200" b="0" i="1" u="none" strike="noStrike" kern="1200" baseline="0" dirty="0" smtClean="0">
                <a:solidFill>
                  <a:schemeClr val="tx1"/>
                </a:solidFill>
                <a:latin typeface="+mn-lt"/>
                <a:ea typeface="+mn-ea"/>
                <a:cs typeface="+mn-cs"/>
              </a:rPr>
              <a:t>PCBs are persistent chemicals that are now </a:t>
            </a:r>
            <a:r>
              <a:rPr lang="en-US" sz="1200" b="0" i="1" u="none" strike="noStrike" kern="1200" baseline="0" dirty="0" smtClean="0">
                <a:solidFill>
                  <a:schemeClr val="tx1"/>
                </a:solidFill>
                <a:latin typeface="+mn-lt"/>
                <a:ea typeface="+mn-ea"/>
                <a:cs typeface="+mn-cs"/>
              </a:rPr>
              <a:t>banned,</a:t>
            </a:r>
            <a:r>
              <a:rPr lang="en-US" sz="1200" b="0" i="1" u="none" strike="noStrike" kern="120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but </a:t>
            </a:r>
            <a:r>
              <a:rPr lang="en-US" sz="1200" b="0" i="1" u="none" strike="noStrike" kern="1200" baseline="0" dirty="0" smtClean="0">
                <a:solidFill>
                  <a:schemeClr val="tx1"/>
                </a:solidFill>
                <a:latin typeface="+mn-lt"/>
                <a:ea typeface="+mn-ea"/>
                <a:cs typeface="+mn-cs"/>
              </a:rPr>
              <a:t>were commonly used in electrical, industrial </a:t>
            </a:r>
            <a:r>
              <a:rPr lang="en-US" sz="1200" b="0" i="1" u="none" strike="noStrike" kern="1200" baseline="0" dirty="0" smtClean="0">
                <a:solidFill>
                  <a:schemeClr val="tx1"/>
                </a:solidFill>
                <a:latin typeface="+mn-lt"/>
                <a:ea typeface="+mn-ea"/>
                <a:cs typeface="+mn-cs"/>
              </a:rPr>
              <a:t>applications</a:t>
            </a:r>
            <a:r>
              <a:rPr lang="en-US" sz="1200" b="0" i="1" u="none" strike="noStrike" kern="1200" baseline="0" dirty="0" smtClean="0">
                <a:solidFill>
                  <a:schemeClr val="tx1"/>
                </a:solidFill>
                <a:latin typeface="+mn-lt"/>
                <a:ea typeface="+mn-ea"/>
                <a:cs typeface="+mn-cs"/>
              </a:rPr>
              <a:t>.</a:t>
            </a:r>
            <a:endParaRPr lang="en-US" i="1"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Determining the </a:t>
            </a:r>
            <a:r>
              <a:rPr lang="en-US" sz="1200" b="0" i="0" u="none" strike="noStrike" kern="1200" baseline="0" dirty="0" err="1" smtClean="0">
                <a:solidFill>
                  <a:schemeClr val="tx1"/>
                </a:solidFill>
                <a:latin typeface="+mn-lt"/>
                <a:ea typeface="+mn-ea"/>
                <a:cs typeface="+mn-cs"/>
              </a:rPr>
              <a:t>exceedances</a:t>
            </a:r>
            <a:r>
              <a:rPr lang="en-US" sz="1200" b="0" i="0" u="none" strike="noStrike" kern="1200" baseline="0" dirty="0" smtClean="0">
                <a:solidFill>
                  <a:schemeClr val="tx1"/>
                </a:solidFill>
                <a:latin typeface="+mn-lt"/>
                <a:ea typeface="+mn-ea"/>
                <a:cs typeface="+mn-cs"/>
              </a:rPr>
              <a:t> of water quality standards, objectives, criteria, and guidelines forms the basis of the water quality assessments for Sections 303(d) and 305(b).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Whether or not water quality objectives are exceeded determines a water body’s ability to support its designated beneficial uses and also determines whether to list, or not list, the water body as impaired.</a:t>
            </a:r>
          </a:p>
        </p:txBody>
      </p:sp>
      <p:sp>
        <p:nvSpPr>
          <p:cNvPr id="4" name="Slide Number Placeholder 3"/>
          <p:cNvSpPr>
            <a:spLocks noGrp="1"/>
          </p:cNvSpPr>
          <p:nvPr>
            <p:ph type="sldNum" sz="quarter" idx="10"/>
          </p:nvPr>
        </p:nvSpPr>
        <p:spPr/>
        <p:txBody>
          <a:bodyPr/>
          <a:lstStyle/>
          <a:p>
            <a:fld id="{BE2A19B5-570D-4C3E-8A4F-2A786CE0941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6793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sz="4400"/>
            </a:lvl1pPr>
          </a:lstStyle>
          <a:p>
            <a:r>
              <a:rPr lang="en-US" altLang="en-US" sz="3200" dirty="0" smtClean="0"/>
              <a:t/>
            </a:r>
            <a:br>
              <a:rPr lang="en-US" altLang="en-US" sz="3200" dirty="0" smtClean="0"/>
            </a:b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6200" y="6477000"/>
            <a:ext cx="1905000" cy="381000"/>
          </a:xfrm>
        </p:spPr>
        <p:txBody>
          <a:bodyPr/>
          <a:lstStyle>
            <a:lvl1pPr>
              <a:defRPr>
                <a:solidFill>
                  <a:schemeClr val="bg1"/>
                </a:solidFill>
              </a:defRPr>
            </a:lvl1pPr>
          </a:lstStyle>
          <a:p>
            <a:r>
              <a:rPr lang="en-US" smtClean="0"/>
              <a:t>Item No. 13</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C8FC309-AB99-4489-ACDA-5EC8B26BA8FB}" type="slidenum">
              <a:rPr lang="en-US" smtClean="0"/>
              <a:pPr/>
              <a:t>‹#›</a:t>
            </a:fld>
            <a:endParaRPr lang="en-US" dirty="0"/>
          </a:p>
        </p:txBody>
      </p:sp>
    </p:spTree>
    <p:extLst>
      <p:ext uri="{BB962C8B-B14F-4D97-AF65-F5344CB8AC3E}">
        <p14:creationId xmlns:p14="http://schemas.microsoft.com/office/powerpoint/2010/main" val="116554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Item No. 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FE3619-A149-4899-BA1A-4788B95A5BD5}" type="slidenum">
              <a:rPr lang="en-US"/>
              <a:pPr/>
              <a:t>‹#›</a:t>
            </a:fld>
            <a:endParaRPr lang="en-US"/>
          </a:p>
        </p:txBody>
      </p:sp>
    </p:spTree>
    <p:extLst>
      <p:ext uri="{BB962C8B-B14F-4D97-AF65-F5344CB8AC3E}">
        <p14:creationId xmlns:p14="http://schemas.microsoft.com/office/powerpoint/2010/main" val="5026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Item No. 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E544CD-C310-49E5-9F92-FC8E5D717071}" type="slidenum">
              <a:rPr lang="en-US"/>
              <a:pPr/>
              <a:t>‹#›</a:t>
            </a:fld>
            <a:endParaRPr lang="en-US"/>
          </a:p>
        </p:txBody>
      </p:sp>
    </p:spTree>
    <p:extLst>
      <p:ext uri="{BB962C8B-B14F-4D97-AF65-F5344CB8AC3E}">
        <p14:creationId xmlns:p14="http://schemas.microsoft.com/office/powerpoint/2010/main" val="41313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chemeClr val="accent5">
                    <a:lumMod val="50000"/>
                  </a:schemeClr>
                </a:solidFill>
                <a:effectLst>
                  <a:outerShdw blurRad="38100" dist="38100" dir="2700000" algn="tl">
                    <a:srgbClr val="000000">
                      <a:alpha val="43137"/>
                    </a:srgbClr>
                  </a:outerShdw>
                </a:effectLst>
              </a:defRPr>
            </a:lvl1pPr>
          </a:lstStyle>
          <a:p>
            <a:endParaRPr lang="en-US" dirty="0" smtClean="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477000"/>
            <a:ext cx="1905000" cy="381000"/>
          </a:xfrm>
        </p:spPr>
        <p:txBody>
          <a:bodyPr/>
          <a:lstStyle>
            <a:lvl1pPr>
              <a:defRPr/>
            </a:lvl1pPr>
          </a:lstStyle>
          <a:p>
            <a:r>
              <a:rPr lang="en-US" smtClean="0"/>
              <a:t>Item No. 13</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858000" y="6400800"/>
            <a:ext cx="1905000" cy="457200"/>
          </a:xfrm>
        </p:spPr>
        <p:txBody>
          <a:bodyPr/>
          <a:lstStyle>
            <a:lvl1pPr>
              <a:defRPr/>
            </a:lvl1pPr>
          </a:lstStyle>
          <a:p>
            <a:fld id="{643D6A74-725B-4DB5-8370-898BB9327971}" type="slidenum">
              <a:rPr lang="en-US"/>
              <a:pPr/>
              <a:t>‹#›</a:t>
            </a:fld>
            <a:endParaRPr lang="en-US"/>
          </a:p>
        </p:txBody>
      </p:sp>
    </p:spTree>
    <p:extLst>
      <p:ext uri="{BB962C8B-B14F-4D97-AF65-F5344CB8AC3E}">
        <p14:creationId xmlns:p14="http://schemas.microsoft.com/office/powerpoint/2010/main" val="44879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Item No. 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2EA556-E279-4835-AAD4-B60F8E27CE27}" type="slidenum">
              <a:rPr lang="en-US"/>
              <a:pPr/>
              <a:t>‹#›</a:t>
            </a:fld>
            <a:endParaRPr lang="en-US"/>
          </a:p>
        </p:txBody>
      </p:sp>
    </p:spTree>
    <p:extLst>
      <p:ext uri="{BB962C8B-B14F-4D97-AF65-F5344CB8AC3E}">
        <p14:creationId xmlns:p14="http://schemas.microsoft.com/office/powerpoint/2010/main" val="391195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Item No. 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55D0BE-A7CF-4BB2-87AE-6BA82388426E}" type="slidenum">
              <a:rPr lang="en-US"/>
              <a:pPr/>
              <a:t>‹#›</a:t>
            </a:fld>
            <a:endParaRPr lang="en-US"/>
          </a:p>
        </p:txBody>
      </p:sp>
    </p:spTree>
    <p:extLst>
      <p:ext uri="{BB962C8B-B14F-4D97-AF65-F5344CB8AC3E}">
        <p14:creationId xmlns:p14="http://schemas.microsoft.com/office/powerpoint/2010/main" val="294701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Item No. 13</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83A44B-795D-49EE-A751-5A323829E915}" type="slidenum">
              <a:rPr lang="en-US"/>
              <a:pPr/>
              <a:t>‹#›</a:t>
            </a:fld>
            <a:endParaRPr lang="en-US"/>
          </a:p>
        </p:txBody>
      </p:sp>
    </p:spTree>
    <p:extLst>
      <p:ext uri="{BB962C8B-B14F-4D97-AF65-F5344CB8AC3E}">
        <p14:creationId xmlns:p14="http://schemas.microsoft.com/office/powerpoint/2010/main" val="189923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Item No. 13</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9B5407-BBA6-427F-BAE1-FB192E5D0708}" type="slidenum">
              <a:rPr lang="en-US"/>
              <a:pPr/>
              <a:t>‹#›</a:t>
            </a:fld>
            <a:endParaRPr lang="en-US"/>
          </a:p>
        </p:txBody>
      </p:sp>
    </p:spTree>
    <p:extLst>
      <p:ext uri="{BB962C8B-B14F-4D97-AF65-F5344CB8AC3E}">
        <p14:creationId xmlns:p14="http://schemas.microsoft.com/office/powerpoint/2010/main" val="67529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Item No. 13</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7438631-FBC5-4C22-8B98-F8717E7E229E}" type="slidenum">
              <a:rPr lang="en-US"/>
              <a:pPr/>
              <a:t>‹#›</a:t>
            </a:fld>
            <a:endParaRPr lang="en-US"/>
          </a:p>
        </p:txBody>
      </p:sp>
    </p:spTree>
    <p:extLst>
      <p:ext uri="{BB962C8B-B14F-4D97-AF65-F5344CB8AC3E}">
        <p14:creationId xmlns:p14="http://schemas.microsoft.com/office/powerpoint/2010/main" val="423838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Item No. 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F7E9C8-D759-452D-9CC8-289C80AD79E4}" type="slidenum">
              <a:rPr lang="en-US"/>
              <a:pPr/>
              <a:t>‹#›</a:t>
            </a:fld>
            <a:endParaRPr lang="en-US"/>
          </a:p>
        </p:txBody>
      </p:sp>
    </p:spTree>
    <p:extLst>
      <p:ext uri="{BB962C8B-B14F-4D97-AF65-F5344CB8AC3E}">
        <p14:creationId xmlns:p14="http://schemas.microsoft.com/office/powerpoint/2010/main" val="211754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Item No. 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874306-FEE6-453A-83A8-6CD25FD8B5DF}" type="slidenum">
              <a:rPr lang="en-US"/>
              <a:pPr/>
              <a:t>‹#›</a:t>
            </a:fld>
            <a:endParaRPr lang="en-US"/>
          </a:p>
        </p:txBody>
      </p:sp>
    </p:spTree>
    <p:extLst>
      <p:ext uri="{BB962C8B-B14F-4D97-AF65-F5344CB8AC3E}">
        <p14:creationId xmlns:p14="http://schemas.microsoft.com/office/powerpoint/2010/main" val="390428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dirty="0"/>
          </a:p>
        </p:txBody>
      </p:sp>
      <p:sp>
        <p:nvSpPr>
          <p:cNvPr id="1028" name="Rectangle 4"/>
          <p:cNvSpPr>
            <a:spLocks noGrp="1" noChangeArrowheads="1"/>
          </p:cNvSpPr>
          <p:nvPr>
            <p:ph type="dt" sz="half" idx="2"/>
          </p:nvPr>
        </p:nvSpPr>
        <p:spPr bwMode="auto">
          <a:xfrm>
            <a:off x="609600" y="64673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r>
              <a:rPr lang="en-US" smtClean="0"/>
              <a:t>Item No. 13</a:t>
            </a:r>
            <a:endParaRPr lang="en-US" dirty="0"/>
          </a:p>
        </p:txBody>
      </p:sp>
      <p:sp>
        <p:nvSpPr>
          <p:cNvPr id="1030" name="Rectangle 6"/>
          <p:cNvSpPr>
            <a:spLocks noGrp="1" noChangeArrowheads="1"/>
          </p:cNvSpPr>
          <p:nvPr>
            <p:ph type="sldNum" sz="quarter" idx="4"/>
          </p:nvPr>
        </p:nvSpPr>
        <p:spPr bwMode="auto">
          <a:xfrm>
            <a:off x="6629400" y="6392779"/>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fld id="{B8095BB1-6148-4BF9-B396-E4A91518D2F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3600">
          <a:solidFill>
            <a:schemeClr val="accent5">
              <a:lumMod val="25000"/>
            </a:schemeClr>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accent5">
              <a:lumMod val="25000"/>
            </a:schemeClr>
          </a:solidFill>
          <a:latin typeface="+mn-lt"/>
          <a:ea typeface="+mn-ea"/>
          <a:cs typeface="+mn-cs"/>
        </a:defRPr>
      </a:lvl1pPr>
      <a:lvl2pPr marL="742950" indent="-285750" algn="l" rtl="0" fontAlgn="base">
        <a:spcBef>
          <a:spcPct val="20000"/>
        </a:spcBef>
        <a:spcAft>
          <a:spcPct val="0"/>
        </a:spcAft>
        <a:buChar char="–"/>
        <a:defRPr sz="2400">
          <a:solidFill>
            <a:schemeClr val="accent5">
              <a:lumMod val="25000"/>
            </a:schemeClr>
          </a:solidFill>
          <a:latin typeface="+mn-lt"/>
        </a:defRPr>
      </a:lvl2pPr>
      <a:lvl3pPr marL="1143000" indent="-228600" algn="l" rtl="0" fontAlgn="base">
        <a:spcBef>
          <a:spcPct val="20000"/>
        </a:spcBef>
        <a:spcAft>
          <a:spcPct val="0"/>
        </a:spcAft>
        <a:buChar char="•"/>
        <a:defRPr sz="2400">
          <a:solidFill>
            <a:schemeClr val="accent5">
              <a:lumMod val="25000"/>
            </a:schemeClr>
          </a:solidFill>
          <a:latin typeface="+mn-lt"/>
        </a:defRPr>
      </a:lvl3pPr>
      <a:lvl4pPr marL="1600200" indent="-228600" algn="l" rtl="0" fontAlgn="base">
        <a:spcBef>
          <a:spcPct val="20000"/>
        </a:spcBef>
        <a:spcAft>
          <a:spcPct val="0"/>
        </a:spcAft>
        <a:buChar char="–"/>
        <a:defRPr sz="2000">
          <a:solidFill>
            <a:schemeClr val="accent5">
              <a:lumMod val="25000"/>
            </a:schemeClr>
          </a:solidFill>
          <a:latin typeface="+mn-lt"/>
        </a:defRPr>
      </a:lvl4pPr>
      <a:lvl5pPr marL="2057400" indent="-228600" algn="l" rtl="0" fontAlgn="base">
        <a:spcBef>
          <a:spcPct val="20000"/>
        </a:spcBef>
        <a:spcAft>
          <a:spcPct val="0"/>
        </a:spcAft>
        <a:buChar char="»"/>
        <a:defRPr sz="2000">
          <a:solidFill>
            <a:schemeClr val="accent5">
              <a:lumMod val="25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dgsqsNazxelO4M&amp;tbnid=Z8hpPf-S7gweaM:&amp;ved=0CAUQjRw&amp;url=http://tgnw.org/partners/environmental-protection-and-restoration/&amp;ei=s0WXU97pKZfooASbp4HQCg&amp;bvm=bv.68693194,d.cGU&amp;psig=AFQjCNGJHB6EpbGGN9ibVlGrxxbo3ZqPhQ&amp;ust=140250905231700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yiuxz_EV9Tt-yM&amp;tbnid=Q-9QrHIKbFgMEM:&amp;ved=0CAUQjRw&amp;url=http://www.sfbayjv.org/partners-organizations-agencies.php&amp;ei=pEaXU4PFK4PaoASB-4KQBg&amp;bvm=bv.68693194,d.cGU&amp;psig=AFQjCNHwHDwtY1T09dalrSspP3u9d3lKgg&amp;ust=14025093285865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imgres?imgurl&amp;imgrefurl=http://www.clker.com/clipart-crossroads-sign1.html&amp;h=0&amp;w=0&amp;tbnid=soc4Miuuhj8mJM&amp;zoom=1&amp;tbnh=250&amp;tbnw=201&amp;docid=IzA5onqw9pGXsM&amp;tbm=isch&amp;ei=6DyXU8KEFpDYoAS81oGgDg&amp;ved=0CAsQsCUoA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Great_Seal_of_the_United_States_(obverse).sv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8JZg3WMBetuIkM&amp;tbnid=Yloa6_FU3d9VOM:&amp;ved=0CAUQjRw&amp;url=http://wjon.com/minnesota-list-of-impaired-waters-grows-by-500/&amp;ei=sD2XU4n5CZGhogTogoDoAQ&amp;bvm=bv.68693194,d.cGU&amp;psig=AFQjCNF2EHCvjeTSbPWAL79e7STbbfeWOw&amp;ust=140250699373599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uact=8&amp;docid=ZVDX28-bal4WTM&amp;tbnid=6IkrLx_hhoxbyM:&amp;ved=0CAUQjRw&amp;url=http://freebeacon.com/issues/epa-delayed-climate-change-regulation-until-after-midterms/&amp;ei=Rj-XU439N8_coAT-xoGQAQ&amp;bvm=bv.68693194,d.cGU&amp;psig=AFQjCNE7OOA3fiFj1bXwyz0C9b1oFrSnlg&amp;ust=140250740627627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kiheavenly.com/"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963"/>
            <a:ext cx="9144000" cy="7065963"/>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Grp="1" noChangeArrowheads="1"/>
          </p:cNvSpPr>
          <p:nvPr>
            <p:ph type="ctrTitle"/>
          </p:nvPr>
        </p:nvSpPr>
        <p:spPr>
          <a:xfrm>
            <a:off x="685800" y="1066800"/>
            <a:ext cx="7772400" cy="1470025"/>
          </a:xfrm>
        </p:spPr>
        <p:txBody>
          <a:bodyPr/>
          <a:lstStyle/>
          <a:p>
            <a:r>
              <a:rPr lang="en-US" dirty="0" smtClean="0"/>
              <a:t>Item No. 13</a:t>
            </a:r>
            <a:br>
              <a:rPr lang="en-US" dirty="0" smtClean="0"/>
            </a:br>
            <a:r>
              <a:rPr lang="en-US" sz="2800" dirty="0" smtClean="0"/>
              <a:t>Recommendation to the </a:t>
            </a:r>
            <a:br>
              <a:rPr lang="en-US" sz="2800" dirty="0" smtClean="0"/>
            </a:br>
            <a:r>
              <a:rPr lang="en-US" sz="2800" dirty="0" smtClean="0"/>
              <a:t>State Water Resources Control Board Regarding the Section 303(d) List </a:t>
            </a:r>
            <a:endParaRPr lang="en-US" sz="2800" dirty="0"/>
          </a:p>
        </p:txBody>
      </p:sp>
      <p:sp>
        <p:nvSpPr>
          <p:cNvPr id="45061" name="Rectangle 5"/>
          <p:cNvSpPr>
            <a:spLocks noGrp="1" noChangeArrowheads="1"/>
          </p:cNvSpPr>
          <p:nvPr>
            <p:ph type="subTitle" idx="1"/>
          </p:nvPr>
        </p:nvSpPr>
        <p:spPr>
          <a:xfrm>
            <a:off x="1447800" y="3303361"/>
            <a:ext cx="6400800" cy="2286000"/>
          </a:xfrm>
        </p:spPr>
        <p:txBody>
          <a:bodyPr/>
          <a:lstStyle/>
          <a:p>
            <a:r>
              <a:rPr lang="en-US" dirty="0" smtClean="0"/>
              <a:t>Lahontan Water Board </a:t>
            </a:r>
          </a:p>
          <a:p>
            <a:r>
              <a:rPr lang="en-US" dirty="0" smtClean="0"/>
              <a:t>June 19, 2014</a:t>
            </a:r>
          </a:p>
          <a:p>
            <a:endParaRPr lang="en-US" dirty="0" smtClean="0"/>
          </a:p>
          <a:p>
            <a:r>
              <a:rPr lang="en-US" sz="2000" dirty="0" smtClean="0"/>
              <a:t>Carly Nilson &amp; Mary Fiore-Wagner</a:t>
            </a:r>
          </a:p>
          <a:p>
            <a:r>
              <a:rPr lang="en-US" sz="2000" dirty="0" smtClean="0"/>
              <a:t>Environmental Scientists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716"/>
            <a:ext cx="7772400" cy="1143000"/>
          </a:xfrm>
        </p:spPr>
        <p:txBody>
          <a:bodyPr/>
          <a:lstStyle/>
          <a:p>
            <a:r>
              <a:rPr lang="en-US" dirty="0" smtClean="0"/>
              <a:t>Listing Policy	</a:t>
            </a:r>
            <a:endParaRPr lang="en-US" dirty="0"/>
          </a:p>
        </p:txBody>
      </p:sp>
      <p:sp>
        <p:nvSpPr>
          <p:cNvPr id="3" name="Content Placeholder 2"/>
          <p:cNvSpPr>
            <a:spLocks noGrp="1"/>
          </p:cNvSpPr>
          <p:nvPr>
            <p:ph idx="1"/>
          </p:nvPr>
        </p:nvSpPr>
        <p:spPr>
          <a:xfrm>
            <a:off x="228600" y="1295400"/>
            <a:ext cx="6096000" cy="4953000"/>
          </a:xfrm>
        </p:spPr>
        <p:txBody>
          <a:bodyPr/>
          <a:lstStyle/>
          <a:p>
            <a:r>
              <a:rPr lang="en-US" sz="2000" dirty="0" smtClean="0"/>
              <a:t>State Water Board adopted the “Listing Policy” in 2004</a:t>
            </a:r>
          </a:p>
          <a:p>
            <a:endParaRPr lang="en-US" sz="2600" dirty="0" smtClean="0"/>
          </a:p>
          <a:p>
            <a:r>
              <a:rPr lang="en-US" sz="2000" dirty="0" smtClean="0"/>
              <a:t>Policy prescribes sample numbers and number of </a:t>
            </a:r>
            <a:r>
              <a:rPr lang="en-US" sz="2000" dirty="0" err="1" smtClean="0"/>
              <a:t>exceedances</a:t>
            </a:r>
            <a:r>
              <a:rPr lang="en-US" sz="2000" dirty="0" smtClean="0"/>
              <a:t> of standards or criteria needed for listing and delisting</a:t>
            </a:r>
          </a:p>
          <a:p>
            <a:pPr lvl="1"/>
            <a:r>
              <a:rPr lang="en-US" sz="2000" dirty="0" smtClean="0"/>
              <a:t>conventional pollutants</a:t>
            </a:r>
          </a:p>
          <a:p>
            <a:pPr lvl="1"/>
            <a:r>
              <a:rPr lang="en-US" sz="2000" dirty="0" smtClean="0"/>
              <a:t>toxicant pollutants</a:t>
            </a:r>
          </a:p>
          <a:p>
            <a:pPr marL="457200" lvl="1" indent="0">
              <a:buNone/>
            </a:pPr>
            <a:endParaRPr lang="en-US" sz="2000" dirty="0" smtClean="0"/>
          </a:p>
          <a:p>
            <a:r>
              <a:rPr lang="en-US" sz="2000" dirty="0" smtClean="0"/>
              <a:t>Policy allows Regional Board discretion to “not list”  </a:t>
            </a:r>
          </a:p>
        </p:txBody>
      </p:sp>
      <p:sp>
        <p:nvSpPr>
          <p:cNvPr id="4" name="Rounded Rectangle 3"/>
          <p:cNvSpPr/>
          <p:nvPr/>
        </p:nvSpPr>
        <p:spPr bwMode="auto">
          <a:xfrm>
            <a:off x="7315200" y="457200"/>
            <a:ext cx="1600200" cy="4571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F0"/>
                </a:solidFill>
                <a:effectLst/>
                <a:latin typeface="Arial Black" panose="020B0A04020102020204" pitchFamily="34" charset="0"/>
              </a:rPr>
              <a:t>Data &amp; Evaluation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B0F0"/>
              </a:solidFill>
              <a:effectLst/>
              <a:latin typeface="Arial Black" panose="020B0A04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383" y="1752600"/>
            <a:ext cx="2563091" cy="3316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643D6A74-725B-4DB5-8370-898BB9327971}" type="slidenum">
              <a:rPr lang="en-US" smtClean="0"/>
              <a:pPr/>
              <a:t>10</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0576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a:xfrm>
            <a:off x="685800" y="1666875"/>
            <a:ext cx="7772400" cy="4114800"/>
          </a:xfrm>
        </p:spPr>
        <p:txBody>
          <a:bodyPr/>
          <a:lstStyle/>
          <a:p>
            <a:pPr marL="0" indent="0" algn="ctr">
              <a:buNone/>
            </a:pPr>
            <a:r>
              <a:rPr lang="en-US" dirty="0" smtClean="0"/>
              <a:t>Assessment results shown in </a:t>
            </a:r>
            <a:r>
              <a:rPr lang="en-US" dirty="0" err="1" smtClean="0"/>
              <a:t>CalWQA</a:t>
            </a:r>
            <a:r>
              <a:rPr lang="en-US" dirty="0" smtClean="0"/>
              <a:t> database entries and database reports</a:t>
            </a:r>
          </a:p>
          <a:p>
            <a:pPr marL="0" indent="0">
              <a:buNone/>
            </a:pPr>
            <a:endParaRPr lang="en-US" sz="2600" dirty="0"/>
          </a:p>
          <a:p>
            <a:pPr marL="0" indent="0">
              <a:buNone/>
            </a:pPr>
            <a:r>
              <a:rPr lang="en-US" sz="2600" dirty="0" smtClean="0"/>
              <a:t>	</a:t>
            </a:r>
            <a:r>
              <a:rPr lang="en-US" sz="2600" dirty="0" smtClean="0">
                <a:effectLst>
                  <a:outerShdw blurRad="38100" dist="38100" dir="2700000" algn="tl">
                    <a:srgbClr val="000000">
                      <a:alpha val="43137"/>
                    </a:srgbClr>
                  </a:outerShdw>
                </a:effectLst>
              </a:rPr>
              <a:t>1698</a:t>
            </a:r>
            <a:r>
              <a:rPr lang="en-US" sz="2600" dirty="0" smtClean="0"/>
              <a:t> Lines of Evidence (LOEs)</a:t>
            </a:r>
          </a:p>
          <a:p>
            <a:pPr marL="0" indent="0">
              <a:buNone/>
            </a:pPr>
            <a:r>
              <a:rPr lang="en-US" sz="2600" dirty="0"/>
              <a:t>	</a:t>
            </a:r>
            <a:r>
              <a:rPr lang="en-US" sz="2600" dirty="0" smtClean="0">
                <a:effectLst>
                  <a:outerShdw blurRad="38100" dist="38100" dir="2700000" algn="tl">
                    <a:srgbClr val="000000">
                      <a:alpha val="43137"/>
                    </a:srgbClr>
                  </a:outerShdw>
                </a:effectLst>
              </a:rPr>
              <a:t>2328</a:t>
            </a:r>
            <a:r>
              <a:rPr lang="en-US" sz="2600" dirty="0" smtClean="0"/>
              <a:t> Water Body Fact Sheets</a:t>
            </a:r>
          </a:p>
          <a:p>
            <a:pPr marL="0" indent="0">
              <a:buNone/>
            </a:pPr>
            <a:r>
              <a:rPr lang="en-US" sz="2600" dirty="0"/>
              <a:t>	</a:t>
            </a:r>
            <a:r>
              <a:rPr lang="en-US" sz="2600" dirty="0" smtClean="0">
                <a:effectLst>
                  <a:outerShdw blurRad="38100" dist="38100" dir="2700000" algn="tl">
                    <a:srgbClr val="000000">
                      <a:alpha val="43137"/>
                    </a:srgbClr>
                  </a:outerShdw>
                </a:effectLst>
              </a:rPr>
              <a:t>186</a:t>
            </a:r>
            <a:r>
              <a:rPr lang="en-US" sz="2600" dirty="0" smtClean="0"/>
              <a:t>   Water Bodies or segments assessed</a:t>
            </a:r>
            <a:endParaRPr lang="en-US" sz="2600" dirty="0"/>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5">
                    <a:lumMod val="50000"/>
                  </a:schemeClr>
                </a:solidFill>
                <a:effectLst/>
                <a:latin typeface="Arial Black" panose="020B0A04020102020204" pitchFamily="34" charset="0"/>
              </a:rPr>
              <a:t>Results</a:t>
            </a:r>
          </a:p>
        </p:txBody>
      </p:sp>
      <p:pic>
        <p:nvPicPr>
          <p:cNvPr id="7170" name="Picture 2" descr="https://encrypted-tbn3.gstatic.com/images?q=tbn:ANd9GcR7Yyc-5tIRor0dvJkK3MtMdPLR641ScDAKdqH6eYmBTk013yhL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105400"/>
            <a:ext cx="3381375" cy="13525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43D6A74-725B-4DB5-8370-898BB9327971}" type="slidenum">
              <a:rPr lang="en-US" smtClean="0"/>
              <a:pPr/>
              <a:t>11</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828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1757"/>
            <a:ext cx="7772400" cy="1143000"/>
          </a:xfrm>
        </p:spPr>
        <p:txBody>
          <a:bodyPr/>
          <a:lstStyle/>
          <a:p>
            <a:r>
              <a:rPr lang="en-US" dirty="0" smtClean="0"/>
              <a:t/>
            </a:r>
            <a:br>
              <a:rPr lang="en-US" dirty="0" smtClean="0"/>
            </a:br>
            <a:r>
              <a:rPr lang="en-US" dirty="0" smtClean="0"/>
              <a:t>Section 303(d) Recommendations</a:t>
            </a:r>
            <a:endParaRPr lang="en-US" dirty="0"/>
          </a:p>
        </p:txBody>
      </p:sp>
      <p:sp>
        <p:nvSpPr>
          <p:cNvPr id="3" name="Content Placeholder 2"/>
          <p:cNvSpPr>
            <a:spLocks noGrp="1"/>
          </p:cNvSpPr>
          <p:nvPr>
            <p:ph idx="1"/>
          </p:nvPr>
        </p:nvSpPr>
        <p:spPr>
          <a:xfrm>
            <a:off x="609600" y="1371600"/>
            <a:ext cx="8153400" cy="4114800"/>
          </a:xfrm>
        </p:spPr>
        <p:txBody>
          <a:bodyPr/>
          <a:lstStyle/>
          <a:p>
            <a:pPr>
              <a:spcBef>
                <a:spcPts val="0"/>
              </a:spcBef>
            </a:pPr>
            <a:r>
              <a:rPr lang="en-US" sz="2400" dirty="0" smtClean="0">
                <a:solidFill>
                  <a:srgbClr val="FF0000"/>
                </a:solidFill>
                <a:effectLst>
                  <a:outerShdw blurRad="38100" dist="38100" dir="2700000" algn="tl">
                    <a:srgbClr val="000000">
                      <a:alpha val="43137"/>
                    </a:srgbClr>
                  </a:outerShdw>
                </a:effectLst>
              </a:rPr>
              <a:t>27</a:t>
            </a:r>
            <a:r>
              <a:rPr lang="en-US" sz="2400" dirty="0" smtClean="0"/>
              <a:t> new Section 303(d) listings</a:t>
            </a:r>
          </a:p>
          <a:p>
            <a:pPr>
              <a:spcBef>
                <a:spcPts val="0"/>
              </a:spcBef>
            </a:pPr>
            <a:endParaRPr lang="en-US" sz="2400" dirty="0" smtClean="0"/>
          </a:p>
          <a:p>
            <a:pPr>
              <a:spcBef>
                <a:spcPts val="0"/>
              </a:spcBef>
            </a:pPr>
            <a:r>
              <a:rPr lang="en-US" sz="2400" dirty="0" smtClean="0">
                <a:effectLst>
                  <a:outerShdw blurRad="38100" dist="38100" dir="2700000" algn="tl">
                    <a:srgbClr val="000000">
                      <a:alpha val="43137"/>
                    </a:srgbClr>
                  </a:outerShdw>
                </a:effectLst>
              </a:rPr>
              <a:t>2</a:t>
            </a:r>
            <a:r>
              <a:rPr lang="en-US" sz="2400" dirty="0" smtClean="0"/>
              <a:t> delistings</a:t>
            </a:r>
          </a:p>
          <a:p>
            <a:pPr marL="0" indent="0">
              <a:spcBef>
                <a:spcPts val="0"/>
              </a:spcBef>
              <a:buNone/>
            </a:pPr>
            <a:r>
              <a:rPr lang="en-US" sz="2400" dirty="0"/>
              <a:t> </a:t>
            </a:r>
            <a:r>
              <a:rPr lang="en-US" sz="2400" dirty="0" smtClean="0"/>
              <a:t>    </a:t>
            </a:r>
          </a:p>
          <a:p>
            <a:pPr>
              <a:spcBef>
                <a:spcPts val="0"/>
              </a:spcBef>
            </a:pPr>
            <a:r>
              <a:rPr lang="en-US" sz="2400" dirty="0" smtClean="0">
                <a:effectLst>
                  <a:outerShdw blurRad="38100" dist="38100" dir="2700000" algn="tl">
                    <a:srgbClr val="000000">
                      <a:alpha val="43137"/>
                    </a:srgbClr>
                  </a:outerShdw>
                </a:effectLst>
              </a:rPr>
              <a:t>2</a:t>
            </a:r>
            <a:r>
              <a:rPr lang="en-US" sz="2400" dirty="0" smtClean="0"/>
              <a:t> listings added to Category 4b (addressed by actions other than TMDLs)</a:t>
            </a:r>
          </a:p>
          <a:p>
            <a:pPr>
              <a:spcBef>
                <a:spcPts val="0"/>
              </a:spcBef>
            </a:pPr>
            <a:endParaRPr lang="en-US" sz="2400" dirty="0" smtClean="0"/>
          </a:p>
          <a:p>
            <a:pPr>
              <a:spcBef>
                <a:spcPts val="0"/>
              </a:spcBef>
            </a:pPr>
            <a:r>
              <a:rPr lang="en-US" sz="2400" dirty="0" smtClean="0"/>
              <a:t>Total new and existing listings = </a:t>
            </a:r>
            <a:r>
              <a:rPr lang="en-US" sz="2400" dirty="0" smtClean="0">
                <a:solidFill>
                  <a:srgbClr val="FF0000"/>
                </a:solidFill>
                <a:effectLst>
                  <a:outerShdw blurRad="38100" dist="38100" dir="2700000" algn="tl">
                    <a:srgbClr val="000000">
                      <a:alpha val="43137"/>
                    </a:srgbClr>
                  </a:outerShdw>
                </a:effectLst>
              </a:rPr>
              <a:t>148</a:t>
            </a:r>
          </a:p>
          <a:p>
            <a:pPr marL="0" indent="0">
              <a:spcBef>
                <a:spcPts val="0"/>
              </a:spcBef>
              <a:buNone/>
            </a:pPr>
            <a:r>
              <a:rPr lang="en-US" sz="2400" dirty="0">
                <a:solidFill>
                  <a:srgbClr val="FF0000"/>
                </a:solidFill>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    </a:t>
            </a:r>
            <a:r>
              <a:rPr lang="en-US" sz="2000" dirty="0" smtClean="0">
                <a:solidFill>
                  <a:schemeClr val="accent1">
                    <a:lumMod val="25000"/>
                  </a:schemeClr>
                </a:solidFill>
              </a:rPr>
              <a:t>(Appendix A of Staff Report – pg. 13-27)</a:t>
            </a:r>
            <a:endParaRPr lang="en-US" sz="2400" dirty="0" smtClean="0">
              <a:solidFill>
                <a:srgbClr val="FF0000"/>
              </a:solidFill>
              <a:effectLst>
                <a:outerShdw blurRad="38100" dist="38100" dir="2700000" algn="tl">
                  <a:srgbClr val="000000">
                    <a:alpha val="43137"/>
                  </a:srgbClr>
                </a:outerShdw>
              </a:effectLst>
            </a:endParaRPr>
          </a:p>
          <a:p>
            <a:pPr marL="0" indent="0">
              <a:spcBef>
                <a:spcPts val="0"/>
              </a:spcBef>
              <a:buNone/>
            </a:pPr>
            <a:endParaRPr lang="en-US" sz="2400" dirty="0" smtClean="0">
              <a:solidFill>
                <a:srgbClr val="FF0000"/>
              </a:solidFill>
              <a:effectLst>
                <a:outerShdw blurRad="38100" dist="38100" dir="2700000" algn="tl">
                  <a:srgbClr val="000000">
                    <a:alpha val="43137"/>
                  </a:srgbClr>
                </a:outerShdw>
              </a:effectLst>
            </a:endParaRPr>
          </a:p>
          <a:p>
            <a:pPr>
              <a:spcBef>
                <a:spcPts val="0"/>
              </a:spcBef>
            </a:pPr>
            <a:r>
              <a:rPr lang="en-US" sz="2400" dirty="0">
                <a:effectLst>
                  <a:outerShdw blurRad="38100" dist="38100" dir="2700000" algn="tl">
                    <a:srgbClr val="000000">
                      <a:alpha val="43137"/>
                    </a:srgbClr>
                  </a:outerShdw>
                </a:effectLst>
              </a:rPr>
              <a:t>12</a:t>
            </a:r>
            <a:r>
              <a:rPr lang="en-US" sz="2400" dirty="0"/>
              <a:t> </a:t>
            </a:r>
            <a:r>
              <a:rPr lang="en-US" sz="2400" dirty="0" smtClean="0"/>
              <a:t>category </a:t>
            </a:r>
            <a:r>
              <a:rPr lang="en-US" sz="2400" dirty="0"/>
              <a:t>changes for Lake Tahoe </a:t>
            </a:r>
            <a:r>
              <a:rPr lang="en-US" sz="2400" dirty="0" smtClean="0"/>
              <a:t>tributaries</a:t>
            </a:r>
            <a:endParaRPr lang="en-US" sz="2400" dirty="0"/>
          </a:p>
          <a:p>
            <a:endParaRPr lang="en-US" sz="2400" dirty="0" smtClean="0">
              <a:solidFill>
                <a:srgbClr val="FF0000"/>
              </a:solidFill>
              <a:effectLst>
                <a:outerShdw blurRad="38100" dist="38100" dir="2700000" algn="tl">
                  <a:srgbClr val="000000">
                    <a:alpha val="43137"/>
                  </a:srgbClr>
                </a:outerShdw>
              </a:effectLst>
            </a:endParaRPr>
          </a:p>
          <a:p>
            <a:pPr marL="0" indent="0">
              <a:spcBef>
                <a:spcPts val="0"/>
              </a:spcBef>
              <a:buNone/>
            </a:pPr>
            <a:r>
              <a:rPr lang="en-US" sz="2400" dirty="0" smtClean="0"/>
              <a:t>	</a:t>
            </a:r>
            <a:endParaRPr lang="en-US" sz="2000" dirty="0"/>
          </a:p>
        </p:txBody>
      </p:sp>
      <p:sp>
        <p:nvSpPr>
          <p:cNvPr id="5" name="Rounded Rectangle 4"/>
          <p:cNvSpPr/>
          <p:nvPr/>
        </p:nvSpPr>
        <p:spPr bwMode="auto">
          <a:xfrm>
            <a:off x="7315200" y="402257"/>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5">
                    <a:lumMod val="50000"/>
                  </a:schemeClr>
                </a:solidFill>
                <a:effectLst/>
                <a:latin typeface="Arial Black" panose="020B0A04020102020204" pitchFamily="34" charset="0"/>
              </a:rPr>
              <a:t>Results</a:t>
            </a:r>
          </a:p>
        </p:txBody>
      </p:sp>
      <p:sp>
        <p:nvSpPr>
          <p:cNvPr id="6" name="Slide Number Placeholder 5"/>
          <p:cNvSpPr>
            <a:spLocks noGrp="1"/>
          </p:cNvSpPr>
          <p:nvPr>
            <p:ph type="sldNum" sz="quarter" idx="12"/>
          </p:nvPr>
        </p:nvSpPr>
        <p:spPr/>
        <p:txBody>
          <a:bodyPr/>
          <a:lstStyle/>
          <a:p>
            <a:fld id="{643D6A74-725B-4DB5-8370-898BB9327971}" type="slidenum">
              <a:rPr lang="en-US" smtClean="0"/>
              <a:pPr/>
              <a:t>12</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31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457200"/>
            <a:ext cx="7620000" cy="5888182"/>
          </a:xfrm>
        </p:spPr>
      </p:pic>
      <p:sp>
        <p:nvSpPr>
          <p:cNvPr id="5" name="Slide Number Placeholder 4"/>
          <p:cNvSpPr>
            <a:spLocks noGrp="1"/>
          </p:cNvSpPr>
          <p:nvPr>
            <p:ph type="sldNum" sz="quarter" idx="12"/>
          </p:nvPr>
        </p:nvSpPr>
        <p:spPr/>
        <p:txBody>
          <a:bodyPr/>
          <a:lstStyle/>
          <a:p>
            <a:fld id="{643D6A74-725B-4DB5-8370-898BB9327971}" type="slidenum">
              <a:rPr lang="en-US" smtClean="0"/>
              <a:pPr/>
              <a:t>13</a:t>
            </a:fld>
            <a:endParaRPr lang="en-US" dirty="0"/>
          </a:p>
        </p:txBody>
      </p:sp>
      <p:sp>
        <p:nvSpPr>
          <p:cNvPr id="2" name="TextBox 1"/>
          <p:cNvSpPr txBox="1"/>
          <p:nvPr/>
        </p:nvSpPr>
        <p:spPr>
          <a:xfrm>
            <a:off x="914400" y="2936595"/>
            <a:ext cx="914400" cy="230832"/>
          </a:xfrm>
          <a:prstGeom prst="rect">
            <a:avLst/>
          </a:prstGeom>
          <a:noFill/>
        </p:spPr>
        <p:txBody>
          <a:bodyPr wrap="square" rtlCol="0">
            <a:spAutoFit/>
          </a:bodyPr>
          <a:lstStyle/>
          <a:p>
            <a:r>
              <a:rPr lang="en-US" sz="900" dirty="0" smtClean="0">
                <a:solidFill>
                  <a:schemeClr val="bg1"/>
                </a:solidFill>
                <a:latin typeface="+mn-lt"/>
              </a:rPr>
              <a:t>Donner Lake</a:t>
            </a:r>
            <a:endParaRPr lang="en-US" sz="900" dirty="0">
              <a:solidFill>
                <a:schemeClr val="bg1"/>
              </a:solidFill>
              <a:latin typeface="+mn-lt"/>
            </a:endParaRPr>
          </a:p>
        </p:txBody>
      </p:sp>
      <p:sp>
        <p:nvSpPr>
          <p:cNvPr id="3" name="TextBox 2"/>
          <p:cNvSpPr txBox="1"/>
          <p:nvPr/>
        </p:nvSpPr>
        <p:spPr>
          <a:xfrm>
            <a:off x="6096000" y="914400"/>
            <a:ext cx="1752600" cy="784830"/>
          </a:xfrm>
          <a:prstGeom prst="rect">
            <a:avLst/>
          </a:prstGeom>
          <a:noFill/>
        </p:spPr>
        <p:txBody>
          <a:bodyPr wrap="square" rtlCol="0">
            <a:spAutoFit/>
          </a:bodyPr>
          <a:lstStyle/>
          <a:p>
            <a:r>
              <a:rPr lang="en-US" sz="900" dirty="0" smtClean="0">
                <a:solidFill>
                  <a:schemeClr val="bg1"/>
                </a:solidFill>
                <a:latin typeface="+mn-lt"/>
              </a:rPr>
              <a:t>Bijou Park Creek</a:t>
            </a:r>
          </a:p>
          <a:p>
            <a:r>
              <a:rPr lang="en-US" sz="900" dirty="0" smtClean="0">
                <a:solidFill>
                  <a:schemeClr val="bg1"/>
                </a:solidFill>
                <a:latin typeface="+mn-lt"/>
              </a:rPr>
              <a:t>West Fork of the Carson River</a:t>
            </a:r>
          </a:p>
          <a:p>
            <a:r>
              <a:rPr lang="en-US" sz="900" dirty="0" smtClean="0">
                <a:solidFill>
                  <a:schemeClr val="bg1"/>
                </a:solidFill>
                <a:latin typeface="+mn-lt"/>
              </a:rPr>
              <a:t>Snowshoe Thompson ditch</a:t>
            </a:r>
          </a:p>
          <a:p>
            <a:r>
              <a:rPr lang="en-US" sz="900" dirty="0" smtClean="0">
                <a:solidFill>
                  <a:schemeClr val="bg1"/>
                </a:solidFill>
                <a:latin typeface="+mn-lt"/>
              </a:rPr>
              <a:t>Indian Creek</a:t>
            </a:r>
          </a:p>
          <a:p>
            <a:r>
              <a:rPr lang="en-US" sz="900" dirty="0" smtClean="0">
                <a:solidFill>
                  <a:schemeClr val="bg1"/>
                </a:solidFill>
                <a:latin typeface="+mn-lt"/>
              </a:rPr>
              <a:t>Indian Creek Reservoir</a:t>
            </a:r>
            <a:endParaRPr lang="en-US" sz="900" dirty="0">
              <a:solidFill>
                <a:schemeClr val="bg1"/>
              </a:solidFill>
              <a:latin typeface="+mn-lt"/>
            </a:endParaRPr>
          </a:p>
        </p:txBody>
      </p:sp>
      <p:sp>
        <p:nvSpPr>
          <p:cNvPr id="7" name="TextBox 6"/>
          <p:cNvSpPr txBox="1"/>
          <p:nvPr/>
        </p:nvSpPr>
        <p:spPr>
          <a:xfrm>
            <a:off x="3429000" y="5257800"/>
            <a:ext cx="1752600" cy="646331"/>
          </a:xfrm>
          <a:prstGeom prst="rect">
            <a:avLst/>
          </a:prstGeom>
          <a:noFill/>
        </p:spPr>
        <p:txBody>
          <a:bodyPr wrap="square" rtlCol="0">
            <a:spAutoFit/>
          </a:bodyPr>
          <a:lstStyle/>
          <a:p>
            <a:r>
              <a:rPr lang="en-US" sz="900" dirty="0" smtClean="0">
                <a:solidFill>
                  <a:schemeClr val="bg1"/>
                </a:solidFill>
                <a:latin typeface="+mn-lt"/>
              </a:rPr>
              <a:t>Littlerock Reservoir</a:t>
            </a:r>
          </a:p>
          <a:p>
            <a:r>
              <a:rPr lang="en-US" sz="900" dirty="0" smtClean="0">
                <a:solidFill>
                  <a:schemeClr val="bg1"/>
                </a:solidFill>
                <a:latin typeface="+mn-lt"/>
              </a:rPr>
              <a:t>Silverwood Lake</a:t>
            </a:r>
          </a:p>
          <a:p>
            <a:r>
              <a:rPr lang="en-US" sz="900" dirty="0" smtClean="0">
                <a:solidFill>
                  <a:schemeClr val="bg1"/>
                </a:solidFill>
                <a:latin typeface="+mn-lt"/>
              </a:rPr>
              <a:t>Lake Gregory</a:t>
            </a:r>
          </a:p>
          <a:p>
            <a:r>
              <a:rPr lang="en-US" sz="900" dirty="0" smtClean="0">
                <a:solidFill>
                  <a:schemeClr val="bg1"/>
                </a:solidFill>
                <a:latin typeface="+mn-lt"/>
              </a:rPr>
              <a:t>Lake Arrowhead</a:t>
            </a:r>
            <a:endParaRPr lang="en-US" sz="900" dirty="0">
              <a:solidFill>
                <a:schemeClr val="bg1"/>
              </a:solidFill>
              <a:latin typeface="+mn-lt"/>
            </a:endParaRP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6813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Listings Not Recommended</a:t>
            </a:r>
            <a:endParaRPr lang="en-US" dirty="0"/>
          </a:p>
        </p:txBody>
      </p:sp>
      <p:sp>
        <p:nvSpPr>
          <p:cNvPr id="3" name="Content Placeholder 2"/>
          <p:cNvSpPr>
            <a:spLocks noGrp="1"/>
          </p:cNvSpPr>
          <p:nvPr>
            <p:ph idx="1"/>
          </p:nvPr>
        </p:nvSpPr>
        <p:spPr/>
        <p:txBody>
          <a:bodyPr/>
          <a:lstStyle/>
          <a:p>
            <a:r>
              <a:rPr lang="en-US" sz="2400" b="1" dirty="0" smtClean="0"/>
              <a:t>11</a:t>
            </a:r>
            <a:r>
              <a:rPr lang="en-US" sz="2400" dirty="0" smtClean="0">
                <a:solidFill>
                  <a:schemeClr val="tx1"/>
                </a:solidFill>
              </a:rPr>
              <a:t> </a:t>
            </a:r>
            <a:r>
              <a:rPr lang="en-US" sz="2400" dirty="0" smtClean="0"/>
              <a:t>water body-pollutant combinations exceed standards and meet Listing Policy’s numerical requirements for listing but are </a:t>
            </a:r>
            <a:r>
              <a:rPr lang="en-US" sz="2400" b="1" u="sng" dirty="0" smtClean="0"/>
              <a:t>not</a:t>
            </a:r>
            <a:r>
              <a:rPr lang="en-US" sz="2400" dirty="0" smtClean="0"/>
              <a:t> recommended for listing (Appendix C, pg. 13-34)</a:t>
            </a:r>
          </a:p>
          <a:p>
            <a:endParaRPr lang="en-US" sz="2400" dirty="0" smtClean="0"/>
          </a:p>
          <a:p>
            <a:r>
              <a:rPr lang="en-US" sz="2400" dirty="0" smtClean="0"/>
              <a:t>Policy permits not listing for: </a:t>
            </a:r>
          </a:p>
          <a:p>
            <a:pPr lvl="1"/>
            <a:r>
              <a:rPr lang="en-US" sz="2000" dirty="0" smtClean="0"/>
              <a:t> inadequate temporal representation of pollutant levels</a:t>
            </a:r>
          </a:p>
          <a:p>
            <a:pPr lvl="1"/>
            <a:r>
              <a:rPr lang="en-US" sz="2000" dirty="0" smtClean="0"/>
              <a:t> poor quality assurance</a:t>
            </a:r>
          </a:p>
          <a:p>
            <a:pPr lvl="1"/>
            <a:r>
              <a:rPr lang="en-US" sz="2000" dirty="0" smtClean="0"/>
              <a:t> no appropriate numerical criteria or evaluation guideline</a:t>
            </a:r>
            <a:endParaRPr lang="en-US" sz="2000" dirty="0"/>
          </a:p>
        </p:txBody>
      </p:sp>
      <p:sp>
        <p:nvSpPr>
          <p:cNvPr id="5" name="Rounded Rectangle 4"/>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5">
                    <a:lumMod val="50000"/>
                  </a:schemeClr>
                </a:solidFill>
                <a:effectLst/>
                <a:latin typeface="Arial Black" panose="020B0A04020102020204" pitchFamily="34" charset="0"/>
              </a:rPr>
              <a:t>Results</a:t>
            </a:r>
          </a:p>
        </p:txBody>
      </p:sp>
      <p:sp>
        <p:nvSpPr>
          <p:cNvPr id="6" name="Slide Number Placeholder 5"/>
          <p:cNvSpPr>
            <a:spLocks noGrp="1"/>
          </p:cNvSpPr>
          <p:nvPr>
            <p:ph type="sldNum" sz="quarter" idx="12"/>
          </p:nvPr>
        </p:nvSpPr>
        <p:spPr/>
        <p:txBody>
          <a:bodyPr/>
          <a:lstStyle/>
          <a:p>
            <a:fld id="{643D6A74-725B-4DB5-8370-898BB9327971}" type="slidenum">
              <a:rPr lang="en-US" smtClean="0"/>
              <a:pPr/>
              <a:t>14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745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Impairments</a:t>
            </a:r>
            <a:endParaRPr lang="en-US" dirty="0"/>
          </a:p>
        </p:txBody>
      </p:sp>
      <p:sp>
        <p:nvSpPr>
          <p:cNvPr id="3" name="Content Placeholder 2"/>
          <p:cNvSpPr>
            <a:spLocks noGrp="1"/>
          </p:cNvSpPr>
          <p:nvPr>
            <p:ph idx="1"/>
          </p:nvPr>
        </p:nvSpPr>
        <p:spPr>
          <a:xfrm>
            <a:off x="685800" y="1752600"/>
            <a:ext cx="7429099" cy="4114800"/>
          </a:xfrm>
        </p:spPr>
        <p:txBody>
          <a:bodyPr/>
          <a:lstStyle/>
          <a:p>
            <a:endParaRPr lang="en-US" sz="2400" dirty="0"/>
          </a:p>
          <a:p>
            <a:r>
              <a:rPr lang="en-US" sz="2400" dirty="0" smtClean="0"/>
              <a:t>All Category 5 listings include an estimated </a:t>
            </a:r>
            <a:r>
              <a:rPr lang="en-US" sz="2400" dirty="0"/>
              <a:t>c</a:t>
            </a:r>
            <a:r>
              <a:rPr lang="en-US" sz="2400" dirty="0" smtClean="0"/>
              <a:t>ompletion date to address impairments</a:t>
            </a:r>
          </a:p>
          <a:p>
            <a:endParaRPr lang="en-US" sz="2400" dirty="0"/>
          </a:p>
          <a:p>
            <a:r>
              <a:rPr lang="en-US" sz="2400" dirty="0" smtClean="0"/>
              <a:t>2012 Listings addressed by 2025</a:t>
            </a:r>
          </a:p>
          <a:p>
            <a:pPr lvl="1"/>
            <a:r>
              <a:rPr lang="en-US" sz="2000" dirty="0" smtClean="0"/>
              <a:t>Development of a TMDL</a:t>
            </a:r>
          </a:p>
          <a:p>
            <a:pPr lvl="1"/>
            <a:r>
              <a:rPr lang="en-US" sz="2000" dirty="0" smtClean="0"/>
              <a:t>Alternative remedial program</a:t>
            </a:r>
          </a:p>
          <a:p>
            <a:pPr lvl="1"/>
            <a:r>
              <a:rPr lang="en-US" sz="2000" dirty="0" smtClean="0"/>
              <a:t>Changes in water quality objectives</a:t>
            </a:r>
            <a:endParaRPr lang="en-US" sz="2000" dirty="0"/>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5">
                    <a:lumMod val="50000"/>
                  </a:schemeClr>
                </a:solidFill>
                <a:effectLst/>
                <a:latin typeface="Arial Black" panose="020B0A04020102020204" pitchFamily="34" charset="0"/>
              </a:rPr>
              <a:t>Results</a:t>
            </a:r>
          </a:p>
        </p:txBody>
      </p:sp>
      <p:sp>
        <p:nvSpPr>
          <p:cNvPr id="6" name="Slide Number Placeholder 5"/>
          <p:cNvSpPr>
            <a:spLocks noGrp="1"/>
          </p:cNvSpPr>
          <p:nvPr>
            <p:ph type="sldNum" sz="quarter" idx="12"/>
          </p:nvPr>
        </p:nvSpPr>
        <p:spPr/>
        <p:txBody>
          <a:bodyPr/>
          <a:lstStyle/>
          <a:p>
            <a:fld id="{643D6A74-725B-4DB5-8370-898BB9327971}" type="slidenum">
              <a:rPr lang="en-US" smtClean="0"/>
              <a:pPr/>
              <a:t>15</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5295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Public Comments</a:t>
            </a:r>
            <a:br>
              <a:rPr lang="en-US" dirty="0" smtClean="0"/>
            </a:br>
            <a:r>
              <a:rPr lang="en-US" sz="1600" dirty="0" smtClean="0"/>
              <a:t>(Appendix M, pg. 13-42)</a:t>
            </a:r>
            <a:endParaRPr lang="en-US" dirty="0"/>
          </a:p>
        </p:txBody>
      </p:sp>
      <p:sp>
        <p:nvSpPr>
          <p:cNvPr id="3" name="Content Placeholder 2"/>
          <p:cNvSpPr>
            <a:spLocks noGrp="1"/>
          </p:cNvSpPr>
          <p:nvPr>
            <p:ph idx="1"/>
          </p:nvPr>
        </p:nvSpPr>
        <p:spPr>
          <a:xfrm>
            <a:off x="648786" y="1828800"/>
            <a:ext cx="7772400" cy="4114800"/>
          </a:xfrm>
        </p:spPr>
        <p:txBody>
          <a:bodyPr/>
          <a:lstStyle/>
          <a:p>
            <a:pPr marL="0" indent="0">
              <a:buNone/>
            </a:pPr>
            <a:r>
              <a:rPr lang="en-US" sz="3200" dirty="0" smtClean="0"/>
              <a:t>Truckee River Watershed Council</a:t>
            </a:r>
          </a:p>
          <a:p>
            <a:pPr lvl="1"/>
            <a:r>
              <a:rPr lang="en-US" dirty="0" smtClean="0"/>
              <a:t>Support current listing</a:t>
            </a:r>
          </a:p>
          <a:p>
            <a:pPr lvl="1"/>
            <a:r>
              <a:rPr lang="en-US" dirty="0" smtClean="0"/>
              <a:t>TRWC collected bioassessment data and sediment deposition surveys</a:t>
            </a:r>
          </a:p>
          <a:p>
            <a:pPr lvl="2"/>
            <a:r>
              <a:rPr lang="en-US" dirty="0" smtClean="0"/>
              <a:t>Validate current listing</a:t>
            </a:r>
          </a:p>
          <a:p>
            <a:pPr lvl="2"/>
            <a:r>
              <a:rPr lang="en-US" dirty="0" smtClean="0"/>
              <a:t>Impaired beneficial uses</a:t>
            </a:r>
            <a:endParaRPr lang="en-US" dirty="0"/>
          </a:p>
        </p:txBody>
      </p:sp>
      <p:sp>
        <p:nvSpPr>
          <p:cNvPr id="4" name="Rounded Rectangle 3"/>
          <p:cNvSpPr/>
          <p:nvPr/>
        </p:nvSpPr>
        <p:spPr bwMode="auto">
          <a:xfrm>
            <a:off x="7315200" y="457200"/>
            <a:ext cx="1600200" cy="4571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Arial Black" panose="020B0A04020102020204" pitchFamily="34" charset="0"/>
              </a:rPr>
              <a:t>Comments &amp; Responses</a:t>
            </a:r>
          </a:p>
        </p:txBody>
      </p:sp>
      <p:pic>
        <p:nvPicPr>
          <p:cNvPr id="9220" name="Picture 4" descr="http://tgnw.org/wp-content/themes/tgnwV2/cache/images/TRWC_logo_stacked_web2-202x14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86200"/>
            <a:ext cx="2858586"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43D6A74-725B-4DB5-8370-898BB9327971}" type="slidenum">
              <a:rPr lang="en-US" smtClean="0"/>
              <a:pPr/>
              <a:t>16</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6496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49704"/>
            <a:ext cx="7772400" cy="1470025"/>
          </a:xfrm>
        </p:spPr>
        <p:txBody>
          <a:bodyPr/>
          <a:lstStyle/>
          <a:p>
            <a:r>
              <a:rPr lang="en-US" sz="3200" dirty="0">
                <a:solidFill>
                  <a:srgbClr val="DAEDEF">
                    <a:lumMod val="50000"/>
                  </a:srgbClr>
                </a:solidFill>
                <a:effectLst>
                  <a:outerShdw blurRad="38100" dist="38100" dir="2700000" algn="tl">
                    <a:srgbClr val="000000">
                      <a:alpha val="43137"/>
                    </a:srgbClr>
                  </a:outerShdw>
                </a:effectLst>
              </a:rPr>
              <a:t>Written Public </a:t>
            </a:r>
            <a:r>
              <a:rPr lang="en-US" sz="3200" dirty="0" smtClean="0">
                <a:solidFill>
                  <a:srgbClr val="DAEDEF">
                    <a:lumMod val="50000"/>
                  </a:srgbClr>
                </a:solidFill>
                <a:effectLst>
                  <a:outerShdw blurRad="38100" dist="38100" dir="2700000" algn="tl">
                    <a:srgbClr val="000000">
                      <a:alpha val="43137"/>
                    </a:srgbClr>
                  </a:outerShdw>
                </a:effectLst>
              </a:rPr>
              <a:t>Comments</a:t>
            </a:r>
            <a:r>
              <a:rPr lang="en-US" sz="3600" dirty="0" smtClean="0">
                <a:solidFill>
                  <a:srgbClr val="DAEDEF">
                    <a:lumMod val="50000"/>
                  </a:srgbClr>
                </a:solidFill>
                <a:effectLst>
                  <a:outerShdw blurRad="38100" dist="38100" dir="2700000" algn="tl">
                    <a:srgbClr val="000000">
                      <a:alpha val="43137"/>
                    </a:srgbClr>
                  </a:outerShdw>
                </a:effectLst>
              </a:rPr>
              <a:t/>
            </a:r>
            <a:br>
              <a:rPr lang="en-US" sz="3600" dirty="0" smtClean="0">
                <a:solidFill>
                  <a:srgbClr val="DAEDEF">
                    <a:lumMod val="50000"/>
                  </a:srgbClr>
                </a:solidFill>
                <a:effectLst>
                  <a:outerShdw blurRad="38100" dist="38100" dir="2700000" algn="tl">
                    <a:srgbClr val="000000">
                      <a:alpha val="43137"/>
                    </a:srgbClr>
                  </a:outerShdw>
                </a:effectLst>
              </a:rPr>
            </a:br>
            <a:r>
              <a:rPr lang="en-US" sz="1600" dirty="0" smtClean="0">
                <a:solidFill>
                  <a:srgbClr val="DAEDEF">
                    <a:lumMod val="50000"/>
                  </a:srgbClr>
                </a:solidFill>
                <a:effectLst>
                  <a:outerShdw blurRad="38100" dist="38100" dir="2700000" algn="tl">
                    <a:srgbClr val="000000">
                      <a:alpha val="43137"/>
                    </a:srgbClr>
                  </a:outerShdw>
                </a:effectLst>
              </a:rPr>
              <a:t>(Appendix M, pg. 13-64)</a:t>
            </a:r>
            <a:r>
              <a:rPr lang="en-US" sz="3600" dirty="0" smtClean="0">
                <a:solidFill>
                  <a:srgbClr val="DAEDEF">
                    <a:lumMod val="50000"/>
                  </a:srgbClr>
                </a:solidFill>
                <a:effectLst>
                  <a:outerShdw blurRad="38100" dist="38100" dir="2700000" algn="tl">
                    <a:srgbClr val="000000">
                      <a:alpha val="43137"/>
                    </a:srgbClr>
                  </a:outerShdw>
                </a:effectLst>
              </a:rPr>
              <a:t/>
            </a:r>
            <a:br>
              <a:rPr lang="en-US" sz="3600" dirty="0" smtClean="0">
                <a:solidFill>
                  <a:srgbClr val="DAEDEF">
                    <a:lumMod val="50000"/>
                  </a:srgbClr>
                </a:solidFill>
                <a:effectLst>
                  <a:outerShdw blurRad="38100" dist="38100" dir="2700000" algn="tl">
                    <a:srgbClr val="000000">
                      <a:alpha val="43137"/>
                    </a:srgbClr>
                  </a:outerShdw>
                </a:effectLst>
              </a:rPr>
            </a:br>
            <a:endParaRPr lang="en-US" dirty="0"/>
          </a:p>
        </p:txBody>
      </p:sp>
      <p:sp>
        <p:nvSpPr>
          <p:cNvPr id="3" name="Subtitle 2"/>
          <p:cNvSpPr>
            <a:spLocks noGrp="1"/>
          </p:cNvSpPr>
          <p:nvPr>
            <p:ph type="subTitle" idx="1"/>
          </p:nvPr>
        </p:nvSpPr>
        <p:spPr>
          <a:xfrm>
            <a:off x="2362200" y="1752600"/>
            <a:ext cx="6553200" cy="3429000"/>
          </a:xfrm>
        </p:spPr>
        <p:txBody>
          <a:bodyPr/>
          <a:lstStyle/>
          <a:p>
            <a:pPr algn="l"/>
            <a:r>
              <a:rPr lang="en-US" sz="3200" dirty="0" smtClean="0"/>
              <a:t>City of South Lake Tahoe</a:t>
            </a:r>
          </a:p>
          <a:p>
            <a:pPr marL="914400" lvl="1" indent="-457200" algn="l">
              <a:buFont typeface="Arial" panose="020B0604020202020204" pitchFamily="34" charset="0"/>
              <a:buChar char="-"/>
            </a:pPr>
            <a:r>
              <a:rPr lang="en-US" dirty="0" smtClean="0"/>
              <a:t>Bijou Park Creek – iron : No changes</a:t>
            </a:r>
          </a:p>
          <a:p>
            <a:pPr marL="914400" lvl="1" indent="-457200" algn="l">
              <a:buFont typeface="Arial" panose="020B0604020202020204" pitchFamily="34" charset="0"/>
              <a:buChar char="-"/>
            </a:pPr>
            <a:r>
              <a:rPr lang="en-US" dirty="0" smtClean="0"/>
              <a:t>Bijou Park Creek – phosphorus, nitrogen, turbidity: Changes</a:t>
            </a:r>
          </a:p>
          <a:p>
            <a:pPr marL="914400" lvl="1" indent="-457200" algn="l">
              <a:buFont typeface="Arial" panose="020B0604020202020204" pitchFamily="34" charset="0"/>
              <a:buChar char="-"/>
            </a:pPr>
            <a:r>
              <a:rPr lang="en-US" dirty="0" smtClean="0"/>
              <a:t>Tallac and Trout Creeks – bacteria: No changes</a:t>
            </a:r>
          </a:p>
          <a:p>
            <a:pPr lvl="1" algn="l"/>
            <a:endParaRPr lang="en-US" dirty="0"/>
          </a:p>
          <a:p>
            <a:pPr lvl="1" algn="l"/>
            <a:endParaRPr lang="en-US" dirty="0"/>
          </a:p>
          <a:p>
            <a:pPr marL="914400" lvl="1" indent="-457200" algn="l">
              <a:buFont typeface="Arial" panose="020B0604020202020204" pitchFamily="34" charset="0"/>
              <a:buChar char="-"/>
            </a:pPr>
            <a:endParaRPr lang="en-US" dirty="0" smtClean="0"/>
          </a:p>
          <a:p>
            <a:pPr algn="l"/>
            <a:r>
              <a:rPr lang="en-US" dirty="0"/>
              <a:t>	</a:t>
            </a:r>
          </a:p>
        </p:txBody>
      </p:sp>
      <p:sp>
        <p:nvSpPr>
          <p:cNvPr id="4" name="Rounded Rectangle 3"/>
          <p:cNvSpPr/>
          <p:nvPr/>
        </p:nvSpPr>
        <p:spPr bwMode="auto">
          <a:xfrm>
            <a:off x="7315200" y="457200"/>
            <a:ext cx="1600200" cy="4571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Arial Black" panose="020B0A04020102020204" pitchFamily="34" charset="0"/>
              </a:rPr>
              <a:t>Comments &amp; Responses</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1905000"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C8FC309-AB99-4489-ACDA-5EC8B26BA8FB}" type="slidenum">
              <a:rPr lang="en-US" smtClean="0"/>
              <a:pPr/>
              <a:t>17</a:t>
            </a:fld>
            <a:endParaRPr lang="en-US" dirty="0"/>
          </a:p>
        </p:txBody>
      </p:sp>
    </p:spTree>
    <p:extLst>
      <p:ext uri="{BB962C8B-B14F-4D97-AF65-F5344CB8AC3E}">
        <p14:creationId xmlns:p14="http://schemas.microsoft.com/office/powerpoint/2010/main" val="509888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Public Comments</a:t>
            </a:r>
            <a:r>
              <a:rPr lang="en-US" sz="3600" dirty="0" smtClean="0"/>
              <a:t/>
            </a:r>
            <a:br>
              <a:rPr lang="en-US" sz="3600" dirty="0" smtClean="0"/>
            </a:br>
            <a:r>
              <a:rPr lang="en-US" sz="1600" dirty="0" smtClean="0"/>
              <a:t>(Appendix M, pg. 13-73)</a:t>
            </a:r>
            <a:endParaRPr lang="en-US" sz="3600" dirty="0"/>
          </a:p>
        </p:txBody>
      </p:sp>
      <p:sp>
        <p:nvSpPr>
          <p:cNvPr id="3" name="Content Placeholder 2"/>
          <p:cNvSpPr>
            <a:spLocks noGrp="1"/>
          </p:cNvSpPr>
          <p:nvPr>
            <p:ph idx="1"/>
          </p:nvPr>
        </p:nvSpPr>
        <p:spPr/>
        <p:txBody>
          <a:bodyPr/>
          <a:lstStyle/>
          <a:p>
            <a:pPr marL="0" indent="0">
              <a:buNone/>
            </a:pPr>
            <a:r>
              <a:rPr lang="en-US" sz="3200" dirty="0" smtClean="0"/>
              <a:t>Region 2 Water Board </a:t>
            </a:r>
          </a:p>
          <a:p>
            <a:r>
              <a:rPr lang="en-US" dirty="0" smtClean="0"/>
              <a:t>Fish tissue mercury</a:t>
            </a:r>
          </a:p>
          <a:p>
            <a:pPr lvl="1"/>
            <a:r>
              <a:rPr lang="en-US" dirty="0" smtClean="0"/>
              <a:t>Re-evaluate data based on individual fish samples rather than composites</a:t>
            </a:r>
          </a:p>
          <a:p>
            <a:pPr lvl="1"/>
            <a:r>
              <a:rPr lang="en-US" dirty="0" smtClean="0"/>
              <a:t>Staff Report changes where appropriate</a:t>
            </a:r>
          </a:p>
          <a:p>
            <a:pPr lvl="1"/>
            <a:endParaRPr lang="en-US" dirty="0" smtClean="0"/>
          </a:p>
          <a:p>
            <a:pPr marL="457200" lvl="1" indent="0">
              <a:buNone/>
            </a:pPr>
            <a:endParaRPr lang="en-US" dirty="0"/>
          </a:p>
        </p:txBody>
      </p:sp>
      <p:sp>
        <p:nvSpPr>
          <p:cNvPr id="4" name="Rounded Rectangle 3"/>
          <p:cNvSpPr/>
          <p:nvPr/>
        </p:nvSpPr>
        <p:spPr bwMode="auto">
          <a:xfrm>
            <a:off x="7315200" y="457200"/>
            <a:ext cx="1600200" cy="4571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70C0"/>
                </a:solidFill>
                <a:effectLst/>
                <a:latin typeface="Arial Black" panose="020B0A04020102020204" pitchFamily="34" charset="0"/>
              </a:rPr>
              <a:t>Comments &amp; Responses</a:t>
            </a:r>
          </a:p>
        </p:txBody>
      </p:sp>
      <p:pic>
        <p:nvPicPr>
          <p:cNvPr id="11266" name="Picture 2" descr="http://www.sfbayjv.org/images/logos/cepa_sf_bay_regional_water_quality_control_board.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263" y="4419600"/>
            <a:ext cx="4648200" cy="908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43D6A74-725B-4DB5-8370-898BB9327971}" type="slidenum">
              <a:rPr lang="en-US" smtClean="0"/>
              <a:pPr/>
              <a:t>18</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22866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endParaRPr lang="en-US" dirty="0"/>
          </a:p>
        </p:txBody>
      </p:sp>
      <p:sp>
        <p:nvSpPr>
          <p:cNvPr id="3" name="Content Placeholder 2"/>
          <p:cNvSpPr>
            <a:spLocks noGrp="1"/>
          </p:cNvSpPr>
          <p:nvPr>
            <p:ph idx="1"/>
          </p:nvPr>
        </p:nvSpPr>
        <p:spPr>
          <a:xfrm>
            <a:off x="762000" y="2590800"/>
            <a:ext cx="7772400" cy="1981200"/>
          </a:xfrm>
        </p:spPr>
        <p:txBody>
          <a:bodyPr/>
          <a:lstStyle/>
          <a:p>
            <a:pPr marL="0" indent="0" algn="ctr">
              <a:buNone/>
            </a:pPr>
            <a:r>
              <a:rPr lang="en-US" dirty="0" smtClean="0"/>
              <a:t>Adopt Resolution R6T-2014-PROPOSED, transmitting recommendations for the Section 303(d) List to the State Water Board</a:t>
            </a:r>
          </a:p>
        </p:txBody>
      </p:sp>
      <p:sp>
        <p:nvSpPr>
          <p:cNvPr id="4" name="Rounded Rectangle 3"/>
          <p:cNvSpPr/>
          <p:nvPr/>
        </p:nvSpPr>
        <p:spPr bwMode="auto">
          <a:xfrm>
            <a:off x="7010400" y="457201"/>
            <a:ext cx="1905000" cy="381000"/>
          </a:xfrm>
          <a:prstGeom prst="roundRect">
            <a:avLst>
              <a:gd name="adj" fmla="val 0"/>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CC9900"/>
                </a:solidFill>
                <a:effectLst/>
                <a:latin typeface="Arial Black" panose="020B0A04020102020204" pitchFamily="34" charset="0"/>
              </a:rPr>
              <a:t>Recommendation</a:t>
            </a:r>
          </a:p>
        </p:txBody>
      </p:sp>
      <p:sp>
        <p:nvSpPr>
          <p:cNvPr id="6" name="Slide Number Placeholder 5"/>
          <p:cNvSpPr>
            <a:spLocks noGrp="1"/>
          </p:cNvSpPr>
          <p:nvPr>
            <p:ph type="sldNum" sz="quarter" idx="12"/>
          </p:nvPr>
        </p:nvSpPr>
        <p:spPr/>
        <p:txBody>
          <a:bodyPr/>
          <a:lstStyle/>
          <a:p>
            <a:fld id="{643D6A74-725B-4DB5-8370-898BB9327971}" type="slidenum">
              <a:rPr lang="en-US" smtClean="0"/>
              <a:pPr/>
              <a:t>19</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6396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lstStyle/>
          <a:p>
            <a:r>
              <a:rPr lang="en-US" sz="3200" dirty="0" smtClean="0">
                <a:solidFill>
                  <a:srgbClr val="002060"/>
                </a:solidFill>
                <a:effectLst>
                  <a:outerShdw blurRad="38100" dist="38100" dir="2700000" algn="tl">
                    <a:srgbClr val="000000">
                      <a:alpha val="43137"/>
                    </a:srgbClr>
                  </a:outerShdw>
                </a:effectLst>
                <a:latin typeface="Arial Black" panose="020B0A04020102020204" pitchFamily="34" charset="0"/>
              </a:rPr>
              <a:t>Presentation Roadmap</a:t>
            </a:r>
            <a:endParaRPr lang="en-US" sz="3200"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https://encrypted-tbn2.gstatic.com/images?q=tbn:ANd9GcSwHZ3nQCBhJpP27E-8xXG3xXdKPpGht1t0J1noBhugwAv4BzXtfijeXJi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648200"/>
            <a:ext cx="1609725" cy="20021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71600" y="2514600"/>
            <a:ext cx="6705600" cy="2667000"/>
          </a:xfrm>
        </p:spPr>
        <p:txBody>
          <a:bodyPr/>
          <a:lstStyle/>
          <a:p>
            <a:pPr marL="457200" indent="-457200" algn="l">
              <a:buFont typeface="Arial" panose="020B0604020202020204" pitchFamily="34" charset="0"/>
              <a:buChar char="•"/>
            </a:pPr>
            <a:r>
              <a:rPr lang="en-US" dirty="0" smtClean="0">
                <a:solidFill>
                  <a:srgbClr val="002060"/>
                </a:solidFill>
              </a:rPr>
              <a:t>Process</a:t>
            </a:r>
          </a:p>
          <a:p>
            <a:pPr marL="457200" indent="-457200" algn="l">
              <a:buFont typeface="Arial" panose="020B0604020202020204" pitchFamily="34" charset="0"/>
              <a:buChar char="•"/>
            </a:pPr>
            <a:r>
              <a:rPr lang="en-US" dirty="0" smtClean="0">
                <a:solidFill>
                  <a:srgbClr val="00B0F0"/>
                </a:solidFill>
              </a:rPr>
              <a:t>Data &amp; Evaluation </a:t>
            </a:r>
          </a:p>
          <a:p>
            <a:pPr marL="457200" indent="-457200" algn="l">
              <a:buFont typeface="Arial" panose="020B0604020202020204" pitchFamily="34" charset="0"/>
              <a:buChar char="•"/>
            </a:pPr>
            <a:r>
              <a:rPr lang="en-US" dirty="0" smtClean="0">
                <a:solidFill>
                  <a:srgbClr val="009999"/>
                </a:solidFill>
              </a:rPr>
              <a:t>Results</a:t>
            </a:r>
          </a:p>
          <a:p>
            <a:pPr marL="457200" indent="-457200" algn="l">
              <a:buFont typeface="Arial" panose="020B0604020202020204" pitchFamily="34" charset="0"/>
              <a:buChar char="•"/>
            </a:pPr>
            <a:r>
              <a:rPr lang="en-US" dirty="0" smtClean="0">
                <a:solidFill>
                  <a:srgbClr val="0070C0"/>
                </a:solidFill>
              </a:rPr>
              <a:t>Public Comments &amp; Staff Responses</a:t>
            </a:r>
          </a:p>
          <a:p>
            <a:pPr marL="457200" indent="-457200" algn="l">
              <a:buFont typeface="Arial" panose="020B0604020202020204" pitchFamily="34" charset="0"/>
              <a:buChar char="•"/>
            </a:pPr>
            <a:r>
              <a:rPr lang="en-US" dirty="0" smtClean="0">
                <a:solidFill>
                  <a:srgbClr val="CC9900"/>
                </a:solidFill>
              </a:rPr>
              <a:t>Recommendation</a:t>
            </a:r>
            <a:endParaRPr lang="en-US" dirty="0">
              <a:solidFill>
                <a:srgbClr val="CC9900"/>
              </a:solidFill>
            </a:endParaRPr>
          </a:p>
        </p:txBody>
      </p:sp>
      <p:sp>
        <p:nvSpPr>
          <p:cNvPr id="4" name="Slide Number Placeholder 3"/>
          <p:cNvSpPr>
            <a:spLocks noGrp="1"/>
          </p:cNvSpPr>
          <p:nvPr>
            <p:ph type="sldNum" sz="quarter" idx="12"/>
          </p:nvPr>
        </p:nvSpPr>
        <p:spPr/>
        <p:txBody>
          <a:bodyPr/>
          <a:lstStyle/>
          <a:p>
            <a:fld id="{6C8FC309-AB99-4489-ACDA-5EC8B26BA8FB}" type="slidenum">
              <a:rPr lang="en-US" smtClean="0"/>
              <a:pPr/>
              <a:t>2</a:t>
            </a:fld>
            <a:endParaRPr lang="en-US" dirty="0"/>
          </a:p>
        </p:txBody>
      </p:sp>
    </p:spTree>
    <p:extLst>
      <p:ext uri="{BB962C8B-B14F-4D97-AF65-F5344CB8AC3E}">
        <p14:creationId xmlns:p14="http://schemas.microsoft.com/office/powerpoint/2010/main" val="1124668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970227"/>
            <a:ext cx="8839200" cy="914400"/>
          </a:xfrm>
        </p:spPr>
        <p:txBody>
          <a:bodyPr/>
          <a:lstStyle/>
          <a:p>
            <a:r>
              <a:rPr lang="en-US" sz="4000" dirty="0" smtClean="0"/>
              <a:t>Integrated Report = 305(b) + 303(d)</a:t>
            </a:r>
          </a:p>
          <a:p>
            <a:endParaRPr lang="en-US" sz="4000" dirty="0"/>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latin typeface="Arial Black" panose="020B0A04020102020204" pitchFamily="34" charset="0"/>
              </a:rPr>
              <a:t>Process</a:t>
            </a:r>
          </a:p>
        </p:txBody>
      </p:sp>
      <p:pic>
        <p:nvPicPr>
          <p:cNvPr id="2050" name="Picture 2" descr="Great Seal of the United Stat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07721"/>
            <a:ext cx="1623261" cy="16232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91626" y="2430983"/>
            <a:ext cx="3068053" cy="1541537"/>
            <a:chOff x="5181600" y="2055167"/>
            <a:chExt cx="3068053" cy="1541537"/>
          </a:xfrm>
        </p:grpSpPr>
        <p:sp>
          <p:nvSpPr>
            <p:cNvPr id="7" name="TextBox 6"/>
            <p:cNvSpPr txBox="1"/>
            <p:nvPr/>
          </p:nvSpPr>
          <p:spPr>
            <a:xfrm>
              <a:off x="5201653" y="2055167"/>
              <a:ext cx="3048000" cy="461665"/>
            </a:xfrm>
            <a:prstGeom prst="rect">
              <a:avLst/>
            </a:prstGeom>
            <a:noFill/>
          </p:spPr>
          <p:txBody>
            <a:bodyPr wrap="square" rtlCol="0">
              <a:spAutoFit/>
            </a:bodyPr>
            <a:lstStyle/>
            <a:p>
              <a:pPr algn="ctr"/>
              <a:r>
                <a:rPr lang="en-US" b="1" dirty="0" smtClean="0">
                  <a:solidFill>
                    <a:srgbClr val="C00000"/>
                  </a:solidFill>
                  <a:latin typeface="+mj-lt"/>
                </a:rPr>
                <a:t>Federal CWA</a:t>
              </a:r>
              <a:endParaRPr lang="en-US" b="1" dirty="0">
                <a:solidFill>
                  <a:srgbClr val="C00000"/>
                </a:solidFill>
                <a:latin typeface="+mj-lt"/>
              </a:endParaRPr>
            </a:p>
          </p:txBody>
        </p:sp>
        <p:sp>
          <p:nvSpPr>
            <p:cNvPr id="8" name="TextBox 7"/>
            <p:cNvSpPr txBox="1"/>
            <p:nvPr/>
          </p:nvSpPr>
          <p:spPr>
            <a:xfrm>
              <a:off x="5181600" y="3258150"/>
              <a:ext cx="1524000" cy="338554"/>
            </a:xfrm>
            <a:prstGeom prst="rect">
              <a:avLst/>
            </a:prstGeom>
            <a:noFill/>
          </p:spPr>
          <p:txBody>
            <a:bodyPr wrap="square" rtlCol="0">
              <a:spAutoFit/>
            </a:bodyPr>
            <a:lstStyle/>
            <a:p>
              <a:r>
                <a:rPr lang="en-US" sz="1600" b="1" dirty="0" smtClean="0">
                  <a:solidFill>
                    <a:srgbClr val="0070C0"/>
                  </a:solidFill>
                  <a:latin typeface="+mn-lt"/>
                </a:rPr>
                <a:t>Assessment</a:t>
              </a:r>
              <a:endParaRPr lang="en-US" sz="1600" b="1" dirty="0">
                <a:solidFill>
                  <a:srgbClr val="0070C0"/>
                </a:solidFill>
                <a:latin typeface="+mn-lt"/>
              </a:endParaRPr>
            </a:p>
          </p:txBody>
        </p:sp>
        <p:sp>
          <p:nvSpPr>
            <p:cNvPr id="9" name="TextBox 8"/>
            <p:cNvSpPr txBox="1"/>
            <p:nvPr/>
          </p:nvSpPr>
          <p:spPr>
            <a:xfrm>
              <a:off x="7467600" y="3258150"/>
              <a:ext cx="695425" cy="338554"/>
            </a:xfrm>
            <a:prstGeom prst="rect">
              <a:avLst/>
            </a:prstGeom>
            <a:noFill/>
          </p:spPr>
          <p:txBody>
            <a:bodyPr wrap="square" rtlCol="0">
              <a:spAutoFit/>
            </a:bodyPr>
            <a:lstStyle/>
            <a:p>
              <a:r>
                <a:rPr lang="en-US" sz="1600" b="1" dirty="0" smtClean="0">
                  <a:solidFill>
                    <a:srgbClr val="0070C0"/>
                  </a:solidFill>
                  <a:latin typeface="+mn-lt"/>
                </a:rPr>
                <a:t>List</a:t>
              </a:r>
              <a:endParaRPr lang="en-US" sz="1600" b="1" dirty="0">
                <a:solidFill>
                  <a:srgbClr val="0070C0"/>
                </a:solidFill>
                <a:latin typeface="+mn-lt"/>
              </a:endParaRPr>
            </a:p>
          </p:txBody>
        </p:sp>
      </p:grpSp>
      <p:sp>
        <p:nvSpPr>
          <p:cNvPr id="2" name="Slide Number Placeholder 1"/>
          <p:cNvSpPr>
            <a:spLocks noGrp="1"/>
          </p:cNvSpPr>
          <p:nvPr>
            <p:ph type="sldNum" sz="quarter" idx="12"/>
          </p:nvPr>
        </p:nvSpPr>
        <p:spPr/>
        <p:txBody>
          <a:bodyPr/>
          <a:lstStyle/>
          <a:p>
            <a:fld id="{6C8FC309-AB99-4489-ACDA-5EC8B26BA8FB}" type="slidenum">
              <a:rPr lang="en-US" smtClean="0"/>
              <a:pPr/>
              <a:t>3</a:t>
            </a:fld>
            <a:endParaRPr lang="en-US" dirty="0"/>
          </a:p>
        </p:txBody>
      </p:sp>
    </p:spTree>
    <p:extLst>
      <p:ext uri="{BB962C8B-B14F-4D97-AF65-F5344CB8AC3E}">
        <p14:creationId xmlns:p14="http://schemas.microsoft.com/office/powerpoint/2010/main" val="3626329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143000"/>
          </a:xfrm>
        </p:spPr>
        <p:txBody>
          <a:bodyPr/>
          <a:lstStyle/>
          <a:p>
            <a:r>
              <a:rPr lang="en-US" sz="3200" dirty="0" smtClean="0"/>
              <a:t>Section 305(b) Assessment</a:t>
            </a:r>
            <a:endParaRPr lang="en-US" sz="3200" dirty="0"/>
          </a:p>
        </p:txBody>
      </p:sp>
      <p:sp>
        <p:nvSpPr>
          <p:cNvPr id="3" name="Content Placeholder 2"/>
          <p:cNvSpPr>
            <a:spLocks noGrp="1"/>
          </p:cNvSpPr>
          <p:nvPr>
            <p:ph idx="1"/>
          </p:nvPr>
        </p:nvSpPr>
        <p:spPr>
          <a:xfrm>
            <a:off x="668254" y="1600200"/>
            <a:ext cx="7772400" cy="4114800"/>
          </a:xfrm>
        </p:spPr>
        <p:txBody>
          <a:bodyPr/>
          <a:lstStyle/>
          <a:p>
            <a:r>
              <a:rPr lang="en-US" sz="2600" dirty="0"/>
              <a:t>Requires States to assess and report on overall </a:t>
            </a:r>
            <a:r>
              <a:rPr lang="en-US" sz="2600" dirty="0" smtClean="0"/>
              <a:t>quality of </a:t>
            </a:r>
            <a:r>
              <a:rPr lang="en-US" sz="2600" dirty="0"/>
              <a:t>all the waters of the </a:t>
            </a:r>
            <a:r>
              <a:rPr lang="en-US" sz="2600" dirty="0" smtClean="0"/>
              <a:t>State</a:t>
            </a:r>
            <a:endParaRPr lang="en-US" sz="2600" dirty="0"/>
          </a:p>
          <a:p>
            <a:pPr marL="0" indent="0">
              <a:spcBef>
                <a:spcPts val="0"/>
              </a:spcBef>
              <a:buNone/>
            </a:pPr>
            <a:endParaRPr lang="en-US" dirty="0"/>
          </a:p>
          <a:p>
            <a:r>
              <a:rPr lang="en-US" sz="2600" dirty="0"/>
              <a:t>Consider data and </a:t>
            </a:r>
            <a:r>
              <a:rPr lang="en-US" sz="2600" dirty="0" smtClean="0"/>
              <a:t>information</a:t>
            </a:r>
            <a:endParaRPr lang="en-US" sz="2600" dirty="0"/>
          </a:p>
          <a:p>
            <a:pPr marL="0" indent="0">
              <a:spcBef>
                <a:spcPts val="0"/>
              </a:spcBef>
              <a:buNone/>
            </a:pPr>
            <a:r>
              <a:rPr lang="en-US" dirty="0"/>
              <a:t> </a:t>
            </a:r>
          </a:p>
          <a:p>
            <a:r>
              <a:rPr lang="en-US" sz="2600" dirty="0"/>
              <a:t>Assign beneficial use support ratings: </a:t>
            </a:r>
          </a:p>
          <a:p>
            <a:pPr lvl="1"/>
            <a:r>
              <a:rPr lang="en-US" sz="2200" dirty="0"/>
              <a:t>Fully </a:t>
            </a:r>
            <a:r>
              <a:rPr lang="en-US" sz="2200" dirty="0" smtClean="0"/>
              <a:t>Supporting (Categories 1 &amp; 2      No action)</a:t>
            </a:r>
            <a:endParaRPr lang="en-US" sz="2200" dirty="0"/>
          </a:p>
          <a:p>
            <a:pPr lvl="1"/>
            <a:r>
              <a:rPr lang="en-US" sz="2200" dirty="0"/>
              <a:t>Not </a:t>
            </a:r>
            <a:r>
              <a:rPr lang="en-US" sz="2200" dirty="0" smtClean="0"/>
              <a:t>Supporting (Categories 4 &amp; 5       </a:t>
            </a:r>
            <a:r>
              <a:rPr lang="en-US" sz="2200" dirty="0"/>
              <a:t>M</a:t>
            </a:r>
            <a:r>
              <a:rPr lang="en-US" sz="2200" dirty="0" smtClean="0"/>
              <a:t>ust address)</a:t>
            </a:r>
            <a:endParaRPr lang="en-US" sz="2200" dirty="0"/>
          </a:p>
          <a:p>
            <a:pPr lvl="1"/>
            <a:r>
              <a:rPr lang="en-US" sz="2200" dirty="0"/>
              <a:t>Insufficient Information (</a:t>
            </a:r>
            <a:r>
              <a:rPr lang="en-US" sz="2200" dirty="0" smtClean="0"/>
              <a:t>Category 3       Collect data)</a:t>
            </a:r>
            <a:endParaRPr lang="en-US" sz="2200" dirty="0"/>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600" dirty="0" smtClean="0">
                <a:solidFill>
                  <a:srgbClr val="002060"/>
                </a:solidFill>
                <a:latin typeface="Arial Black" panose="020B0A04020102020204" pitchFamily="34" charset="0"/>
              </a:rPr>
              <a:t>Process</a:t>
            </a:r>
          </a:p>
        </p:txBody>
      </p:sp>
      <p:pic>
        <p:nvPicPr>
          <p:cNvPr id="5122" name="Picture 2" descr="https://encrypted-tbn3.gstatic.com/images?q=tbn:ANd9GcTZdiTmWjNDtLbvp2AAKb3z3d6S03KfsYfqg0fkl0zZ4I3Lps1F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62" y="2514600"/>
            <a:ext cx="1819275" cy="1098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a:off x="5867400" y="4495800"/>
            <a:ext cx="304800" cy="0"/>
          </a:xfrm>
          <a:prstGeom prst="straightConnector1">
            <a:avLst/>
          </a:prstGeom>
          <a:solidFill>
            <a:schemeClr val="accent1"/>
          </a:solidFill>
          <a:ln w="25400" cap="flat" cmpd="sng" algn="ctr">
            <a:solidFill>
              <a:schemeClr val="accent5">
                <a:lumMod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5974080" y="5334000"/>
            <a:ext cx="304800" cy="0"/>
          </a:xfrm>
          <a:prstGeom prst="straightConnector1">
            <a:avLst/>
          </a:prstGeom>
          <a:solidFill>
            <a:schemeClr val="accent1"/>
          </a:solidFill>
          <a:ln w="25400" cap="flat" cmpd="sng" algn="ctr">
            <a:solidFill>
              <a:schemeClr val="accent5">
                <a:lumMod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5715000" y="4876800"/>
            <a:ext cx="304800" cy="0"/>
          </a:xfrm>
          <a:prstGeom prst="straightConnector1">
            <a:avLst/>
          </a:prstGeom>
          <a:solidFill>
            <a:schemeClr val="accent1"/>
          </a:solidFill>
          <a:ln w="25400" cap="flat" cmpd="sng" algn="ctr">
            <a:solidFill>
              <a:schemeClr val="accent5">
                <a:lumMod val="2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6"/>
          <p:cNvSpPr>
            <a:spLocks noGrp="1"/>
          </p:cNvSpPr>
          <p:nvPr>
            <p:ph type="sldNum" sz="quarter" idx="12"/>
          </p:nvPr>
        </p:nvSpPr>
        <p:spPr/>
        <p:txBody>
          <a:bodyPr/>
          <a:lstStyle/>
          <a:p>
            <a:fld id="{643D6A74-725B-4DB5-8370-898BB9327971}" type="slidenum">
              <a:rPr lang="en-US" smtClean="0"/>
              <a:pPr/>
              <a:t>4</a:t>
            </a:fld>
            <a:endParaRPr lang="en-US"/>
          </a:p>
        </p:txBody>
      </p:sp>
      <p:sp>
        <p:nvSpPr>
          <p:cNvPr id="10" name="Footer Placeholder 9"/>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1645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5450" y="1981200"/>
            <a:ext cx="5899150" cy="3962400"/>
          </a:xfrm>
        </p:spPr>
        <p:txBody>
          <a:bodyPr/>
          <a:lstStyle/>
          <a:p>
            <a:pPr marL="342900" indent="-342900" algn="l">
              <a:buFont typeface="Arial" panose="020B0604020202020204" pitchFamily="34" charset="0"/>
              <a:buChar char="•"/>
            </a:pPr>
            <a:r>
              <a:rPr lang="en-US" sz="2000" dirty="0"/>
              <a:t>States identify and submit list of surface waters not meeting standards due to </a:t>
            </a:r>
            <a:r>
              <a:rPr lang="en-US" sz="2000" dirty="0" smtClean="0"/>
              <a:t>pollutants</a:t>
            </a: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List commonly referred to as 303(d) list or “List of Impaired Water </a:t>
            </a:r>
            <a:r>
              <a:rPr lang="en-US" sz="2000" dirty="0" smtClean="0"/>
              <a:t>Bodies”</a:t>
            </a: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smtClean="0"/>
              <a:t>Pollutant levels exceed standards then water body is placed on 303(d) List of Impaired Water Bodies </a:t>
            </a:r>
            <a:endParaRPr lang="en-US" sz="2000" dirty="0"/>
          </a:p>
          <a:p>
            <a:endParaRPr lang="en-US" dirty="0"/>
          </a:p>
        </p:txBody>
      </p:sp>
      <p:sp>
        <p:nvSpPr>
          <p:cNvPr id="5" name="Rounded Rectangle 4"/>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Arial Black" panose="020B0A04020102020204" pitchFamily="34" charset="0"/>
              </a:rPr>
              <a:t>Process</a:t>
            </a:r>
          </a:p>
        </p:txBody>
      </p:sp>
      <p:sp>
        <p:nvSpPr>
          <p:cNvPr id="7" name="Title 1"/>
          <p:cNvSpPr txBox="1">
            <a:spLocks/>
          </p:cNvSpPr>
          <p:nvPr/>
        </p:nvSpPr>
        <p:spPr bwMode="auto">
          <a:xfrm>
            <a:off x="665747" y="647701"/>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accent5">
                    <a:lumMod val="25000"/>
                  </a:schemeClr>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kern="0" dirty="0" smtClean="0">
                <a:solidFill>
                  <a:schemeClr val="accent1">
                    <a:lumMod val="50000"/>
                  </a:schemeClr>
                </a:solidFill>
                <a:effectLst>
                  <a:outerShdw blurRad="38100" dist="38100" dir="2700000" algn="tl">
                    <a:srgbClr val="000000">
                      <a:alpha val="43137"/>
                    </a:srgbClr>
                  </a:outerShdw>
                </a:effectLst>
              </a:rPr>
              <a:t>Section 303(d) Assessment </a:t>
            </a:r>
            <a:endParaRPr lang="en-US" sz="3200" kern="0" dirty="0">
              <a:solidFill>
                <a:schemeClr val="accent1">
                  <a:lumMod val="50000"/>
                </a:schemeClr>
              </a:solidFill>
              <a:effectLst>
                <a:outerShdw blurRad="38100" dist="38100" dir="2700000" algn="tl">
                  <a:srgbClr val="000000">
                    <a:alpha val="43137"/>
                  </a:srgbClr>
                </a:outerShdw>
              </a:effectLst>
            </a:endParaRPr>
          </a:p>
        </p:txBody>
      </p:sp>
      <p:sp>
        <p:nvSpPr>
          <p:cNvPr id="2" name="AutoShape 2" descr="data:image/jpeg;base64,/9j/4AAQSkZJRgABAQAAAQABAAD/2wCEAAkGBhQSERUUEhQUFRQWGBoXFxgYFhgdGBUXFxcYFhcYHBgXHCYeFxwjHRgYHy8gIycpLCwsGh8xNTAqNSYrLCkBCQoKDgwOGg8PGiwkHCQsKiwtLC0tLCwsLCwsLywqLCosLCkwKSwsLCwpKTEsLCwtLCkpLiwsLCwpKS8sLCkpLP/AABEIALkBEAMBIgACEQEDEQH/xAAcAAAABwEBAAAAAAAAAAAAAAAAAQIDBAUGBwj/xABREAABAwIDAwgFBQwGCQUAAAABAgMRACEEEjEFQVEGBxMiYXGBkaGxwdHwFDJystIjJDNCUlRic4KSk+EVg6OzwvEWFzQ1Q0RTosMlY2SU4//EABoBAAMBAQEBAAAAAAAAAAAAAAABAgMEBQb/xAAyEQACAQIEBAQEBgMBAAAAAAAAAQIDEQQSITETQVFhM3GB8CKhsdEFIzJCkeGiwfFy/9oADAMBAAIRAxEAPwCmJ74gG51trbdNOtqhJI/KA1TGk6ak21FqoMHtjqiBFjbMZBmxsgk2t4UydtrzAkSJ4ntEVLqOyLjGN2aYYs9nx43+ONIJqtY2iVJzFIgdq+7UEVAc2os3SezUkD00uL2FKC0t6mlZp1R7vAzuHkb6bprPYbbaiCYSAP0VH1rj0U0vap3dxsNcxvH4vd2UnU1BR0saVzQ+foomXBG7s1nwi3nVFg8WVxmVBHYi833gzRt4sAx2Hcm3mOAqXMpRRdPLiO8fWApLzaSyr5s5QocZCgeIOto4VSJxJtdUkSLJjhe07qeSQneo8QY7t1DncMttSFtAEFBHEg30kb6ew7kGfxVb+7T2iPdSMeoKbME6A773B9xppLk9sSNRpuEdlh4CkJMss05r2G/hvMx36UZdypBIiew8bDv7KawaddQTB17/AOX86GLaCe60WMybi+7fr7qkZWYpJVdXCI3QVSbb/XalMKhImBuju3DcIuP86cdGYKB3+d+FQgghZkmAY1teY100G6qtcRMQ5AEm+s7jx7amNLnXvFvj3VBWI8/IjfUhp2B6qBiMXCrbgbWO4kaxB0psKhMQZ7tPKlOrJ7t8DtOnC273VHexCiICjA+OOtj8WqhMi4h0kRp42jWmsIxfq3JOsbzaB20622SZPf4+dS8O11hv0184v6qbdiSzdwakqEhRQhN+qJANtO7j2U9gdpo6ZKloBQcyCpTYUNRBy2CrJCTJ0UY0prEOtdbqAGIHUTYcRB19NRPlDSUDKhMpA6xSmZkGZid3pNZpq+5emXR/c1O13mAGmWVtqQXk4iUAnowQoJQULgkpEZRMQIJESYmEX9z6UPnpF9JPYhIUU2y5h1iLCygOEVmMG6A2slKbFKfmpvM3IIhRvN6nt7UYUPwTc8Oibqk0QdBbx6FtIPyqFKUEKT1CejJAWSptKFACNUkEwI1qvGCwq3FF9xKvuwJKS6SUFC8qZyhWUKyaXiAbk1jG8e0oD7mix/IQP86LE4tGqEp3fipAtOkC2vooKtoaLCY1hnGZUL6VlKykF1ANg0UAiUgi6iLZfxbaGthtXlTgUqUUoaUC31SGxZxRXqkgadST2xuNchyKuZSATI+NaaxCidCVbuEeJpZnsO1nc7PgtrbOKGc5w46krBbTJWEoSAQAYMqUYEi2tqsQ7suf+T8Uo9org2FdVMajcfDSpeLxhTHXUCNYndTzNaA23zOubP2ps3ozn+TpUVOGLCEl1eQXj8TLVQ0vCOYxP4EYeFzZIQbvKQDuJgtjwFcsKioi5BVpJ13irjA4kIaCVFRMk2UQYOlwRaDEU4y6ky7FN0SYOUlI3pM9WfyTw84i8/OLgeB1PnqePfcek1FQ4dIiRc7tIiOBtp2UHHOBI7QYnwO6o1JTaJpfKQREDfw9VvjWKQ48IGmb+dvYLcaZOaIsZv3QePnYRRPrI0vHdEDtO+ItSsDY+nEmLH1bidBv+BRsncBBt43tpUBKifMegyOz00G3CL2N9R2btezTs7aeUFJotUCDr7p+BUlpGYSe23+XdVc3jUlKQBJtrv1k6cIt21YMkwCCJHzj4T/Os3pua50KCAkk6XEWuN2/uPnS3Rm0B8Y7DUN/GBOqvGPVwq65v3E4jHNtvhLiFJc6qt5DS1gwTxTTScnoS5XK7DozJi9rHjY6X4W86bwuHVwk+XffzruI5JYMGRhWJ49Gnu4UsclcLr8lZP8AUoP+GunhvqTmRxhLB1uCO+3v3US3Emx1/wAyb+iu2jk6wP8AlmR/UN/Zof0Jhx/wGRH/ALLf2aXBuGdHEFN2EmPH49FQMY2ZBRBNgZ9d78K7/wDIMOP+GwP6tv7NGG2BuYHg2PZTVJ33DOjgGFdzQSREC8i+t+zQ/GkpCbag7pkerSu7dKyN7I/abHtojjGR/wARkf1jfvp8F3FxEcIzKAglI8EyZi954VGxS5BumTwgd8DfMHjrXf8A+lGB/wAZn+Kj7VD+nGB/zDP8ZH2qvgsXEief2MOBBMeEUorAUNR3x6ge2u//AOkGH/OWf46PtUP9IsP+cs/x0faodFvqHEicAW9podw0nQ/HjTKmCpJM7/CvQv8ApHh/zpn+Oj7VD/STD/nTP/2EfaqFhmuv8CVSKPPrjB6BQtJc9CUj48aiIwJTM6xrbePjyr0thdqIdno3kuRrkdComYnKTGh8jT5cPE+Zo4VtC86PMHRkam3DzPpvT4uNNPbUzlI9OOxQ/wDkPgH+uXRYRud1u6sJaFrcabQTrEedvGiQiNNfj+VLxST7h29vxupQSAAYnfBuOFTcbCHH2fO+PfSHutB4cD8dtE8oBJuY8OBqCziQD/mOHb5UyWyfZUTFjIPZw7r06tQM8N3G4HlAt3moBxGsaRuOu+/iI8aN3EyOBn48Ozt7KVmZ3ZDSoibnXhobm8b/AH03m4mxnUTu9kfG+xZbRBECN/lHweykDCA5pBEcdTum+nx21aYyIhzSDM2kTbd8eNKKZ4mY0+PLuonkR2cbbt/fvPhajZwpJnUbzeCTFpE7pqrcyRSWSqZtHZxjeNLncTTvQC5Edvl208kkCfZxjh2+s0w4Ld9IuyEFRGk/EzViy6ejv3/zquEg8Rv9tT0uZtJEbjx004afBqZoS3IT+HKiJ+NP5VpObdvLtLDHiXB5sOgVUqSZk+Hq8v5d1XPIhUbQwv60DzCk+2qg3dF2O7VyTnAJGPdvubP9i37q62K5RzjojHK7W2z/ANuX2V7f4b43oebjfD9TMGiKRwHkKOhFfR2R41xOQcB5ChlHAeVHQiiwrico4Dyrb7E5ti42lbzhbKgCEJQCoA3GYqMAxuAMcZsMUUyI4j113PZWJTiMM25FnGxMEiCRlWARcQrMLcK838QrVKUVk0ud2DpwqN5jmfKbkScKjpUL6RsEJMpyqSSYEgEgibTa5AjfWZFdU5xcSlvBBoT11IQJJJyohZJJufmJE/pVyyK1wNSdWlefUjFwjCdohTSgaKKOK7TlBNCaEUKAOg81WmI72vU9W9rCc1SepiD+k39V331vUi47xXy+O8eXvke7hfCR545RYYnEPqA1edJ7fuyz56Ed9QmcURAkwdI9WnGrTaD8uukb3FnvBUZ+Oyq0YaFZr91rHzrx3qdzauOvRN5OgtxOg+OymMOrJrAJEgjiN3ZbjUrIQetrM7/jhUTEtSDBsI9QFSgzoZeXNQ1sACePwasUJGWTrw+PCmcQ1x7PTrVrQViGFQkC0A37o1pZM3Hx4fzpxSfb6j/Kgg+mKZLRBa2gsEwn4mpSsY5HCxHlYXm+8e+aQhImjL0Grdh3BiXypPWAjjHZ3/EUTWJMjKARNgbcbTN7x5Djdp1c0lDsWAoS0FmJTmJWUnSIGnhv7qT8vgWG7hc+7dRAyDF+yiK4HGiw7iU4mZJGhtv8eynmNoEGYMevf8d1RTxqW3a/wKbSFcD22CQCUmd9rG3bVxyOx87RwliAX2td0uJHtPoqocXO6p/J9yMVhzvD7PodQfZQrDPSCdPCuW85aIxgPFpHoU4PZXU4rmXOin76bPFkeh1331634c/z15M4MYvymY2hQo6+lPFCoUKOgQVdL5r9pZmXGSbtqzp+i5r5KST+3XNa0XIjHuMvqU2y6/LZSUtgyJUkhRgGBKd9ceNp56LXPc6cLPLURO5y9oZ8UloaNIH7zkLP/b0fprIVY8oH1LxLy1oU2pSyrIoEKSD80EEDQAbqrq0w0MlKMexFaWao2CjoUdbmQmjoUKQHRuasfcsR9NH1Ve+tyg3HePWKxHNYPuD/AOsT/d/zrbDXx9tfL43x5e+R7uF8KJ5re2ic6jB+crxkkzf41poY4nRJFBagBPZPn8GmWlEmvMaOxji8cRuN98G/x7aL5cZMCL+PdPupJXuPb5/ApDiosPjfRZCE4jFmLCINtaYVjVGdTJp/MLUhavWaaSGK+V20j/MGiafGuvZekqX7KSgxenYLjcUSkU5lpRFqCBkIv7aUU06gemjUmi4xnMZ+ONKpIRenEtUAEhqZ4VJZRaKQOFOwRUvUqxGdJHx307s/ElLqFcFpPkoGlLid1KDIAkagE+QpphY9PKNz3n11zXnTR93ZPFsjyWftV0lRkk8ST6TXPOdVPXw5/RdHkWj7a9XAP8+Pr9DixfhMwcUIqXiNkvNpCltOJSQCFFCgkg3BzRHpqLFfSqSlszxHFrdBUKMCpuztivYg/cWlucSB1R3qMJHiaJSUVduwKLeiRCrrXN6lv5CjJElS+k458xif2MkdkVj2ObXFq16FH0nJP9mlQ9NSmORW0MMSphaQSL9G8UzHELCQdd9eZi50q8Mimk/kd2HhUpSzOLJ3OolvKwbdJKo49HAmezNljtKu2ue1Y7aweJQsqxSXQs/jOSc0cFmQe4Gq/LXXhaap0lFO5z4ieeo21YFHUrZ+yXXzDLanDvyiw71Hqp8SK1GC5sX1CXHG2+wSs+iE+SjVVMRTp/qkTCjOf6UY2hW/VzViLYm/az/+tUW3OQr+GQXCUONp1UkwRJAkpVB1I0KqzhjKM3ZS1LlhqsVdo1HNcn73e/W+ptHvrZKMX4X8qyPNgPvVz9cf7pqtTjlQ04eCFnySTXgYzxpHr4bw4nmIKzR3D1CpLcRTDTJyp7hNKKa85nSEq9t1Ki0eZpBVQkUgGXExTZN6kuN5hNNJaB76oTERQntqSlq/x2+2mlovRcQwU0orjuoM3Pgd3AT/ACpDvspjFl61LGI7PjzqOdKANFgHnVxNNB4g0HTc/HbRITenZDDGIPE0+l23jUYN7v5+qlIETRZCJGalOGQe4+kUgH0U4DNSWencGvM2g8UJPmkH21iOdVFsMe10ehmtbyedzYTDq4sMn+yRWX50h9zw54LX6UpP+GvRwL/Pj75HHivCkL2LzhsobbbeQ60QhCc0SlWVCU5rQuDE2Se+rRWz9nYy4DC1HUoVkX4hBSr94VC2ByrwjmGaYeWkFLaEKS8nqEpQlJgqlEW3kVLxXIHBvjMlspB0LSur5HMjyArSeWE9pQfvyIjmlHRqS9+YByW2fh+stDQje84SPJxWU+VM47nBwzcIYSp9WiUtphHcCRJ/YSqkYfmvwqTJLyuyUj0oQD6RUxe08Bs8EJ6NCt6W+s6r6Rkq/fIFJuE3vKb9+bH8UVyivfkVw2ptV27eGbaTuzxm8ekcB/7BRp21tNm72ES6kalv50f1al/UqBiedQz9yw4y8VrMn9lAgeZqRgedJBMPMKSOKFBUfsqCT6TW7o1bXdJW+f1uZKrTvbiP36FlgecHCuSlwqZOikuJ6vcSmR+9l7qfV/Rh6x+QcZ+96X8rwGOAzFl07gvqujunK4PC1Nf6ucJmno3e7pHI9c+mub8pPXNF9N/sb/G9rP36jG0OcHCsgJal06JS2MqO4KUAP3QqoiMbtTFfg0IwqDvWIVH7YUs94QmrtDeCwNx0DJ4kjpD+8S4e69UW1ec5tNsO2XD+Uvqp8EjrK8ctaU45vCp37v3b6kTll8SVuy93JaOSmMN1bSeCv0QvL5dKB6KreU7WOZwriXnGsQyrKCuMriOugiRYKBIA/GN9RVBiOX+MUZDoR2JbbgfvJUfMmix3LZ9/DrYeCF5spCwMqhlWldwnqqnLGg8dK7IYaupRclFq65L7I5ZV6TTUbr36mv5sR96L/XK/u2q0e2Vxh3zwZdPk2us/zZp+8z2vL+q2Ku+Un+x4n9Q9/dLrzMX40/M78N4cTzlaD2QBp20TJghStJ/yqTtDCFATIPlbjrxqKhlShCRMcBp41wWNx/BsZyARqeztqcxycMyo+FxFWOzMAEgFQ6w3xx4HX0+FWMVaiK5VtbCQOJ7491R3tgCerAG+9/VFXZFFTyoLsoWtk5VpSYM38JJ9hqUrYKCSTUkj7sOxP2vfUuaLIRz7DWInt9VNZbXqQjDkFJKVC41B91+6mUovHad+kdtSUIHh6aIUoi9BVACgJo2xcbu2iaQYteeAmlad9IBa7qJG8zaYvU5vY6imTCQRN7eqomDTmNrmeAPoNadlspSDIkDcD7FAE+FNIGZ7+jVRIKSOzNHnlCfTTYRCgPUQR5gmrvEPDeCePUP1koV6xVM4qVFQB47zHeT7aTGj0TyPXm2fhCPzdr0NpHspjljydXjGkIQpCSleaVTBGVSY6oN5Ioub9U7Mwn6qP3VqT7KjbV5WPoxS8Ozh0OlKAuS4EnKUJUSc0CAVRrXXQU814brX3cxquNrS2ZnhzXP/APWZ/tPs06xzaYhBlGIbQeKekSfNIFaHY/K1S3zh8SyWHcpUOsCkgAqN4EdUEyCR1TcEVHa5WYnEFRwWGStpJjO4sJzHWwKkxYgxJIkTExXe8RiXo7fK387HIqVDdX+dyse5vcUsQvGBQ4KU8oeSjFMJ5qnf+u1+4utFs/lh0jb4W0W8Qw2tamlEwciSbGAYmARuzAgkGas+Te1jicOh1SQkqKgQCYGVakb7/iz41m8Tiaab29EWqNGT/wCmMHNU5+cN/wANfvoxzVufnDf8NX2q1WP28pvGsYcISUvJJKiTmEdJoBb8Qa8atsW9kbWoXKUKVfQ5UlXspPGYhWu9+yGsNRd9NvM5+eape/EN/wAJX2qUOa1zT5SiP1So+vWt5L7ZVisMHlpSklShCZjqmBqZqta5SYl1eKbZZaWth0ISCopzJzvJJJUsCYbGhGpqniMS203tvt5E8GhZNLfzKMc1S92Ib/hK+3R/6q1/nCP4Svt1PRyrxxfOHGGY6VKcxT0miYSZzdLl/GTv309j+VOLbWw18nZ6Z1KiUZzAIcWlICg5lulINzqT3VpxsVdLMv8AHzJ4dDez+ZU/6ql/nKP4Svt0f+qpf5yj+Er7daLA7Q2gp1AcwrKWyoBag6klKSbkDpTJHcarsDysxr5c6DCsrS2soJ6TLpMfOcE24VKxGJd/iWn/AJHwaC/a/mXvJjYhwmH6IrCzmUqQCB1otBJ4UOVv+w4qP+g6PNCh7ai8nOVBxDi2Xmiy+2JKZkESAYm4IzJteQoEE7pPK9UYHEfqyPMge2uCspqTz7nXSy2WXY4a6TKQoixJvYi8bwJ31YYVhNhlSbcPLUcKjLwwUD84X3a7jw7PTUvAMFAvr4+0CsEWTRR0jNQzVQg6FJzURVSAjI/DK7APSE1JNQMO6enXwj1EAacPiN82aAMp/R0QdL7gPTlSm2+9R04TMonMkngZny63rqybbHBPhbyIpxtkEHrH9ok/3lh5UrFFK5sxYk5TprlVB7jlo2UQZ6wjflketMVZO7LBNkpvoUhAPf1cs/uHvpzC4FSLDdf5zgv++AT4CpsBDSwtXzShfYUBXpCFR+9TeJYMZQAT+SCZHbkK1eqrh1smykhfeEqjwVlPpVUVeX5un6OcpP8ADxAynwosIjYHCwoXU2e1QHn6LECr1y6YMieGp8CL90GomGYAMZot83Q+ISsp8hUwiRBAI4bqpAVGMSkG+RKhxCUmPC/kBURGGJEgKPaIIPhYirZaDGWFpB0gEpG78VVv3RSBhkKE7/ykSoCOMCR4+dJoEzsfNqudmYed3SDyfdqr2r042x97dH0pYH4TNlgJ63zbz1LVYc2bgOASmZyuOCbflZt30qu17DbOJGJ63ShJQOt1YIULpjWFHfwrpoVFTu30aM6sHO1upmneSuKdW9iMStsu9A420hrNEqbcQLqAgddVryVaiINhzd4lK8ElKLqQpYWBqCpalpJHalQv2Ebq0tZnafJXBOv3X0b6wVFLbqUqWDJKshB1gkkATBJ3mteNxIuE+1rLa3b1M+HkeaPu5T7RId2liS1cIwjqXCNJ6FSItwKkJ70HhV5zdgnAN2J6zm4/9VR9tSNnbNwmHCsM2pCVuJIUkuJ6VYKVXgnN83MRAgXIGtVZ5CYALDZWsOESEF5Oci9wmJI6qrxuPCtJVYThkd0la2nS/fuTGEoyzac+fWwrbw/9WwNj81Q0/Xe+tPj2VFpwAGShYFjqUkCs3tDkpgUpaQ84UZQpLYU+lJVmWVq+d87rL3cRT+H5J4TCLS/mUgoNlOOgJBUCmDIA3nfWc3CUY6u6Vtt9X3LipJvbXv2GebZwKwISLlK1yBqM0KTPCQaZ5ErCsVtBaTKVPWI0MuYg2PcQfEU1j9h7LdWV/KG0FUlQbxDQSZMnqqJA7hA7KutmPYLCtpQ06whCpUCXkSu+QqzKV1rpy2sMsWiK0qTTzuKd5dttb+pEIv4U7Wj/AMKvA/77f/UD6uHqLytw63NpYRDay2so6qwJKTmdMgTfQjxq9wfyM4svNvtqfcSG4D7ZkQiwQDM/c08d9Q9t4PAYpYW7iW8yU5BlxLQsCToSbyo0RqJTTs9I227W2CUPga73+ZO2VsLFNupW7jHXUCZQpoAGQQL5jEEg+FVPNoklrEETd87v0En21K2VyLwiVoeZWteRQUkh1KkkpII+aIO6000ebXC8Xv30/YqeJBqUW97ftS27JhlndNLa/MjbPWHdtOrbIKW2sqiNJCUIiRr1iR+weFW3Lsf+n4j6KfS62PbU/Y+w2cKgoZTlBuSSSpRFhJPDcNBeAJNVvL93Ls94/qx/bN1hXmpvTZJI2pRcd927nIULynwjSdPGpqXgRIjwNQVdYdw8fUfVSm1njXOjQllyi6SmM9DPTEPFyi6TtpgqoFVAEfB3cUrsie9U+FT+kqFhVdUePrp3NSAqmldh7d0+n31JbxJTYpI+O0iahNq+Jn11OaP6VuGl9dZpoYbjee5E8JP+FaYHhS2WY/KjcJgeSTB8qUB2UdAhZNJgAQBbhaPLSkzQJoAWAOA4eFHNNzRg0ALJ7JHxuNEpoHUAnjF/PWkzSgaAOn82jk4VY4Oq/u2q19YnmtVLDw4Oj0tp+zW2FMYKynLMdC9hMXubcDbn0FSfV0o/aFauq7lFsv5RhXWhEqT1Z0zphSPCQB3E1tRmozTe3PyejM6kW46bmK2s4U413GScrGLYaPDKlspd+qB+1V9spHS7UxTpuGEJYT9IjrelLo/aprC8lnTs59lwAvuqW588EFcoKZUDF8gv+kancmtkvYbCuFSQrErU44RmTClmyAVTF4BN7ZjXXUqRyOz1Xwry01+T/k54weZXWm/rqZ7bmBVj8TjMslOFZyIAnrOBRUoeMPJ8E1pdhvt47BNl4JckALB0LjdifGyv2hVPsXm7T0QOJU6HiSVZHQBqYkgGSRcmd/ZU/knsR3COvtkTh1KzNKzJJtaCkGQSkpkwBLfaKVWUHDLGX6bW+jt9R04yUrtb7/6+xUYfYLB2s6yWkdEGQoIg5QopZvH7SvOmeVWGZZxuFR0JUylsy0hJJUCt8wEyJ6xza8a0WH2Q6NqOYgpHRKZCArMn50NCMs5vxDuionKXZuJ+WsYjDtJc6JEQVoSMxLoI6ygdFg2qo1rzV5ft687Eyp2i9OfTlcLk6cGvEthvBPNLBzJWtopSkpE65zB3C1Zfk3i8AlLnyxIKyuUylZhGUb06Xmtts/auPLqA7hG0NlQzqDySUpm5gKJPdTPIXZLuHYdS8nIpThUBmSZGRAnqEjUGlxMsZXfTaV3z56jyZnG3fl/orOQGHBxGJdYlOGJyoSTcmQoEiSRAzQTuWBJgxuKzHJrYrjGMxZLeVlwy2QUQQHFKAygyLLOoGlaiubEyUql077fT6m1FNRs+4VZjnI/3escVtD+1SfZWnrKc5h+8SOLrY+sfZXObI5ZQpGahSEKoTRTRTQMOaSswCaOkPKge/T0UgE4c9UU5SWzYdwo6AKhBI09/oqYxBvEHfwPhuqFkMSL+dvj21PbmBOvuoQD4NCaaJpU0wF5qGakTQzUALmjmkTQmgQ4DRikA0YNAHRuatfUxA/SbPmHB7K3dc95qnOtiBxDR8i6PbXQopjKNzlg0npCpvEBttxTa3ejBbSpKspkpWTEkXy7xarTZ20Uv58k9R1bJzADrIIBiCZFxB9FUWG5J5ziA+XejXiHHA2l2G3EKKVJKkpvczIJBsKd2Z0+HcfAwynELxLjqVJdZAyrKY6qlgjSdN9dMoU2nl3MYyndXJOC5TpdgtsYpSSrLnDIyAhWUyoLsAQZ4Qaku7eaTiU4Yk9IoSLdUSFkAqmyiEKIEcKz2xtkuMnr4fEqIeWoKRi0pbylwqSS104BEQSCm95maRieT2LWl54dGl1TwfbQRLgLEpYSHQ5kAyWgg/OMkTauHTzNX05ak552WmpfYvlQ02pwZXlhqzq0NFSGzE9YyDYXMAxQXyna6RSEIfdKQgktMlaYcQFoMpOhB9dU208G6XVuow2IaeUElDmHeRCjkEJfStYTKT1SYIIEg01/Rr/yhxb7WJWpaGJVhnkoSVoZSlyfuqCetpbjGtCpU7Xvy6rfT+wc5X/o2TLuZIVChIBhQhQkTBSfmniN1Q8Ftxp15xhCiXGvnAiBrlMHfBIB4GlrxKk4crS2srDcpbVBWVBPVSrrEEzEmTvvWX2fsLFYdWFcKULyqUl3owrpCnEHM4pZJyqyrg9XhWUIRknd+Xv5epcpNNWNCOUbPyY4mVdGkkGUnOFBeTLl1zZoEdtJxvKdlpakHpFKQJc6Npaw1N+uUJITa8a1VHYjvywoy/epeGMJ/F6UIy9H4uQuOAp3AuO4RWIScO89neW82ttIUF9JBCVkkdGRESbRfvvhw5a89/eqJzSLN3lIwmOvILKnwUgkFpHzlSB2aa0nCcp2HFpQlS0qWOoFtOIz2nqlaQFW4Gsivk1iG0BHRqURgX0dQEpDrrql9ECNSArdrBirhSXMQcG2GH20sLbccW6jIB0SIypkyoqNvDyuVGmlo+vQlVJdDVVkOc9X3mgcXk/3bx9la+sVzqL+92Rxdnybc99cbOlHM6FFNEaQBzQoqE0gGsRiAntJ3dm800vFAiwPjbtHbrT6kC9tbU081cHt1pMY/UPHLX+ITpNo08e6pAVINJf07N/cBSbBbkVlqEATf+d6eSu17n22HrNJdXqLzEWidx07f8+1DaQSDYnUXG+1pvXPnd7kNkkiIvu+L76I0RdBPtvw91/iAU1vCV0UKBo5pE0K0ELmjBpujBoAcmlA01RhdIDe81bn3d4cWgfJxI/xV0sVyvmtc++1jiyr0OMmuqCmMOhQoUwM8zicViFvll1tpLTqmUJLQXnU3GYrUTKQSRGW4HGLmjHYl59xpK22OhQ10hDfS5nXEZ4SFlMIAGpE1JxXJpCluKQ6+10v4VLa0hLhiCYUhWVRFiUkTRr5MoCkqYW5h1BCWyWykhSEWQFJcSoEjcrXtrpzQ+2m22/X5mNpFIvldiEqbSUJUptzEN4hKAeuMOG1FTcmQcqirLeSI3ip42s88rEdA60ENBpaCWisLQ4x0moWnUwQfCKm4Pky00ppSCuWi6qSQS4p5IC1rURJVYG0UezuTbbHT9GVBL5kptCLKEJtp1jYzFhTlOlyWv9/YSjPn70IeztsupwRxeIW2pJaDiUIbKSCRISVFas0kpSLC9NYflO43hsQrEoT0+Hy5kJBSFBxKS1GYkiSopP0TU13kyhWGZwylqLbRRmFpdDeiVRoCYJjgKaVyMYzLyylt1otONgkhXWCkrClElKkkCNR2a0ZqTvfr05dP4v8AILVOQ4yccCnP8mUFAhQSlaegVlOU9Zw9MkKgEDKeFNbOx2LXiXWlHDZWVNZyG3QVBxOfqy6QkxIvImpGD2K4laFO4p11Lc5U5UoCjES4UH7qQOMCbwal4PZnRvPu5p6YtmI+b0beQXm866DxqHKKvtt07/Yqz0JtFFHRVgaArC866/uWHH/uLPkge+t1XP8AnYNsN3u/+H30MaOemkzRE0AL1LaW4AJoZqS4QAoz2W437d0ekUhQlUTe1xcXMTO7XQ9nZXO6vQnUcVp5eEif50hSpNoi/eCJnfSFE5VEgkZtCCIAAjzn43ISsXOsWvEzGWSd4IVPxaHNsB+Am8yNNCL9o7qiu4kKJG4a8T2QJ7o11pS3xASDEZlG5FyqNfooB3a8JhttpZkQSfHeN0CffNK7B6AIJJB1AidTx7dx1GsDSldGQSVfOAmMwMiABfdJHHf2U8n/AAo/81LxXu9TdTfWw7aERpOhBEHssZEpMSPabXvNLSCJv4QQOO8cDNN4j5qO5z/yU2z85H7HrFWtNS0kSwLT8cKX0J+PL1276Vh/neHsXUkfZ9Zp8Zoi5DLZHx8cD5Umpq/wR+h7UVCHu9VaQqOSC4pNOBo3tbXs893j2dlBnd4fWoH8IjuPqpObBamp5s1kY8JMyW3AZ+iFj6tddrjvNr/t7X0HP7p2ux1rTd0MYx75Q04tKcykIWpKfyilJUE2vciPGqFza7iEtgYphwu9F1siR0QcVlLgCVQpsyEpzXzESTcVpk6jvHrrB7K/2Xan0l/VXXXSimnfsZTbTLxO0Hi8nDh9nNDhLgbBV9z6GGijMEhY6XMr9EJsmTF1s9/O0hRU2vMkEqbMtq7UE6pO6uW7a/3Dhv1p9btdSwH4Jv8AVo+omqrU1GKfdr+AhK7H6KlUg1zGgc0JoxRGgATR0VGaACoqOgKACrnfOuZXhhwS6fMtfZroY0Fcx54vwmG+ifrprOpLLG6GuZh1P33AdoGnG1zam0O9YST+VEcDx86UrQ/QHrFMbh3K+oa5G29wSuIaWDAJJ3QIJ1A3eOtSQrfM2ntt2fHhpUfBao7x9YU4f8SfrGk+gkPBwzrOkeYIEHt9lGox2zuPs8L+PaaS18xP0vaKQrUd6fXUDYttwbrwN8RwsT4W7aL5SJ18wd+6ZMDNHcaaOv7KvVUbGfP8D6hRa5Nz/9k="/>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hQUFRQWGBoXFxgYFhgdGBUXFxcYFhcYHBgXHCYeFxwjHRgYHy8gIycpLCwsGh8xNTAqNSYrLCkBCQoKDgwOGg8PGiwkHCQsKiwtLC0tLCwsLCwsLywqLCosLCkwKSwsLCwpKTEsLCwtLCkpLiwsLCwpKS8sLCkpLP/AABEIALkBEAMBIgACEQEDEQH/xAAcAAAABwEBAAAAAAAAAAAAAAAAAQIDBAUGBwj/xABREAABAwIDAwgFBQwGCQUAAAABAgMRACEEEjEFQVEGBxMiYXGBkaGxwdHwFDJystIjJDNCUlRic4KSk+EVg6OzwvEWFzQ1Q0RTosMlY2SU4//EABoBAAMBAQEBAAAAAAAAAAAAAAABAgMEBQb/xAAyEQACAQIEBAQEBgMBAAAAAAAAAQIDEQQSITETQVFhM3GB8CKhsdEFIzJCkeGiwfFy/9oADAMBAAIRAxEAPwCmJ74gG51trbdNOtqhJI/KA1TGk6ak21FqoMHtjqiBFjbMZBmxsgk2t4UydtrzAkSJ4ntEVLqOyLjGN2aYYs9nx43+ONIJqtY2iVJzFIgdq+7UEVAc2os3SezUkD00uL2FKC0t6mlZp1R7vAzuHkb6bprPYbbaiCYSAP0VH1rj0U0vap3dxsNcxvH4vd2UnU1BR0saVzQ+foomXBG7s1nwi3nVFg8WVxmVBHYi833gzRt4sAx2Hcm3mOAqXMpRRdPLiO8fWApLzaSyr5s5QocZCgeIOto4VSJxJtdUkSLJjhe07qeSQneo8QY7t1DncMttSFtAEFBHEg30kb6ew7kGfxVb+7T2iPdSMeoKbME6A773B9xppLk9sSNRpuEdlh4CkJMss05r2G/hvMx36UZdypBIiew8bDv7KawaddQTB17/AOX86GLaCe60WMybi+7fr7qkZWYpJVdXCI3QVSbb/XalMKhImBuju3DcIuP86cdGYKB3+d+FQgghZkmAY1teY100G6qtcRMQ5AEm+s7jx7amNLnXvFvj3VBWI8/IjfUhp2B6qBiMXCrbgbWO4kaxB0psKhMQZ7tPKlOrJ7t8DtOnC273VHexCiICjA+OOtj8WqhMi4h0kRp42jWmsIxfq3JOsbzaB20622SZPf4+dS8O11hv0184v6qbdiSzdwakqEhRQhN+qJANtO7j2U9gdpo6ZKloBQcyCpTYUNRBy2CrJCTJ0UY0prEOtdbqAGIHUTYcRB19NRPlDSUDKhMpA6xSmZkGZid3pNZpq+5emXR/c1O13mAGmWVtqQXk4iUAnowQoJQULgkpEZRMQIJESYmEX9z6UPnpF9JPYhIUU2y5h1iLCygOEVmMG6A2slKbFKfmpvM3IIhRvN6nt7UYUPwTc8Oibqk0QdBbx6FtIPyqFKUEKT1CejJAWSptKFACNUkEwI1qvGCwq3FF9xKvuwJKS6SUFC8qZyhWUKyaXiAbk1jG8e0oD7mix/IQP86LE4tGqEp3fipAtOkC2vooKtoaLCY1hnGZUL6VlKykF1ANg0UAiUgi6iLZfxbaGthtXlTgUqUUoaUC31SGxZxRXqkgadST2xuNchyKuZSATI+NaaxCidCVbuEeJpZnsO1nc7PgtrbOKGc5w46krBbTJWEoSAQAYMqUYEi2tqsQ7suf+T8Uo9org2FdVMajcfDSpeLxhTHXUCNYndTzNaA23zOubP2ps3ozn+TpUVOGLCEl1eQXj8TLVQ0vCOYxP4EYeFzZIQbvKQDuJgtjwFcsKioi5BVpJ13irjA4kIaCVFRMk2UQYOlwRaDEU4y6ky7FN0SYOUlI3pM9WfyTw84i8/OLgeB1PnqePfcek1FQ4dIiRc7tIiOBtp2UHHOBI7QYnwO6o1JTaJpfKQREDfw9VvjWKQ48IGmb+dvYLcaZOaIsZv3QePnYRRPrI0vHdEDtO+ItSsDY+nEmLH1bidBv+BRsncBBt43tpUBKifMegyOz00G3CL2N9R2btezTs7aeUFJotUCDr7p+BUlpGYSe23+XdVc3jUlKQBJtrv1k6cIt21YMkwCCJHzj4T/Os3pua50KCAkk6XEWuN2/uPnS3Rm0B8Y7DUN/GBOqvGPVwq65v3E4jHNtvhLiFJc6qt5DS1gwTxTTScnoS5XK7DozJi9rHjY6X4W86bwuHVwk+XffzruI5JYMGRhWJ49Gnu4UsclcLr8lZP8AUoP+GunhvqTmRxhLB1uCO+3v3US3Emx1/wAyb+iu2jk6wP8AlmR/UN/Zof0Jhx/wGRH/ALLf2aXBuGdHEFN2EmPH49FQMY2ZBRBNgZ9d78K7/wDIMOP+GwP6tv7NGG2BuYHg2PZTVJ33DOjgGFdzQSREC8i+t+zQ/GkpCbag7pkerSu7dKyN7I/abHtojjGR/wARkf1jfvp8F3FxEcIzKAglI8EyZi954VGxS5BumTwgd8DfMHjrXf8A+lGB/wAZn+Kj7VD+nGB/zDP8ZH2qvgsXEief2MOBBMeEUorAUNR3x6ge2u//AOkGH/OWf46PtUP9IsP+cs/x0faodFvqHEicAW9podw0nQ/HjTKmCpJM7/CvQv8ApHh/zpn+Oj7VD/STD/nTP/2EfaqFhmuv8CVSKPPrjB6BQtJc9CUj48aiIwJTM6xrbePjyr0thdqIdno3kuRrkdComYnKTGh8jT5cPE+Zo4VtC86PMHRkam3DzPpvT4uNNPbUzlI9OOxQ/wDkPgH+uXRYRud1u6sJaFrcabQTrEedvGiQiNNfj+VLxST7h29vxupQSAAYnfBuOFTcbCHH2fO+PfSHutB4cD8dtE8oBJuY8OBqCziQD/mOHb5UyWyfZUTFjIPZw7r06tQM8N3G4HlAt3moBxGsaRuOu+/iI8aN3EyOBn48Ozt7KVmZ3ZDSoibnXhobm8b/AH03m4mxnUTu9kfG+xZbRBECN/lHweykDCA5pBEcdTum+nx21aYyIhzSDM2kTbd8eNKKZ4mY0+PLuonkR2cbbt/fvPhajZwpJnUbzeCTFpE7pqrcyRSWSqZtHZxjeNLncTTvQC5Edvl208kkCfZxjh2+s0w4Ld9IuyEFRGk/EzViy6ejv3/zquEg8Rv9tT0uZtJEbjx004afBqZoS3IT+HKiJ+NP5VpObdvLtLDHiXB5sOgVUqSZk+Hq8v5d1XPIhUbQwv60DzCk+2qg3dF2O7VyTnAJGPdvubP9i37q62K5RzjojHK7W2z/ANuX2V7f4b43oebjfD9TMGiKRwHkKOhFfR2R41xOQcB5ChlHAeVHQiiwrico4Dyrb7E5ti42lbzhbKgCEJQCoA3GYqMAxuAMcZsMUUyI4j113PZWJTiMM25FnGxMEiCRlWARcQrMLcK838QrVKUVk0ud2DpwqN5jmfKbkScKjpUL6RsEJMpyqSSYEgEgibTa5AjfWZFdU5xcSlvBBoT11IQJJJyohZJJufmJE/pVyyK1wNSdWlefUjFwjCdohTSgaKKOK7TlBNCaEUKAOg81WmI72vU9W9rCc1SepiD+k39V331vUi47xXy+O8eXvke7hfCR545RYYnEPqA1edJ7fuyz56Ed9QmcURAkwdI9WnGrTaD8uukb3FnvBUZ+Oyq0YaFZr91rHzrx3qdzauOvRN5OgtxOg+OymMOrJrAJEgjiN3ZbjUrIQetrM7/jhUTEtSDBsI9QFSgzoZeXNQ1sACePwasUJGWTrw+PCmcQ1x7PTrVrQViGFQkC0A37o1pZM3Hx4fzpxSfb6j/Kgg+mKZLRBa2gsEwn4mpSsY5HCxHlYXm+8e+aQhImjL0Grdh3BiXypPWAjjHZ3/EUTWJMjKARNgbcbTN7x5Djdp1c0lDsWAoS0FmJTmJWUnSIGnhv7qT8vgWG7hc+7dRAyDF+yiK4HGiw7iU4mZJGhtv8eynmNoEGYMevf8d1RTxqW3a/wKbSFcD22CQCUmd9rG3bVxyOx87RwliAX2td0uJHtPoqocXO6p/J9yMVhzvD7PodQfZQrDPSCdPCuW85aIxgPFpHoU4PZXU4rmXOin76bPFkeh1331634c/z15M4MYvymY2hQo6+lPFCoUKOgQVdL5r9pZmXGSbtqzp+i5r5KST+3XNa0XIjHuMvqU2y6/LZSUtgyJUkhRgGBKd9ceNp56LXPc6cLPLURO5y9oZ8UloaNIH7zkLP/b0fprIVY8oH1LxLy1oU2pSyrIoEKSD80EEDQAbqrq0w0MlKMexFaWao2CjoUdbmQmjoUKQHRuasfcsR9NH1Ve+tyg3HePWKxHNYPuD/AOsT/d/zrbDXx9tfL43x5e+R7uF8KJ5re2ic6jB+crxkkzf41poY4nRJFBagBPZPn8GmWlEmvMaOxji8cRuN98G/x7aL5cZMCL+PdPupJXuPb5/ApDiosPjfRZCE4jFmLCINtaYVjVGdTJp/MLUhavWaaSGK+V20j/MGiafGuvZekqX7KSgxenYLjcUSkU5lpRFqCBkIv7aUU06gemjUmi4xnMZ+ONKpIRenEtUAEhqZ4VJZRaKQOFOwRUvUqxGdJHx307s/ElLqFcFpPkoGlLid1KDIAkagE+QpphY9PKNz3n11zXnTR93ZPFsjyWftV0lRkk8ST6TXPOdVPXw5/RdHkWj7a9XAP8+Pr9DixfhMwcUIqXiNkvNpCltOJSQCFFCgkg3BzRHpqLFfSqSlszxHFrdBUKMCpuztivYg/cWlucSB1R3qMJHiaJSUVduwKLeiRCrrXN6lv5CjJElS+k458xif2MkdkVj2ObXFq16FH0nJP9mlQ9NSmORW0MMSphaQSL9G8UzHELCQdd9eZi50q8Mimk/kd2HhUpSzOLJ3OolvKwbdJKo49HAmezNljtKu2ue1Y7aweJQsqxSXQs/jOSc0cFmQe4Gq/LXXhaap0lFO5z4ieeo21YFHUrZ+yXXzDLanDvyiw71Hqp8SK1GC5sX1CXHG2+wSs+iE+SjVVMRTp/qkTCjOf6UY2hW/VzViLYm/az/+tUW3OQr+GQXCUONp1UkwRJAkpVB1I0KqzhjKM3ZS1LlhqsVdo1HNcn73e/W+ptHvrZKMX4X8qyPNgPvVz9cf7pqtTjlQ04eCFnySTXgYzxpHr4bw4nmIKzR3D1CpLcRTDTJyp7hNKKa85nSEq9t1Ki0eZpBVQkUgGXExTZN6kuN5hNNJaB76oTERQntqSlq/x2+2mlovRcQwU0orjuoM3Pgd3AT/ACpDvspjFl61LGI7PjzqOdKANFgHnVxNNB4g0HTc/HbRITenZDDGIPE0+l23jUYN7v5+qlIETRZCJGalOGQe4+kUgH0U4DNSWencGvM2g8UJPmkH21iOdVFsMe10ehmtbyedzYTDq4sMn+yRWX50h9zw54LX6UpP+GvRwL/Pj75HHivCkL2LzhsobbbeQ60QhCc0SlWVCU5rQuDE2Se+rRWz9nYy4DC1HUoVkX4hBSr94VC2ByrwjmGaYeWkFLaEKS8nqEpQlJgqlEW3kVLxXIHBvjMlspB0LSur5HMjyArSeWE9pQfvyIjmlHRqS9+YByW2fh+stDQje84SPJxWU+VM47nBwzcIYSp9WiUtphHcCRJ/YSqkYfmvwqTJLyuyUj0oQD6RUxe08Bs8EJ6NCt6W+s6r6Rkq/fIFJuE3vKb9+bH8UVyivfkVw2ptV27eGbaTuzxm8ekcB/7BRp21tNm72ES6kalv50f1al/UqBiedQz9yw4y8VrMn9lAgeZqRgedJBMPMKSOKFBUfsqCT6TW7o1bXdJW+f1uZKrTvbiP36FlgecHCuSlwqZOikuJ6vcSmR+9l7qfV/Rh6x+QcZ+96X8rwGOAzFl07gvqujunK4PC1Nf6ucJmno3e7pHI9c+mub8pPXNF9N/sb/G9rP36jG0OcHCsgJal06JS2MqO4KUAP3QqoiMbtTFfg0IwqDvWIVH7YUs94QmrtDeCwNx0DJ4kjpD+8S4e69UW1ec5tNsO2XD+Uvqp8EjrK8ctaU45vCp37v3b6kTll8SVuy93JaOSmMN1bSeCv0QvL5dKB6KreU7WOZwriXnGsQyrKCuMriOugiRYKBIA/GN9RVBiOX+MUZDoR2JbbgfvJUfMmix3LZ9/DrYeCF5spCwMqhlWldwnqqnLGg8dK7IYaupRclFq65L7I5ZV6TTUbr36mv5sR96L/XK/u2q0e2Vxh3zwZdPk2us/zZp+8z2vL+q2Ku+Un+x4n9Q9/dLrzMX40/M78N4cTzlaD2QBp20TJghStJ/yqTtDCFATIPlbjrxqKhlShCRMcBp41wWNx/BsZyARqeztqcxycMyo+FxFWOzMAEgFQ6w3xx4HX0+FWMVaiK5VtbCQOJ7491R3tgCerAG+9/VFXZFFTyoLsoWtk5VpSYM38JJ9hqUrYKCSTUkj7sOxP2vfUuaLIRz7DWInt9VNZbXqQjDkFJKVC41B91+6mUovHad+kdtSUIHh6aIUoi9BVACgJo2xcbu2iaQYteeAmlad9IBa7qJG8zaYvU5vY6imTCQRN7eqomDTmNrmeAPoNadlspSDIkDcD7FAE+FNIGZ7+jVRIKSOzNHnlCfTTYRCgPUQR5gmrvEPDeCePUP1koV6xVM4qVFQB47zHeT7aTGj0TyPXm2fhCPzdr0NpHspjljydXjGkIQpCSleaVTBGVSY6oN5Ioub9U7Mwn6qP3VqT7KjbV5WPoxS8Ozh0OlKAuS4EnKUJUSc0CAVRrXXQU814brX3cxquNrS2ZnhzXP/APWZ/tPs06xzaYhBlGIbQeKekSfNIFaHY/K1S3zh8SyWHcpUOsCkgAqN4EdUEyCR1TcEVHa5WYnEFRwWGStpJjO4sJzHWwKkxYgxJIkTExXe8RiXo7fK387HIqVDdX+dyse5vcUsQvGBQ4KU8oeSjFMJ5qnf+u1+4utFs/lh0jb4W0W8Qw2tamlEwciSbGAYmARuzAgkGas+Te1jicOh1SQkqKgQCYGVakb7/iz41m8Tiaab29EWqNGT/wCmMHNU5+cN/wANfvoxzVufnDf8NX2q1WP28pvGsYcISUvJJKiTmEdJoBb8Qa8atsW9kbWoXKUKVfQ5UlXspPGYhWu9+yGsNRd9NvM5+eape/EN/wAJX2qUOa1zT5SiP1So+vWt5L7ZVisMHlpSklShCZjqmBqZqta5SYl1eKbZZaWth0ISCopzJzvJJJUsCYbGhGpqniMS203tvt5E8GhZNLfzKMc1S92Ib/hK+3R/6q1/nCP4Svt1PRyrxxfOHGGY6VKcxT0miYSZzdLl/GTv309j+VOLbWw18nZ6Z1KiUZzAIcWlICg5lulINzqT3VpxsVdLMv8AHzJ4dDez+ZU/6ql/nKP4Svt0f+qpf5yj+Er7daLA7Q2gp1AcwrKWyoBag6klKSbkDpTJHcarsDysxr5c6DCsrS2soJ6TLpMfOcE24VKxGJd/iWn/AJHwaC/a/mXvJjYhwmH6IrCzmUqQCB1otBJ4UOVv+w4qP+g6PNCh7ai8nOVBxDi2Xmiy+2JKZkESAYm4IzJteQoEE7pPK9UYHEfqyPMge2uCspqTz7nXSy2WXY4a6TKQoixJvYi8bwJ31YYVhNhlSbcPLUcKjLwwUD84X3a7jw7PTUvAMFAvr4+0CsEWTRR0jNQzVQg6FJzURVSAjI/DK7APSE1JNQMO6enXwj1EAacPiN82aAMp/R0QdL7gPTlSm2+9R04TMonMkngZny63rqybbHBPhbyIpxtkEHrH9ok/3lh5UrFFK5sxYk5TprlVB7jlo2UQZ6wjflketMVZO7LBNkpvoUhAPf1cs/uHvpzC4FSLDdf5zgv++AT4CpsBDSwtXzShfYUBXpCFR+9TeJYMZQAT+SCZHbkK1eqrh1smykhfeEqjwVlPpVUVeX5un6OcpP8ADxAynwosIjYHCwoXU2e1QHn6LECr1y6YMieGp8CL90GomGYAMZot83Q+ISsp8hUwiRBAI4bqpAVGMSkG+RKhxCUmPC/kBURGGJEgKPaIIPhYirZaDGWFpB0gEpG78VVv3RSBhkKE7/ykSoCOMCR4+dJoEzsfNqudmYed3SDyfdqr2r042x97dH0pYH4TNlgJ63zbz1LVYc2bgOASmZyuOCbflZt30qu17DbOJGJ63ShJQOt1YIULpjWFHfwrpoVFTu30aM6sHO1upmneSuKdW9iMStsu9A420hrNEqbcQLqAgddVryVaiINhzd4lK8ElKLqQpYWBqCpalpJHalQv2Ebq0tZnafJXBOv3X0b6wVFLbqUqWDJKshB1gkkATBJ3mteNxIuE+1rLa3b1M+HkeaPu5T7RId2liS1cIwjqXCNJ6FSItwKkJ70HhV5zdgnAN2J6zm4/9VR9tSNnbNwmHCsM2pCVuJIUkuJ6VYKVXgnN83MRAgXIGtVZ5CYALDZWsOESEF5Oci9wmJI6qrxuPCtJVYThkd0la2nS/fuTGEoyzac+fWwrbw/9WwNj81Q0/Xe+tPj2VFpwAGShYFjqUkCs3tDkpgUpaQ84UZQpLYU+lJVmWVq+d87rL3cRT+H5J4TCLS/mUgoNlOOgJBUCmDIA3nfWc3CUY6u6Vtt9X3LipJvbXv2GebZwKwISLlK1yBqM0KTPCQaZ5ErCsVtBaTKVPWI0MuYg2PcQfEU1j9h7LdWV/KG0FUlQbxDQSZMnqqJA7hA7KutmPYLCtpQ06whCpUCXkSu+QqzKV1rpy2sMsWiK0qTTzuKd5dttb+pEIv4U7Wj/AMKvA/77f/UD6uHqLytw63NpYRDay2so6qwJKTmdMgTfQjxq9wfyM4svNvtqfcSG4D7ZkQiwQDM/c08d9Q9t4PAYpYW7iW8yU5BlxLQsCToSbyo0RqJTTs9I227W2CUPga73+ZO2VsLFNupW7jHXUCZQpoAGQQL5jEEg+FVPNoklrEETd87v0En21K2VyLwiVoeZWteRQUkh1KkkpII+aIO6000ebXC8Xv30/YqeJBqUW97ftS27JhlndNLa/MjbPWHdtOrbIKW2sqiNJCUIiRr1iR+weFW3Lsf+n4j6KfS62PbU/Y+w2cKgoZTlBuSSSpRFhJPDcNBeAJNVvL93Ls94/qx/bN1hXmpvTZJI2pRcd927nIULynwjSdPGpqXgRIjwNQVdYdw8fUfVSm1njXOjQllyi6SmM9DPTEPFyi6TtpgqoFVAEfB3cUrsie9U+FT+kqFhVdUePrp3NSAqmldh7d0+n31JbxJTYpI+O0iahNq+Jn11OaP6VuGl9dZpoYbjee5E8JP+FaYHhS2WY/KjcJgeSTB8qUB2UdAhZNJgAQBbhaPLSkzQJoAWAOA4eFHNNzRg0ALJ7JHxuNEpoHUAnjF/PWkzSgaAOn82jk4VY4Oq/u2q19YnmtVLDw4Oj0tp+zW2FMYKynLMdC9hMXubcDbn0FSfV0o/aFauq7lFsv5RhXWhEqT1Z0zphSPCQB3E1tRmozTe3PyejM6kW46bmK2s4U413GScrGLYaPDKlspd+qB+1V9spHS7UxTpuGEJYT9IjrelLo/aprC8lnTs59lwAvuqW588EFcoKZUDF8gv+kancmtkvYbCuFSQrErU44RmTClmyAVTF4BN7ZjXXUqRyOz1Xwry01+T/k54weZXWm/rqZ7bmBVj8TjMslOFZyIAnrOBRUoeMPJ8E1pdhvt47BNl4JckALB0LjdifGyv2hVPsXm7T0QOJU6HiSVZHQBqYkgGSRcmd/ZU/knsR3COvtkTh1KzNKzJJtaCkGQSkpkwBLfaKVWUHDLGX6bW+jt9R04yUrtb7/6+xUYfYLB2s6yWkdEGQoIg5QopZvH7SvOmeVWGZZxuFR0JUylsy0hJJUCt8wEyJ6xza8a0WH2Q6NqOYgpHRKZCArMn50NCMs5vxDuionKXZuJ+WsYjDtJc6JEQVoSMxLoI6ygdFg2qo1rzV5ft687Eyp2i9OfTlcLk6cGvEthvBPNLBzJWtopSkpE65zB3C1Zfk3i8AlLnyxIKyuUylZhGUb06Xmtts/auPLqA7hG0NlQzqDySUpm5gKJPdTPIXZLuHYdS8nIpThUBmSZGRAnqEjUGlxMsZXfTaV3z56jyZnG3fl/orOQGHBxGJdYlOGJyoSTcmQoEiSRAzQTuWBJgxuKzHJrYrjGMxZLeVlwy2QUQQHFKAygyLLOoGlaiubEyUql077fT6m1FNRs+4VZjnI/3escVtD+1SfZWnrKc5h+8SOLrY+sfZXObI5ZQpGahSEKoTRTRTQMOaSswCaOkPKge/T0UgE4c9UU5SWzYdwo6AKhBI09/oqYxBvEHfwPhuqFkMSL+dvj21PbmBOvuoQD4NCaaJpU0wF5qGakTQzUALmjmkTQmgQ4DRikA0YNAHRuatfUxA/SbPmHB7K3dc95qnOtiBxDR8i6PbXQopjKNzlg0npCpvEBttxTa3ejBbSpKspkpWTEkXy7xarTZ20Uv58k9R1bJzADrIIBiCZFxB9FUWG5J5ziA+XejXiHHA2l2G3EKKVJKkpvczIJBsKd2Z0+HcfAwynELxLjqVJdZAyrKY6qlgjSdN9dMoU2nl3MYyndXJOC5TpdgtsYpSSrLnDIyAhWUyoLsAQZ4Qaku7eaTiU4Yk9IoSLdUSFkAqmyiEKIEcKz2xtkuMnr4fEqIeWoKRi0pbylwqSS104BEQSCm95maRieT2LWl54dGl1TwfbQRLgLEpYSHQ5kAyWgg/OMkTauHTzNX05ak552WmpfYvlQ02pwZXlhqzq0NFSGzE9YyDYXMAxQXyna6RSEIfdKQgktMlaYcQFoMpOhB9dU208G6XVuow2IaeUElDmHeRCjkEJfStYTKT1SYIIEg01/Rr/yhxb7WJWpaGJVhnkoSVoZSlyfuqCetpbjGtCpU7Xvy6rfT+wc5X/o2TLuZIVChIBhQhQkTBSfmniN1Q8Ftxp15xhCiXGvnAiBrlMHfBIB4GlrxKk4crS2srDcpbVBWVBPVSrrEEzEmTvvWX2fsLFYdWFcKULyqUl3owrpCnEHM4pZJyqyrg9XhWUIRknd+Xv5epcpNNWNCOUbPyY4mVdGkkGUnOFBeTLl1zZoEdtJxvKdlpakHpFKQJc6Npaw1N+uUJITa8a1VHYjvywoy/epeGMJ/F6UIy9H4uQuOAp3AuO4RWIScO89neW82ttIUF9JBCVkkdGRESbRfvvhw5a89/eqJzSLN3lIwmOvILKnwUgkFpHzlSB2aa0nCcp2HFpQlS0qWOoFtOIz2nqlaQFW4Gsivk1iG0BHRqURgX0dQEpDrrql9ECNSArdrBirhSXMQcG2GH20sLbccW6jIB0SIypkyoqNvDyuVGmlo+vQlVJdDVVkOc9X3mgcXk/3bx9la+sVzqL+92Rxdnybc99cbOlHM6FFNEaQBzQoqE0gGsRiAntJ3dm800vFAiwPjbtHbrT6kC9tbU081cHt1pMY/UPHLX+ITpNo08e6pAVINJf07N/cBSbBbkVlqEATf+d6eSu17n22HrNJdXqLzEWidx07f8+1DaQSDYnUXG+1pvXPnd7kNkkiIvu+L76I0RdBPtvw91/iAU1vCV0UKBo5pE0K0ELmjBpujBoAcmlA01RhdIDe81bn3d4cWgfJxI/xV0sVyvmtc++1jiyr0OMmuqCmMOhQoUwM8zicViFvll1tpLTqmUJLQXnU3GYrUTKQSRGW4HGLmjHYl59xpK22OhQ10hDfS5nXEZ4SFlMIAGpE1JxXJpCluKQ6+10v4VLa0hLhiCYUhWVRFiUkTRr5MoCkqYW5h1BCWyWykhSEWQFJcSoEjcrXtrpzQ+2m22/X5mNpFIvldiEqbSUJUptzEN4hKAeuMOG1FTcmQcqirLeSI3ip42s88rEdA60ENBpaCWisLQ4x0moWnUwQfCKm4Pky00ppSCuWi6qSQS4p5IC1rURJVYG0UezuTbbHT9GVBL5kptCLKEJtp1jYzFhTlOlyWv9/YSjPn70IeztsupwRxeIW2pJaDiUIbKSCRISVFas0kpSLC9NYflO43hsQrEoT0+Hy5kJBSFBxKS1GYkiSopP0TU13kyhWGZwylqLbRRmFpdDeiVRoCYJjgKaVyMYzLyylt1otONgkhXWCkrClElKkkCNR2a0ZqTvfr05dP4v8AILVOQ4yccCnP8mUFAhQSlaegVlOU9Zw9MkKgEDKeFNbOx2LXiXWlHDZWVNZyG3QVBxOfqy6QkxIvImpGD2K4laFO4p11Lc5U5UoCjES4UH7qQOMCbwal4PZnRvPu5p6YtmI+b0beQXm866DxqHKKvtt07/Yqz0JtFFHRVgaArC866/uWHH/uLPkge+t1XP8AnYNsN3u/+H30MaOemkzRE0AL1LaW4AJoZqS4QAoz2W437d0ekUhQlUTe1xcXMTO7XQ9nZXO6vQnUcVp5eEif50hSpNoi/eCJnfSFE5VEgkZtCCIAAjzn43ISsXOsWvEzGWSd4IVPxaHNsB+Am8yNNCL9o7qiu4kKJG4a8T2QJ7o11pS3xASDEZlG5FyqNfooB3a8JhttpZkQSfHeN0CffNK7B6AIJJB1AidTx7dx1GsDSldGQSVfOAmMwMiABfdJHHf2U8n/AAo/81LxXu9TdTfWw7aERpOhBEHssZEpMSPabXvNLSCJv4QQOO8cDNN4j5qO5z/yU2z85H7HrFWtNS0kSwLT8cKX0J+PL1276Vh/neHsXUkfZ9Zp8Zoi5DLZHx8cD5Umpq/wR+h7UVCHu9VaQqOSC4pNOBo3tbXs893j2dlBnd4fWoH8IjuPqpObBamp5s1kY8JMyW3AZ+iFj6tddrjvNr/t7X0HP7p2ux1rTd0MYx75Q04tKcykIWpKfyilJUE2vciPGqFza7iEtgYphwu9F1siR0QcVlLgCVQpsyEpzXzESTcVpk6jvHrrB7K/2Xan0l/VXXXSimnfsZTbTLxO0Hi8nDh9nNDhLgbBV9z6GGijMEhY6XMr9EJsmTF1s9/O0hRU2vMkEqbMtq7UE6pO6uW7a/3Dhv1p9btdSwH4Jv8AVo+omqrU1GKfdr+AhK7H6KlUg1zGgc0JoxRGgATR0VGaACoqOgKACrnfOuZXhhwS6fMtfZroY0Fcx54vwmG+ifrprOpLLG6GuZh1P33AdoGnG1zam0O9YST+VEcDx86UrQ/QHrFMbh3K+oa5G29wSuIaWDAJJ3QIJ1A3eOtSQrfM2ntt2fHhpUfBao7x9YU4f8SfrGk+gkPBwzrOkeYIEHt9lGox2zuPs8L+PaaS18xP0vaKQrUd6fXUDYttwbrwN8RwsT4W7aL5SJ18wd+6ZMDNHcaaOv7KvVUbGfP8D6hRa5Nz/9k="/>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QUFRQWGBoXFxgYFhgdGBUXFxcYFhcYHBgXHCYeFxwjHRgYHy8gIycpLCwsGh8xNTAqNSYrLCkBCQoKDgwOGg8PGiwkHCQsKiwtLC0tLCwsLCwsLywqLCosLCkwKSwsLCwpKTEsLCwtLCkpLiwsLCwpKS8sLCkpLP/AABEIALkBEAMBIgACEQEDEQH/xAAcAAAABwEBAAAAAAAAAAAAAAAAAQIDBAUGBwj/xABREAABAwIDAwgFBQwGCQUAAAABAgMRACEEEjEFQVEGBxMiYXGBkaGxwdHwFDJystIjJDNCUlRic4KSk+EVg6OzwvEWFzQ1Q0RTosMlY2SU4//EABoBAAMBAQEBAAAAAAAAAAAAAAABAgMEBQb/xAAyEQACAQIEBAQEBgMBAAAAAAAAAQIDEQQSITETQVFhM3GB8CKhsdEFIzJCkeGiwfFy/9oADAMBAAIRAxEAPwCmJ74gG51trbdNOtqhJI/KA1TGk6ak21FqoMHtjqiBFjbMZBmxsgk2t4UydtrzAkSJ4ntEVLqOyLjGN2aYYs9nx43+ONIJqtY2iVJzFIgdq+7UEVAc2os3SezUkD00uL2FKC0t6mlZp1R7vAzuHkb6bprPYbbaiCYSAP0VH1rj0U0vap3dxsNcxvH4vd2UnU1BR0saVzQ+foomXBG7s1nwi3nVFg8WVxmVBHYi833gzRt4sAx2Hcm3mOAqXMpRRdPLiO8fWApLzaSyr5s5QocZCgeIOto4VSJxJtdUkSLJjhe07qeSQneo8QY7t1DncMttSFtAEFBHEg30kb6ew7kGfxVb+7T2iPdSMeoKbME6A773B9xppLk9sSNRpuEdlh4CkJMss05r2G/hvMx36UZdypBIiew8bDv7KawaddQTB17/AOX86GLaCe60WMybi+7fr7qkZWYpJVdXCI3QVSbb/XalMKhImBuju3DcIuP86cdGYKB3+d+FQgghZkmAY1teY100G6qtcRMQ5AEm+s7jx7amNLnXvFvj3VBWI8/IjfUhp2B6qBiMXCrbgbWO4kaxB0psKhMQZ7tPKlOrJ7t8DtOnC273VHexCiICjA+OOtj8WqhMi4h0kRp42jWmsIxfq3JOsbzaB20622SZPf4+dS8O11hv0184v6qbdiSzdwakqEhRQhN+qJANtO7j2U9gdpo6ZKloBQcyCpTYUNRBy2CrJCTJ0UY0prEOtdbqAGIHUTYcRB19NRPlDSUDKhMpA6xSmZkGZid3pNZpq+5emXR/c1O13mAGmWVtqQXk4iUAnowQoJQULgkpEZRMQIJESYmEX9z6UPnpF9JPYhIUU2y5h1iLCygOEVmMG6A2slKbFKfmpvM3IIhRvN6nt7UYUPwTc8Oibqk0QdBbx6FtIPyqFKUEKT1CejJAWSptKFACNUkEwI1qvGCwq3FF9xKvuwJKS6SUFC8qZyhWUKyaXiAbk1jG8e0oD7mix/IQP86LE4tGqEp3fipAtOkC2vooKtoaLCY1hnGZUL6VlKykF1ANg0UAiUgi6iLZfxbaGthtXlTgUqUUoaUC31SGxZxRXqkgadST2xuNchyKuZSATI+NaaxCidCVbuEeJpZnsO1nc7PgtrbOKGc5w46krBbTJWEoSAQAYMqUYEi2tqsQ7suf+T8Uo9org2FdVMajcfDSpeLxhTHXUCNYndTzNaA23zOubP2ps3ozn+TpUVOGLCEl1eQXj8TLVQ0vCOYxP4EYeFzZIQbvKQDuJgtjwFcsKioi5BVpJ13irjA4kIaCVFRMk2UQYOlwRaDEU4y6ky7FN0SYOUlI3pM9WfyTw84i8/OLgeB1PnqePfcek1FQ4dIiRc7tIiOBtp2UHHOBI7QYnwO6o1JTaJpfKQREDfw9VvjWKQ48IGmb+dvYLcaZOaIsZv3QePnYRRPrI0vHdEDtO+ItSsDY+nEmLH1bidBv+BRsncBBt43tpUBKifMegyOz00G3CL2N9R2btezTs7aeUFJotUCDr7p+BUlpGYSe23+XdVc3jUlKQBJtrv1k6cIt21YMkwCCJHzj4T/Os3pua50KCAkk6XEWuN2/uPnS3Rm0B8Y7DUN/GBOqvGPVwq65v3E4jHNtvhLiFJc6qt5DS1gwTxTTScnoS5XK7DozJi9rHjY6X4W86bwuHVwk+XffzruI5JYMGRhWJ49Gnu4UsclcLr8lZP8AUoP+GunhvqTmRxhLB1uCO+3v3US3Emx1/wAyb+iu2jk6wP8AlmR/UN/Zof0Jhx/wGRH/ALLf2aXBuGdHEFN2EmPH49FQMY2ZBRBNgZ9d78K7/wDIMOP+GwP6tv7NGG2BuYHg2PZTVJ33DOjgGFdzQSREC8i+t+zQ/GkpCbag7pkerSu7dKyN7I/abHtojjGR/wARkf1jfvp8F3FxEcIzKAglI8EyZi954VGxS5BumTwgd8DfMHjrXf8A+lGB/wAZn+Kj7VD+nGB/zDP8ZH2qvgsXEief2MOBBMeEUorAUNR3x6ge2u//AOkGH/OWf46PtUP9IsP+cs/x0faodFvqHEicAW9podw0nQ/HjTKmCpJM7/CvQv8ApHh/zpn+Oj7VD/STD/nTP/2EfaqFhmuv8CVSKPPrjB6BQtJc9CUj48aiIwJTM6xrbePjyr0thdqIdno3kuRrkdComYnKTGh8jT5cPE+Zo4VtC86PMHRkam3DzPpvT4uNNPbUzlI9OOxQ/wDkPgH+uXRYRud1u6sJaFrcabQTrEedvGiQiNNfj+VLxST7h29vxupQSAAYnfBuOFTcbCHH2fO+PfSHutB4cD8dtE8oBJuY8OBqCziQD/mOHb5UyWyfZUTFjIPZw7r06tQM8N3G4HlAt3moBxGsaRuOu+/iI8aN3EyOBn48Ozt7KVmZ3ZDSoibnXhobm8b/AH03m4mxnUTu9kfG+xZbRBECN/lHweykDCA5pBEcdTum+nx21aYyIhzSDM2kTbd8eNKKZ4mY0+PLuonkR2cbbt/fvPhajZwpJnUbzeCTFpE7pqrcyRSWSqZtHZxjeNLncTTvQC5Edvl208kkCfZxjh2+s0w4Ld9IuyEFRGk/EzViy6ejv3/zquEg8Rv9tT0uZtJEbjx004afBqZoS3IT+HKiJ+NP5VpObdvLtLDHiXB5sOgVUqSZk+Hq8v5d1XPIhUbQwv60DzCk+2qg3dF2O7VyTnAJGPdvubP9i37q62K5RzjojHK7W2z/ANuX2V7f4b43oebjfD9TMGiKRwHkKOhFfR2R41xOQcB5ChlHAeVHQiiwrico4Dyrb7E5ti42lbzhbKgCEJQCoA3GYqMAxuAMcZsMUUyI4j113PZWJTiMM25FnGxMEiCRlWARcQrMLcK838QrVKUVk0ud2DpwqN5jmfKbkScKjpUL6RsEJMpyqSSYEgEgibTa5AjfWZFdU5xcSlvBBoT11IQJJJyohZJJufmJE/pVyyK1wNSdWlefUjFwjCdohTSgaKKOK7TlBNCaEUKAOg81WmI72vU9W9rCc1SepiD+k39V331vUi47xXy+O8eXvke7hfCR545RYYnEPqA1edJ7fuyz56Ed9QmcURAkwdI9WnGrTaD8uukb3FnvBUZ+Oyq0YaFZr91rHzrx3qdzauOvRN5OgtxOg+OymMOrJrAJEgjiN3ZbjUrIQetrM7/jhUTEtSDBsI9QFSgzoZeXNQ1sACePwasUJGWTrw+PCmcQ1x7PTrVrQViGFQkC0A37o1pZM3Hx4fzpxSfb6j/Kgg+mKZLRBa2gsEwn4mpSsY5HCxHlYXm+8e+aQhImjL0Grdh3BiXypPWAjjHZ3/EUTWJMjKARNgbcbTN7x5Djdp1c0lDsWAoS0FmJTmJWUnSIGnhv7qT8vgWG7hc+7dRAyDF+yiK4HGiw7iU4mZJGhtv8eynmNoEGYMevf8d1RTxqW3a/wKbSFcD22CQCUmd9rG3bVxyOx87RwliAX2td0uJHtPoqocXO6p/J9yMVhzvD7PodQfZQrDPSCdPCuW85aIxgPFpHoU4PZXU4rmXOin76bPFkeh1331634c/z15M4MYvymY2hQo6+lPFCoUKOgQVdL5r9pZmXGSbtqzp+i5r5KST+3XNa0XIjHuMvqU2y6/LZSUtgyJUkhRgGBKd9ceNp56LXPc6cLPLURO5y9oZ8UloaNIH7zkLP/b0fprIVY8oH1LxLy1oU2pSyrIoEKSD80EEDQAbqrq0w0MlKMexFaWao2CjoUdbmQmjoUKQHRuasfcsR9NH1Ve+tyg3HePWKxHNYPuD/AOsT/d/zrbDXx9tfL43x5e+R7uF8KJ5re2ic6jB+crxkkzf41poY4nRJFBagBPZPn8GmWlEmvMaOxji8cRuN98G/x7aL5cZMCL+PdPupJXuPb5/ApDiosPjfRZCE4jFmLCINtaYVjVGdTJp/MLUhavWaaSGK+V20j/MGiafGuvZekqX7KSgxenYLjcUSkU5lpRFqCBkIv7aUU06gemjUmi4xnMZ+ONKpIRenEtUAEhqZ4VJZRaKQOFOwRUvUqxGdJHx307s/ElLqFcFpPkoGlLid1KDIAkagE+QpphY9PKNz3n11zXnTR93ZPFsjyWftV0lRkk8ST6TXPOdVPXw5/RdHkWj7a9XAP8+Pr9DixfhMwcUIqXiNkvNpCltOJSQCFFCgkg3BzRHpqLFfSqSlszxHFrdBUKMCpuztivYg/cWlucSB1R3qMJHiaJSUVduwKLeiRCrrXN6lv5CjJElS+k458xif2MkdkVj2ObXFq16FH0nJP9mlQ9NSmORW0MMSphaQSL9G8UzHELCQdd9eZi50q8Mimk/kd2HhUpSzOLJ3OolvKwbdJKo49HAmezNljtKu2ue1Y7aweJQsqxSXQs/jOSc0cFmQe4Gq/LXXhaap0lFO5z4ieeo21YFHUrZ+yXXzDLanDvyiw71Hqp8SK1GC5sX1CXHG2+wSs+iE+SjVVMRTp/qkTCjOf6UY2hW/VzViLYm/az/+tUW3OQr+GQXCUONp1UkwRJAkpVB1I0KqzhjKM3ZS1LlhqsVdo1HNcn73e/W+ptHvrZKMX4X8qyPNgPvVz9cf7pqtTjlQ04eCFnySTXgYzxpHr4bw4nmIKzR3D1CpLcRTDTJyp7hNKKa85nSEq9t1Ki0eZpBVQkUgGXExTZN6kuN5hNNJaB76oTERQntqSlq/x2+2mlovRcQwU0orjuoM3Pgd3AT/ACpDvspjFl61LGI7PjzqOdKANFgHnVxNNB4g0HTc/HbRITenZDDGIPE0+l23jUYN7v5+qlIETRZCJGalOGQe4+kUgH0U4DNSWencGvM2g8UJPmkH21iOdVFsMe10ehmtbyedzYTDq4sMn+yRWX50h9zw54LX6UpP+GvRwL/Pj75HHivCkL2LzhsobbbeQ60QhCc0SlWVCU5rQuDE2Se+rRWz9nYy4DC1HUoVkX4hBSr94VC2ByrwjmGaYeWkFLaEKS8nqEpQlJgqlEW3kVLxXIHBvjMlspB0LSur5HMjyArSeWE9pQfvyIjmlHRqS9+YByW2fh+stDQje84SPJxWU+VM47nBwzcIYSp9WiUtphHcCRJ/YSqkYfmvwqTJLyuyUj0oQD6RUxe08Bs8EJ6NCt6W+s6r6Rkq/fIFJuE3vKb9+bH8UVyivfkVw2ptV27eGbaTuzxm8ekcB/7BRp21tNm72ES6kalv50f1al/UqBiedQz9yw4y8VrMn9lAgeZqRgedJBMPMKSOKFBUfsqCT6TW7o1bXdJW+f1uZKrTvbiP36FlgecHCuSlwqZOikuJ6vcSmR+9l7qfV/Rh6x+QcZ+96X8rwGOAzFl07gvqujunK4PC1Nf6ucJmno3e7pHI9c+mub8pPXNF9N/sb/G9rP36jG0OcHCsgJal06JS2MqO4KUAP3QqoiMbtTFfg0IwqDvWIVH7YUs94QmrtDeCwNx0DJ4kjpD+8S4e69UW1ec5tNsO2XD+Uvqp8EjrK8ctaU45vCp37v3b6kTll8SVuy93JaOSmMN1bSeCv0QvL5dKB6KreU7WOZwriXnGsQyrKCuMriOugiRYKBIA/GN9RVBiOX+MUZDoR2JbbgfvJUfMmix3LZ9/DrYeCF5spCwMqhlWldwnqqnLGg8dK7IYaupRclFq65L7I5ZV6TTUbr36mv5sR96L/XK/u2q0e2Vxh3zwZdPk2us/zZp+8z2vL+q2Ku+Un+x4n9Q9/dLrzMX40/M78N4cTzlaD2QBp20TJghStJ/yqTtDCFATIPlbjrxqKhlShCRMcBp41wWNx/BsZyARqeztqcxycMyo+FxFWOzMAEgFQ6w3xx4HX0+FWMVaiK5VtbCQOJ7491R3tgCerAG+9/VFXZFFTyoLsoWtk5VpSYM38JJ9hqUrYKCSTUkj7sOxP2vfUuaLIRz7DWInt9VNZbXqQjDkFJKVC41B91+6mUovHad+kdtSUIHh6aIUoi9BVACgJo2xcbu2iaQYteeAmlad9IBa7qJG8zaYvU5vY6imTCQRN7eqomDTmNrmeAPoNadlspSDIkDcD7FAE+FNIGZ7+jVRIKSOzNHnlCfTTYRCgPUQR5gmrvEPDeCePUP1koV6xVM4qVFQB47zHeT7aTGj0TyPXm2fhCPzdr0NpHspjljydXjGkIQpCSleaVTBGVSY6oN5Ioub9U7Mwn6qP3VqT7KjbV5WPoxS8Ozh0OlKAuS4EnKUJUSc0CAVRrXXQU814brX3cxquNrS2ZnhzXP/APWZ/tPs06xzaYhBlGIbQeKekSfNIFaHY/K1S3zh8SyWHcpUOsCkgAqN4EdUEyCR1TcEVHa5WYnEFRwWGStpJjO4sJzHWwKkxYgxJIkTExXe8RiXo7fK387HIqVDdX+dyse5vcUsQvGBQ4KU8oeSjFMJ5qnf+u1+4utFs/lh0jb4W0W8Qw2tamlEwciSbGAYmARuzAgkGas+Te1jicOh1SQkqKgQCYGVakb7/iz41m8Tiaab29EWqNGT/wCmMHNU5+cN/wANfvoxzVufnDf8NX2q1WP28pvGsYcISUvJJKiTmEdJoBb8Qa8atsW9kbWoXKUKVfQ5UlXspPGYhWu9+yGsNRd9NvM5+eape/EN/wAJX2qUOa1zT5SiP1So+vWt5L7ZVisMHlpSklShCZjqmBqZqta5SYl1eKbZZaWth0ISCopzJzvJJJUsCYbGhGpqniMS203tvt5E8GhZNLfzKMc1S92Ib/hK+3R/6q1/nCP4Svt1PRyrxxfOHGGY6VKcxT0miYSZzdLl/GTv309j+VOLbWw18nZ6Z1KiUZzAIcWlICg5lulINzqT3VpxsVdLMv8AHzJ4dDez+ZU/6ql/nKP4Svt0f+qpf5yj+Er7daLA7Q2gp1AcwrKWyoBag6klKSbkDpTJHcarsDysxr5c6DCsrS2soJ6TLpMfOcE24VKxGJd/iWn/AJHwaC/a/mXvJjYhwmH6IrCzmUqQCB1otBJ4UOVv+w4qP+g6PNCh7ai8nOVBxDi2Xmiy+2JKZkESAYm4IzJteQoEE7pPK9UYHEfqyPMge2uCspqTz7nXSy2WXY4a6TKQoixJvYi8bwJ31YYVhNhlSbcPLUcKjLwwUD84X3a7jw7PTUvAMFAvr4+0CsEWTRR0jNQzVQg6FJzURVSAjI/DK7APSE1JNQMO6enXwj1EAacPiN82aAMp/R0QdL7gPTlSm2+9R04TMonMkngZny63rqybbHBPhbyIpxtkEHrH9ok/3lh5UrFFK5sxYk5TprlVB7jlo2UQZ6wjflketMVZO7LBNkpvoUhAPf1cs/uHvpzC4FSLDdf5zgv++AT4CpsBDSwtXzShfYUBXpCFR+9TeJYMZQAT+SCZHbkK1eqrh1smykhfeEqjwVlPpVUVeX5un6OcpP8ADxAynwosIjYHCwoXU2e1QHn6LECr1y6YMieGp8CL90GomGYAMZot83Q+ISsp8hUwiRBAI4bqpAVGMSkG+RKhxCUmPC/kBURGGJEgKPaIIPhYirZaDGWFpB0gEpG78VVv3RSBhkKE7/ykSoCOMCR4+dJoEzsfNqudmYed3SDyfdqr2r042x97dH0pYH4TNlgJ63zbz1LVYc2bgOASmZyuOCbflZt30qu17DbOJGJ63ShJQOt1YIULpjWFHfwrpoVFTu30aM6sHO1upmneSuKdW9iMStsu9A420hrNEqbcQLqAgddVryVaiINhzd4lK8ElKLqQpYWBqCpalpJHalQv2Ebq0tZnafJXBOv3X0b6wVFLbqUqWDJKshB1gkkATBJ3mteNxIuE+1rLa3b1M+HkeaPu5T7RId2liS1cIwjqXCNJ6FSItwKkJ70HhV5zdgnAN2J6zm4/9VR9tSNnbNwmHCsM2pCVuJIUkuJ6VYKVXgnN83MRAgXIGtVZ5CYALDZWsOESEF5Oci9wmJI6qrxuPCtJVYThkd0la2nS/fuTGEoyzac+fWwrbw/9WwNj81Q0/Xe+tPj2VFpwAGShYFjqUkCs3tDkpgUpaQ84UZQpLYU+lJVmWVq+d87rL3cRT+H5J4TCLS/mUgoNlOOgJBUCmDIA3nfWc3CUY6u6Vtt9X3LipJvbXv2GebZwKwISLlK1yBqM0KTPCQaZ5ErCsVtBaTKVPWI0MuYg2PcQfEU1j9h7LdWV/KG0FUlQbxDQSZMnqqJA7hA7KutmPYLCtpQ06whCpUCXkSu+QqzKV1rpy2sMsWiK0qTTzuKd5dttb+pEIv4U7Wj/AMKvA/77f/UD6uHqLytw63NpYRDay2so6qwJKTmdMgTfQjxq9wfyM4svNvtqfcSG4D7ZkQiwQDM/c08d9Q9t4PAYpYW7iW8yU5BlxLQsCToSbyo0RqJTTs9I227W2CUPga73+ZO2VsLFNupW7jHXUCZQpoAGQQL5jEEg+FVPNoklrEETd87v0En21K2VyLwiVoeZWteRQUkh1KkkpII+aIO6000ebXC8Xv30/YqeJBqUW97ftS27JhlndNLa/MjbPWHdtOrbIKW2sqiNJCUIiRr1iR+weFW3Lsf+n4j6KfS62PbU/Y+w2cKgoZTlBuSSSpRFhJPDcNBeAJNVvL93Ls94/qx/bN1hXmpvTZJI2pRcd927nIULynwjSdPGpqXgRIjwNQVdYdw8fUfVSm1njXOjQllyi6SmM9DPTEPFyi6TtpgqoFVAEfB3cUrsie9U+FT+kqFhVdUePrp3NSAqmldh7d0+n31JbxJTYpI+O0iahNq+Jn11OaP6VuGl9dZpoYbjee5E8JP+FaYHhS2WY/KjcJgeSTB8qUB2UdAhZNJgAQBbhaPLSkzQJoAWAOA4eFHNNzRg0ALJ7JHxuNEpoHUAnjF/PWkzSgaAOn82jk4VY4Oq/u2q19YnmtVLDw4Oj0tp+zW2FMYKynLMdC9hMXubcDbn0FSfV0o/aFauq7lFsv5RhXWhEqT1Z0zphSPCQB3E1tRmozTe3PyejM6kW46bmK2s4U413GScrGLYaPDKlspd+qB+1V9spHS7UxTpuGEJYT9IjrelLo/aprC8lnTs59lwAvuqW588EFcoKZUDF8gv+kancmtkvYbCuFSQrErU44RmTClmyAVTF4BN7ZjXXUqRyOz1Xwry01+T/k54weZXWm/rqZ7bmBVj8TjMslOFZyIAnrOBRUoeMPJ8E1pdhvt47BNl4JckALB0LjdifGyv2hVPsXm7T0QOJU6HiSVZHQBqYkgGSRcmd/ZU/knsR3COvtkTh1KzNKzJJtaCkGQSkpkwBLfaKVWUHDLGX6bW+jt9R04yUrtb7/6+xUYfYLB2s6yWkdEGQoIg5QopZvH7SvOmeVWGZZxuFR0JUylsy0hJJUCt8wEyJ6xza8a0WH2Q6NqOYgpHRKZCArMn50NCMs5vxDuionKXZuJ+WsYjDtJc6JEQVoSMxLoI6ygdFg2qo1rzV5ft687Eyp2i9OfTlcLk6cGvEthvBPNLBzJWtopSkpE65zB3C1Zfk3i8AlLnyxIKyuUylZhGUb06Xmtts/auPLqA7hG0NlQzqDySUpm5gKJPdTPIXZLuHYdS8nIpThUBmSZGRAnqEjUGlxMsZXfTaV3z56jyZnG3fl/orOQGHBxGJdYlOGJyoSTcmQoEiSRAzQTuWBJgxuKzHJrYrjGMxZLeVlwy2QUQQHFKAygyLLOoGlaiubEyUql077fT6m1FNRs+4VZjnI/3escVtD+1SfZWnrKc5h+8SOLrY+sfZXObI5ZQpGahSEKoTRTRTQMOaSswCaOkPKge/T0UgE4c9UU5SWzYdwo6AKhBI09/oqYxBvEHfwPhuqFkMSL+dvj21PbmBOvuoQD4NCaaJpU0wF5qGakTQzUALmjmkTQmgQ4DRikA0YNAHRuatfUxA/SbPmHB7K3dc95qnOtiBxDR8i6PbXQopjKNzlg0npCpvEBttxTa3ejBbSpKspkpWTEkXy7xarTZ20Uv58k9R1bJzADrIIBiCZFxB9FUWG5J5ziA+XejXiHHA2l2G3EKKVJKkpvczIJBsKd2Z0+HcfAwynELxLjqVJdZAyrKY6qlgjSdN9dMoU2nl3MYyndXJOC5TpdgtsYpSSrLnDIyAhWUyoLsAQZ4Qaku7eaTiU4Yk9IoSLdUSFkAqmyiEKIEcKz2xtkuMnr4fEqIeWoKRi0pbylwqSS104BEQSCm95maRieT2LWl54dGl1TwfbQRLgLEpYSHQ5kAyWgg/OMkTauHTzNX05ak552WmpfYvlQ02pwZXlhqzq0NFSGzE9YyDYXMAxQXyna6RSEIfdKQgktMlaYcQFoMpOhB9dU208G6XVuow2IaeUElDmHeRCjkEJfStYTKT1SYIIEg01/Rr/yhxb7WJWpaGJVhnkoSVoZSlyfuqCetpbjGtCpU7Xvy6rfT+wc5X/o2TLuZIVChIBhQhQkTBSfmniN1Q8Ftxp15xhCiXGvnAiBrlMHfBIB4GlrxKk4crS2srDcpbVBWVBPVSrrEEzEmTvvWX2fsLFYdWFcKULyqUl3owrpCnEHM4pZJyqyrg9XhWUIRknd+Xv5epcpNNWNCOUbPyY4mVdGkkGUnOFBeTLl1zZoEdtJxvKdlpakHpFKQJc6Npaw1N+uUJITa8a1VHYjvywoy/epeGMJ/F6UIy9H4uQuOAp3AuO4RWIScO89neW82ttIUF9JBCVkkdGRESbRfvvhw5a89/eqJzSLN3lIwmOvILKnwUgkFpHzlSB2aa0nCcp2HFpQlS0qWOoFtOIz2nqlaQFW4Gsivk1iG0BHRqURgX0dQEpDrrql9ECNSArdrBirhSXMQcG2GH20sLbccW6jIB0SIypkyoqNvDyuVGmlo+vQlVJdDVVkOc9X3mgcXk/3bx9la+sVzqL+92Rxdnybc99cbOlHM6FFNEaQBzQoqE0gGsRiAntJ3dm800vFAiwPjbtHbrT6kC9tbU081cHt1pMY/UPHLX+ITpNo08e6pAVINJf07N/cBSbBbkVlqEATf+d6eSu17n22HrNJdXqLzEWidx07f8+1DaQSDYnUXG+1pvXPnd7kNkkiIvu+L76I0RdBPtvw91/iAU1vCV0UKBo5pE0K0ELmjBpujBoAcmlA01RhdIDe81bn3d4cWgfJxI/xV0sVyvmtc++1jiyr0OMmuqCmMOhQoUwM8zicViFvll1tpLTqmUJLQXnU3GYrUTKQSRGW4HGLmjHYl59xpK22OhQ10hDfS5nXEZ4SFlMIAGpE1JxXJpCluKQ6+10v4VLa0hLhiCYUhWVRFiUkTRr5MoCkqYW5h1BCWyWykhSEWQFJcSoEjcrXtrpzQ+2m22/X5mNpFIvldiEqbSUJUptzEN4hKAeuMOG1FTcmQcqirLeSI3ip42s88rEdA60ENBpaCWisLQ4x0moWnUwQfCKm4Pky00ppSCuWi6qSQS4p5IC1rURJVYG0UezuTbbHT9GVBL5kptCLKEJtp1jYzFhTlOlyWv9/YSjPn70IeztsupwRxeIW2pJaDiUIbKSCRISVFas0kpSLC9NYflO43hsQrEoT0+Hy5kJBSFBxKS1GYkiSopP0TU13kyhWGZwylqLbRRmFpdDeiVRoCYJjgKaVyMYzLyylt1otONgkhXWCkrClElKkkCNR2a0ZqTvfr05dP4v8AILVOQ4yccCnP8mUFAhQSlaegVlOU9Zw9MkKgEDKeFNbOx2LXiXWlHDZWVNZyG3QVBxOfqy6QkxIvImpGD2K4laFO4p11Lc5U5UoCjES4UH7qQOMCbwal4PZnRvPu5p6YtmI+b0beQXm866DxqHKKvtt07/Yqz0JtFFHRVgaArC866/uWHH/uLPkge+t1XP8AnYNsN3u/+H30MaOemkzRE0AL1LaW4AJoZqS4QAoz2W437d0ekUhQlUTe1xcXMTO7XQ9nZXO6vQnUcVp5eEif50hSpNoi/eCJnfSFE5VEgkZtCCIAAjzn43ISsXOsWvEzGWSd4IVPxaHNsB+Am8yNNCL9o7qiu4kKJG4a8T2QJ7o11pS3xASDEZlG5FyqNfooB3a8JhttpZkQSfHeN0CffNK7B6AIJJB1AidTx7dx1GsDSldGQSVfOAmMwMiABfdJHHf2U8n/AAo/81LxXu9TdTfWw7aERpOhBEHssZEpMSPabXvNLSCJv4QQOO8cDNN4j5qO5z/yU2z85H7HrFWtNS0kSwLT8cKX0J+PL1276Vh/neHsXUkfZ9Zp8Zoi5DLZHx8cD5Umpq/wR+h7UVCHu9VaQqOSC4pNOBo3tbXs893j2dlBnd4fWoH8IjuPqpObBamp5s1kY8JMyW3AZ+iFj6tddrjvNr/t7X0HP7p2ux1rTd0MYx75Q04tKcykIWpKfyilJUE2vciPGqFza7iEtgYphwu9F1siR0QcVlLgCVQpsyEpzXzESTcVpk6jvHrrB7K/2Xan0l/VXXXSimnfsZTbTLxO0Hi8nDh9nNDhLgbBV9z6GGijMEhY6XMr9EJsmTF1s9/O0hRU2vMkEqbMtq7UE6pO6uW7a/3Dhv1p9btdSwH4Jv8AVo+omqrU1GKfdr+AhK7H6KlUg1zGgc0JoxRGgATR0VGaACoqOgKACrnfOuZXhhwS6fMtfZroY0Fcx54vwmG+ifrprOpLLG6GuZh1P33AdoGnG1zam0O9YST+VEcDx86UrQ/QHrFMbh3K+oa5G29wSuIaWDAJJ3QIJ1A3eOtSQrfM2ntt2fHhpUfBao7x9YU4f8SfrGk+gkPBwzrOkeYIEHt9lGox2zuPs8L+PaaS18xP0vaKQrUd6fXUDYttwbrwN8RwsT4W7aL5SJ18wd+6ZMDNHcaaOv7KvVUbGfP8D6hRa5Nz/9k="/>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ac.450f.edgecastcdn.net/80450F/wjon.com/files/2012/01/Polluted-wa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438400"/>
            <a:ext cx="2384035" cy="1624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Slide Number Placeholder 7"/>
          <p:cNvSpPr>
            <a:spLocks noGrp="1"/>
          </p:cNvSpPr>
          <p:nvPr>
            <p:ph type="sldNum" sz="quarter" idx="12"/>
          </p:nvPr>
        </p:nvSpPr>
        <p:spPr/>
        <p:txBody>
          <a:bodyPr/>
          <a:lstStyle/>
          <a:p>
            <a:fld id="{6C8FC309-AB99-4489-ACDA-5EC8B26BA8FB}" type="slidenum">
              <a:rPr lang="en-US" smtClean="0"/>
              <a:pPr/>
              <a:t>5</a:t>
            </a:fld>
            <a:endParaRPr lang="en-US" dirty="0"/>
          </a:p>
        </p:txBody>
      </p:sp>
    </p:spTree>
    <p:extLst>
      <p:ext uri="{BB962C8B-B14F-4D97-AF65-F5344CB8AC3E}">
        <p14:creationId xmlns:p14="http://schemas.microsoft.com/office/powerpoint/2010/main" val="3118266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Lahontan Water Board Action</a:t>
            </a:r>
            <a:r>
              <a:rPr lang="en-US" dirty="0"/>
              <a:t>	</a:t>
            </a:r>
          </a:p>
        </p:txBody>
      </p:sp>
      <p:sp>
        <p:nvSpPr>
          <p:cNvPr id="47107" name="Rectangle 3"/>
          <p:cNvSpPr>
            <a:spLocks noGrp="1" noChangeArrowheads="1"/>
          </p:cNvSpPr>
          <p:nvPr>
            <p:ph type="body" idx="1"/>
          </p:nvPr>
        </p:nvSpPr>
        <p:spPr/>
        <p:txBody>
          <a:bodyPr/>
          <a:lstStyle/>
          <a:p>
            <a:r>
              <a:rPr lang="en-US" sz="2400" dirty="0" smtClean="0"/>
              <a:t>Proposed Board action covers Section 303(d) list recommendations to State Water Board</a:t>
            </a:r>
          </a:p>
          <a:p>
            <a:endParaRPr lang="en-US" sz="2400" dirty="0"/>
          </a:p>
          <a:p>
            <a:r>
              <a:rPr lang="en-US" sz="2400" dirty="0" smtClean="0"/>
              <a:t>Board staff entered Section 305(b) assessment data into online database</a:t>
            </a:r>
          </a:p>
          <a:p>
            <a:endParaRPr lang="en-US" sz="2400" dirty="0"/>
          </a:p>
          <a:p>
            <a:r>
              <a:rPr lang="en-US" sz="2400" dirty="0"/>
              <a:t>Public comment period </a:t>
            </a:r>
            <a:r>
              <a:rPr lang="en-US" sz="2000" dirty="0">
                <a:solidFill>
                  <a:srgbClr val="C00000"/>
                </a:solidFill>
              </a:rPr>
              <a:t>(Apr. 4 – May 19) </a:t>
            </a:r>
            <a:r>
              <a:rPr lang="en-US" sz="2400" dirty="0"/>
              <a:t>on both Section 303(d) list and Section 305(b) assessment</a:t>
            </a:r>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Arial Black" panose="020B0A04020102020204" pitchFamily="34" charset="0"/>
              </a:rPr>
              <a:t>Process</a:t>
            </a:r>
          </a:p>
        </p:txBody>
      </p:sp>
      <p:sp>
        <p:nvSpPr>
          <p:cNvPr id="3" name="Slide Number Placeholder 2"/>
          <p:cNvSpPr>
            <a:spLocks noGrp="1"/>
          </p:cNvSpPr>
          <p:nvPr>
            <p:ph type="sldNum" sz="quarter" idx="12"/>
          </p:nvPr>
        </p:nvSpPr>
        <p:spPr/>
        <p:txBody>
          <a:bodyPr/>
          <a:lstStyle/>
          <a:p>
            <a:fld id="{643D6A74-725B-4DB5-8370-898BB9327971}"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Process</a:t>
            </a:r>
            <a:endParaRPr lang="en-US" dirty="0"/>
          </a:p>
        </p:txBody>
      </p:sp>
      <p:sp>
        <p:nvSpPr>
          <p:cNvPr id="8" name="TextBox 7"/>
          <p:cNvSpPr txBox="1"/>
          <p:nvPr/>
        </p:nvSpPr>
        <p:spPr>
          <a:xfrm>
            <a:off x="2895600" y="1979596"/>
            <a:ext cx="3271858" cy="461665"/>
          </a:xfrm>
          <a:prstGeom prst="rect">
            <a:avLst/>
          </a:prstGeom>
          <a:noFill/>
        </p:spPr>
        <p:txBody>
          <a:bodyPr wrap="none" rtlCol="0">
            <a:spAutoFit/>
          </a:bodyPr>
          <a:lstStyle/>
          <a:p>
            <a:r>
              <a:rPr lang="en-US" dirty="0" smtClean="0">
                <a:solidFill>
                  <a:schemeClr val="accent5">
                    <a:lumMod val="25000"/>
                  </a:schemeClr>
                </a:solidFill>
                <a:latin typeface="+mn-lt"/>
              </a:rPr>
              <a:t>Lahontan Water Board</a:t>
            </a:r>
            <a:endParaRPr lang="en-US" dirty="0">
              <a:solidFill>
                <a:schemeClr val="accent5">
                  <a:lumMod val="25000"/>
                </a:schemeClr>
              </a:solidFill>
              <a:latin typeface="+mn-lt"/>
            </a:endParaRPr>
          </a:p>
        </p:txBody>
      </p:sp>
      <p:sp>
        <p:nvSpPr>
          <p:cNvPr id="9" name="Down Arrow 8"/>
          <p:cNvSpPr/>
          <p:nvPr/>
        </p:nvSpPr>
        <p:spPr bwMode="auto">
          <a:xfrm>
            <a:off x="4267200" y="2590800"/>
            <a:ext cx="457200" cy="609600"/>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 name="TextBox 9"/>
          <p:cNvSpPr txBox="1"/>
          <p:nvPr/>
        </p:nvSpPr>
        <p:spPr>
          <a:xfrm>
            <a:off x="3140835" y="3352800"/>
            <a:ext cx="2704395" cy="461665"/>
          </a:xfrm>
          <a:prstGeom prst="rect">
            <a:avLst/>
          </a:prstGeom>
          <a:noFill/>
        </p:spPr>
        <p:txBody>
          <a:bodyPr wrap="none" rtlCol="0">
            <a:spAutoFit/>
          </a:bodyPr>
          <a:lstStyle/>
          <a:p>
            <a:pPr algn="ctr"/>
            <a:r>
              <a:rPr lang="en-US" dirty="0" smtClean="0">
                <a:solidFill>
                  <a:schemeClr val="accent5">
                    <a:lumMod val="25000"/>
                  </a:schemeClr>
                </a:solidFill>
                <a:latin typeface="+mn-lt"/>
              </a:rPr>
              <a:t>State Water Board</a:t>
            </a:r>
            <a:endParaRPr lang="en-US" dirty="0">
              <a:solidFill>
                <a:schemeClr val="accent5">
                  <a:lumMod val="25000"/>
                </a:schemeClr>
              </a:solidFill>
              <a:latin typeface="+mn-lt"/>
            </a:endParaRPr>
          </a:p>
        </p:txBody>
      </p:sp>
      <p:sp>
        <p:nvSpPr>
          <p:cNvPr id="11" name="TextBox 10"/>
          <p:cNvSpPr txBox="1"/>
          <p:nvPr/>
        </p:nvSpPr>
        <p:spPr>
          <a:xfrm>
            <a:off x="2569214" y="4648200"/>
            <a:ext cx="4441185" cy="461665"/>
          </a:xfrm>
          <a:prstGeom prst="rect">
            <a:avLst/>
          </a:prstGeom>
          <a:noFill/>
        </p:spPr>
        <p:txBody>
          <a:bodyPr wrap="square" rtlCol="0">
            <a:spAutoFit/>
          </a:bodyPr>
          <a:lstStyle/>
          <a:p>
            <a:r>
              <a:rPr lang="en-US" dirty="0" smtClean="0">
                <a:solidFill>
                  <a:schemeClr val="accent5">
                    <a:lumMod val="25000"/>
                  </a:schemeClr>
                </a:solidFill>
                <a:latin typeface="+mn-lt"/>
              </a:rPr>
              <a:t>U.S. EPA (final 303(d</a:t>
            </a:r>
            <a:r>
              <a:rPr lang="en-US" dirty="0">
                <a:solidFill>
                  <a:schemeClr val="accent5">
                    <a:lumMod val="25000"/>
                  </a:schemeClr>
                </a:solidFill>
                <a:latin typeface="+mn-lt"/>
              </a:rPr>
              <a:t>) </a:t>
            </a:r>
            <a:r>
              <a:rPr lang="en-US" dirty="0" smtClean="0">
                <a:solidFill>
                  <a:schemeClr val="accent5">
                    <a:lumMod val="25000"/>
                  </a:schemeClr>
                </a:solidFill>
                <a:latin typeface="+mn-lt"/>
              </a:rPr>
              <a:t>List)</a:t>
            </a:r>
            <a:endParaRPr lang="en-US" dirty="0">
              <a:solidFill>
                <a:schemeClr val="accent5">
                  <a:lumMod val="25000"/>
                </a:schemeClr>
              </a:solidFill>
              <a:latin typeface="+mn-lt"/>
            </a:endParaRPr>
          </a:p>
        </p:txBody>
      </p:sp>
      <p:sp>
        <p:nvSpPr>
          <p:cNvPr id="12" name="Down Arrow 11"/>
          <p:cNvSpPr/>
          <p:nvPr/>
        </p:nvSpPr>
        <p:spPr bwMode="auto">
          <a:xfrm>
            <a:off x="4264428" y="3931920"/>
            <a:ext cx="457200" cy="609600"/>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3" name="Rounded Rectangle 12"/>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Arial Black" panose="020B0A04020102020204" pitchFamily="34" charset="0"/>
              </a:rPr>
              <a:t>Process</a:t>
            </a:r>
          </a:p>
        </p:txBody>
      </p:sp>
      <p:pic>
        <p:nvPicPr>
          <p:cNvPr id="4098" name="Picture 2" descr="State Water Boar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439" y="2590800"/>
            <a:ext cx="1613352" cy="992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QSEhUUEhQWFBUXGR0ZGBgYFRscGxogHxwaIBoYIBkfHCkgGCAlHBceIjIiJyorLy4uHSAzPDMsNygtLisBCgoKDg0OGxAQGzImICY0LzQvOCwsLC8yNzcsLCwvNDQ0LCwsLC8sLCwsLC8sLDQsLDQvLCwsLCwvLCwsLCwsLP/AABEIAN8A4gMBEQACEQEDEQH/xAAcAAEAAgMBAQEAAAAAAAAAAAAABQYDBAcCAQj/xABJEAACAQMBBQUFBQUDCgYDAAABAgMABBEhBQYSMUETIlFhcQcUMoGRI0JScqEzYpKxwYKy0SQ0U3ODk6KzwtI1Q0Vj8PEVFyX/xAAbAQEAAwEBAQEAAAAAAAAAAAAAAwQFAgEGB//EADcRAAEDAgMECQMDBQEBAQAAAAEAAgMEERIhMQUTQVEiYXGBkaGx0fAUMsEj4fEVM0JSUzRyQ//aAAwDAQACEQMRAD8A7jREoiURKIlESiJREoix3E6xqWdlRRqWYgAepOgr1rS42aLleEgC5UNs/ey2uJ+wgZpTg5dEYxrgZwXxjXoeXTNWpKKWOPG/LqJz8FE2djnYW5qDO3764vJ7S3FvB2J1eTidip+FlUYHIgkHlnnVr6anigbNJc4uVgFFvZHSFjbCylNqRzR7NuRJcGWZIpGMqqIyCAWAAU93A0qvEY3VLC1tmkjI5+qkfibEbnOxVd3X3VivLGKYzXKzODmQTucMrMucE4xleX61dqqx8E7mBrbDhYKCGISRB1zftUx7OtrTSxzQXLcc1tIY2c82GoBJ6nKsM9QB1qttGFjHNkjFmuF1JSyOILXahWPbJlFvN2GsvZt2f5uE8PPTn41ShwbxuPS4v2Kw++E4dVyfd61tJ4ikk81ttPJzJLJIrcXF3RqwByMDBw1fQ1D5o3YmtDouQA+fhZsQjcLEkP610q42bdPbRILoxTpjilSNWDkAg5RtMHOemtYjZYWyl2C7TwJ07wr5a8tAvmqpu5vNtObtikUF0kLmPiz2TOR1ByV5YPIcxzq/U0lJHhxEtJF+dvyq8U0zr2AIHcr5c3yRR9pOyxKAOIs2ik4GOLrqcVktjc92FgurZcGi7slktrhJFDxsrqeTKQQfQjQ145rmmzhYr0EEXCy1yvUoiURKIlESiJREoiURKIlESiJREoiURY7iZUVndgqqCzMTgADUknoMV61pcQBqvCbZlV7efeN4rIXdmqTplSSc44CcEgDXIOBry1J5Yq7TUrXz7mW4P5+eKhlmLY8bM15l3ftNo8F0/HKroCimRuBdOYQHAbXXzHjQVM9LeJtgQc8hfx5IYmS9I5qK9llw0S3FjJ+0tpDjTGVY8x/aBPoy1Y2o0PLJ26OHn89FFSHCDGeCid9tnxpteB5pGiguExI6vwaqCMFui/swasUUjnUbmsF3NOWV9erxUU7QJwSbA/PZT+wLnZg7SysXUtKrFgvaMD3cEmRsg6edVKhlWbTzDIW5DyViMw5sYobcrad7b2a26bPneRS2C+Ik7zE83wTgk/41ZrYoJZzIZQBlpmfJQwPkbHhDDfwVo3J3fe1SV52D3E7mSUryBOcKPHGSfmaoVtS2ZwDBZrRYKxBEWAl2p1UhvNBO9tIto/Zz4BRtOhBK6gjUAjXxqGmdG2UGUXbxXcocWnBqqJvILi+gWB9mOLrujtm4Qi4I4mEg6HB7uca9ca61NuqeQvbMMHLO/gqcofK3CWdLmrjeStY7NJd+N4bfHF+JwmAdddWxWawCoqbAWDj5X9lacTHFnwCjfZzAtrsuOSQhAwaZ2PLBPdJ/sBan2i4zVRa3PgPnao6VoZCCe1QEN2u2biR5GC2lsCyQcWGkbB+0dc5xj/D8VW3MNDGGtHTdqeXUPnXyUIcKhxJ+0cFYPZT/AOGQ+sn/ADHqntX/ANTu70CnpP7IWod+Hs5/d9pqgbAYTQ5KkEkAtGe8vLpn0xrUn9PE7N5TX7Dr46Lg1O7dgk8lc7O7jmQPE6yIeTKQQfmKzHscw4XCxVtrg4XCz1yvUoiURKIlESiJREoiURKIlESiLDdysEcxqHdVJVOLHEcZC5+7nTXzrpgBcA42C8JNslzXY/tHlKub63zAWKM8an7Mn7joSdNca4JwcBjmtybZbAQIX9LWx49YPzuWfHWOz3jcvmq9brXsNtO1lxrNY3fEbds5ALaNC2dQTnGDrnh0yxryqjfLGJrWkZ93v8/C9ic1jt3e7XaeykNwJWtLmfZkpJCEywMeqE6/zB068fhUO0AJo21TeOR7fnlZSU143GI8NFNPu2w2kL2NwimPglTGS55DXpyT+AeNVRVA0u4cL53HV8z8VLuf1d4OWaltp7GguChniSXgyV4xnGcZ05HOBp5Cq8U8kV8DiL8lI6NrvuF1s29ukY4UVUXwVQB9BXDnFxu43XQAGiy1yvUoiURKIvEsSsCrAMp0IIyD6g869BINwhF1Hbb2DDdQiCUMIwQQqMUGnIYGhA8Dpy8BU0FTJC/G3XrzUb42vbhOijdu7l2k0LBbdFkVCI2TuEEKQoLDGR+bIqeCvmY+5cbE53z+dy4kp2ObotXckmx2WGulaLsu0ZwwwfjbGB1zpjxyPGpK21RV2iN72t4BcQfpw9LK11pezzZzTtNtG5Xv3BIjU6hY+X0OAo8lz96pNoSiMNpo9G69vzzPUuaZhcTK7U+i0bHaNxPcyLsgQxW1vnIKgRzOxyeQ0zg4IxgDmOLFTPiijiBq7l7vEAfM/wBlw173PIhsAPNXPdzbZuQ4khkgmjIEkbg4BOcFX5OpxzH9QTmVFOIiC1wcDoR+RwVqOTHqLEKYqspUoiURKIlESiJREoiURKIo+LbUDXD2wkBmRQzJ1AP8zjBI6AjxqYwSCMSkdErjG3FhvmqZtqObZNy15FxS2kzZuIySSjH74J/T+E/dI04SysiELsnt+08+r5281VkxQOxjNp1XjbnDaXCbSgAktLoBblQMghuUnD555Y55H3zXsF5ozTPye37e7h84di8k6DxK37Tr7rc2j7MbWWZZYmeBc5ZE5Hw4SdY9fUeAFRR7WmYwscLnmfzzXTqJhcHDJXdYwDnGuAM9cDkM8zz/AFrLuVcsvdeIlESiJREoiURKIlESiJRFqbU2dFcRtFMgeNuYOR6HI1Bz1FSRSvicHsNiuXNDhYqv7/W1yLExWKaYCMq/EIwMcKL10wPHGcA50uUDojUYpz48+tQVAeI7Rj+FDbB3etZoY5dmXDQXEQCs+NWPVZoSepz5eGQBVmepmY8tqW3afnRKjihYWgxGxHzMKY303jmtmtoLdUaa4bhV5MhBqo5A5yS466edVqKlZKHvkJwt5a8fZSTzOYWtbqVl2Dt6b3g2d6iLOE7RHiJ7ORc4yAdVIIOh54PLrzPTR7vfQk4b2N9QV7HK7Fgfr1Kz1RVhKIlESiJREoiURKIlEVU303WNwVuLZuyu4tUcacWPuH9cE6akHQ1oUVYIrxyC7Dqq08Jf0m5OCiRv2JYXt5raU3hUxtbiMkMSMZyfhQ5yc8hnnzNj+nFjxIx4wa3v8z+ZKMVOJuFzely+cFZdzNjNaWcUEh4mUEt4AsxYgehOM+Wao1k4mndI3Q/wrEEe7jDSpyqqlSiJREoiURKIlESiJREoiURKIlESiKKvNhxkzSxKsdxLE0fajQ6jQnHMggHPPQVYZUOAaxxu0G9lGYxmRqVzG7u4Bsr3W5d4b21YlFfi4gwYlQjdVKHAwcDAPIA1uMZJ9XvYxdj9bdnHrus8ubucDzZwXQt3rRbhba+mj4bnsApOo0OueHz1I8AxrHqHmMvgYejf586lejGICQjOysNU1MlESiJREoiURKIlEUSm81oZ/dxPGZc44c9fw55cXlnNWDSTBm8LTZR75mLDfNS1V1IlESiJREoiURKIoHbe9cNuSv7SQfdU8vzNyH6nyq5T0MkuegWZWbUhp+jq7kPyfh6lTr/fS5kPdIiHgo1/iOf0xWrHs6FuufasGbbVS89Hojq9yoiXas7fFNKfWRv8asiCIaNHgFQdVzu1efEr5HtSZfhmlHpI3+NemGM6tHgEFXONHnxKlbHfG6j5uJB4OP6jBqtJs+F2gt2K7Dtmpj1OIdf7K3bF3whnIV/snPRj3T6N/jj51mT7PkjzbmPnBbtJteGc4XdE9enirJVBayURKIlESiLXubCKQq0kaOV+EsgJHoSNK7bI9os0kLktB1C2K4XSre0N+rKGYwSTYcHhYhWKqfAsBgY6+HXFXY9n1EjMbW5KB1TG12EnNWMHNUlOvtESiJREoiUReXXIIzjPUdK9CLiVr7Nb0XIQgLGrg9uHXGAc8QXPFxeAxz69a+odtWnMV+PK3wWWOKKTH1c12+vllsJREoiURKIlEVD3u3sJJht2wBo8g5nxVT0Hn9PPZoqEWxyDsHuvmtp7WNzFCe0+3uqTWsvnEoiURKIlESiK3bp71mIiKc5j5Kx5p5E9V/l6VmVlCH9OPX1/db2zNqmMiKY9HgeX7enYuhg1hr6pfaIlESiJREoi5Jt72Y3Ml3I8Tx9lI5fiZjxLxHLArjXBJxrrpyr6KDa0TYQHA3At4LMloXOkJByK6pYWoiijiUkiNFQE8yFAAJ89KwJHl7i48c1pNGEALPXC9SiJREoihtsb0WtrKkU8ojZxxDIOAM4BJHw5OcE6aGrMNJNMwvYLgKJ8zGEBxUrbzrIoZGV1OoZSCD5gjQ1Xc0tNnCxUgIIuFkrxepREoiURKIlEVW3620YYxEhxJINSOar1PqeX1rR2fTbx+N2g9VjbYrdzHu2HpO8h++niubVvL5BKIvoGeVF6BfIK4bK3Ed1DTP2efugZPzPIHy1rLm2m1pswXW/TbCc5uKV1uoLJtHcEhSYZOIj7rADPo3LPr9a5i2oCbPFuxdT7BIbeJ1zyPuqZJGVJVgQQcEHmD1FaoIIuF8+5paS1wzC816uUoiv/ALP9tF1Nu51UZjJ6r1X5dPL0rF2lT4TvW8dV9TsStL27h+o07OXd6diudZS30oiURKIlEXiWVUUsxCqNSScAeZJ5V6ASbBeE21WOK7jb4XRvRgf5GvSxw1CXBWhcby2qTpbmZO2c8IQHODjkxGik9AcE5FTNpJnRmQN6I+d64MzA7DfNS1V1IlESiKkRbKQi+vNpRKQxIVHw3BFGDw4xyZueh548a1DM79OGnPeOJP4CqiMdJ8g/gKoQbHuLKzjvYLhoJJnHDbAcSt2jfZpqe83Br3gTjzGui6eKomMD23A/y7NT48lVEb42B7Ta/DtXYLQP2adoQZOEcZUYBbHewOgzXzj8OI4dOC0xe2azVyvUoiURKIlEXH947/t7mR86cXCv5RoPrjPzr6ili3cTWr4PaE++qHO4aDsHy6janVNKIrBuLaiS7Xi14AXA8xgD6E5+VUtoPLYTbjktXY0TZKoX4C/z1XUq+dX2aURc49otqFuEcacaa+ZBxn6YHyrd2Y8mMtPAr5PbsQbM144j0VUrSWGlEW1sy8MMqSj7jA+o6j5jI+dRyxiRhYeKnppjDK2QcD88l2dWBAI5HUV8oRZfoANxcL7RepREoiURY7iFXVkcBlYFWB5EEYI+Yr1ri0gjULwgEWK5fv3u/YW6pb21sGu5yFjAeQ8IzjjIL48hnTmeSmt6hqamQmSR/QbrkPDT53rPqIomgMYOkdNVcN09zbeyRcIrzY70pGTnrw5+AdMDpzzWbV10lQ43Nm8vmqtQ07Yh1qyVSU6URaO21nMLe6mMTacJkzw8xnOAemfnUsG7xje3w9Wq4fiw9HVVNt6b63BF9s9nTXiktzxrjqSmTgY8SK0BR08mcMtjydl5+wVffSt+9ngt7Zl3abUkhmidz7oeLsivCoZxhSwxgkcJxwnTWopWT0jXMcB0+PZ8zuF0x0cxDgdFbKz1ZSiJREoiURYL+Thikb8KMfoDXcYu8DrUcrsMbncgVxSvrF+dpREoikNgbTNtOknMDRh4g8/8flUFRDvoyxW6Kp+mmEnDj2LrlpcpKgeNgynkR/8ANPSvmXscw4XCxX3UcjJGh7DcFe5pVRSzEKo1JJwB868a0uNgvXODRicbBco3q2uLmcsvwKOFPMDOuPMn6Yr6Sjg3MdjrxXxO0qsVM2JugyCh6tLPSiJRF2DduXitYT/7aj6DH9K+Xqm2mcOtfe0LsVMw9QUlUCtpREoiURKIq5vfJFao20DGHmhj4EJ/fYAZ9C3Pngt41dpA+ZwpwbNJue4fPJQTFrBvLZhbcVtLc2SpckwyyRjjMRwUbnkHOhB6a+GtRl7Ip8UeYByuuwC9lnZFRO6ks0F1NYzStOERZYpG+PhJwUY9cHl/9AWKsMkibOxuG5sQNL9SihLmvMbjfiFbqzlZVH9o8m0QY/chJ2QUmRogpYknQcPx6Afd8a1dnClN99a/C+nt4qpVGbLd6Ko2PuUzcF7f36ydUnJUfPPGFHqRWg/6iMYoYmEc25+yrN3bsnvN+tdN3X2NbW0X+SYKSd7jD8fFpgHizjGPDSsOqnllf+rqOqyvxRsY3oaKZqspUoiURKIlEWjtxSbacDmYnx68JxXoxX6OvBRTDFG4dR9FwIXDfiP1qr9fVDIvK+M3beSe8N+I/WvP6hVf9D4pu2ck94b8R+tP6hVf9D4pu2ck94b8R+tPr6r/AKHxTds5LYtdqzxfs5pEzz4XIz64OtRvq53/AHOJ7VLE90X2G3Yvt1teeX9pNI/kzkgfInSjKqZn2uI7F7LI6X7zftWt7w34j9ak+vqv+h8VDu2ck94b8R+tPr6n/ofFN2zknvDfiP1p/UKr/ofFN2zknvDfiP1p/UKr/ofFN2zku37kg+42+eZTP1JI/Q1aBec5NeN19dRNwwMHUpyitJREoiURKItDbuy1ureSB9FkXGfA81bHXBAPyqWCYwyCRvBcSMD2lpVSWTbaAQrHbNgY94LcwNASvFni/s4rRts9xxkuHV8Gneq16kdGw7VKbrbum1eSe6n7a5mwGc6KB0ReWdceHIAAdYKqqEwEcTbNb8z+d6khiLCXONyVaKoKwovae8VrbkiaeNGH3Sw4v4B3v0qeKlml+xpPzmo3ysZ9xVR2xv7YT/ZrbSXx6KIQR/xd4fJa0YdnVMfSLwzv9svNVn1MTsgMXcr7awLGioihVUBVUcgAMAVkucXOLicyrgFhYLLXK9SiJREoiURfCM6GiL857StzbTy276dm5UE9Rnun5rg/Or9fsp04FTTi+LMjr4279R4L5Wppy15AWFp1HUVlRbKrJHWEZHbkPNVxG48Fqm6PFnp4V9I3YMX0u6J6euLr9v51U+5GG3FbKzqeo+dfOTbJrInWMZP/AM5jy/KgMbhwWOe6A0XU1obO2HI94fUCzRw4n2HPj6rtkROZXm3uejfWrG1NiOLjLTDXUe3t4cl7JFxas5nXxFY0eyqx5sIz35eqjEbjwWq10eLI5eFfRxbBjFMY3npnO/I8h1c+fVlaYQjDbitlZ1PUfOvnJtlVcTrGMn/5Fx5flQmNw4IHLsscfedyFX1JwP1NaNBsV5O9qRZoztxNvQefqpYoC5wuv0Zs+1EMUcS/DGioPRQAP5VXkeXvLjxzX1bG4WgDgtiuF0lESiJREoiURUfeXYTAyz3O1JobfiJCIeDhB5ICCeM+A4cmtSmqAQI44QXdef8AHiqksZzc55AVL2Tueb+YSWwlit1P+cTsGkkweaqAB/Tnk50rUlrhTswyWLuTdB2/PdVGU5lddtwOZ4rtlfLrWXOdsbjSQ3El1bJDd8bM7wXCKdWJJ4GOmcnTOMfvVtQ7Qa+MRSEttkC0+o+dyovpS1xe2xvwKmt2977aRhbtGbOfl2Lrw6+CnAB8s4J6CqtTQytG8Bxt5j8qWKdhOEix5K2VnqylESiKkb672z2VwiokbRsgbvA5zxMCAQdNMdOtV5ZXMd1LMra2SnkAABBWHZ/tOhbSaF4/NSHHr0P6GvG1I4hcR7WjP3gjzVr2Vt63uf2Mqufw5w38Jwf0qZr2u0K0IqiOX7DdSVdqZcq9se75yt4g00SXHT8D/wDST+Wt/Y9TkYXdo/I/Pisyvh//AEHeuX1vLMSiJREoiURKIlESiK/eyLYBmuDcuPs4dF85CP8ApU59StZG16nBHuhq70/f3V+hhxOxnQLs9fMrXWntHasNuMzSpH4cR1PoOZ+VcucG6lRySsjF3myqe0faXbpkQo8p8fgU/M97/hqF1S3hms+TasTftBPl88Fg3c34nu7uOIRxpGeIt8TMAFJ55A54HLrXMc7nuAsuabaD55QwNsFf6tLWSiJRFQN99zrq8u0lieLskQYWUkgNls4j4SpyOHnzxrWvQ10MEJa4G5PD3uqVRTvkeCDkOazruffPjttqSgfhhQR48gVYYHyrj66nb9kI7zf1911uJD9z/DJWiz2aY40TtpW4VC8TEFjgAZJxqTiqL5Q5xdhGashtha6qx3p2mP8A0s/74f4Vf+kpP+3kq2+m/wBPNerPa1xcXEPvGyinC2kxcMY/3h3M/rXj4Yo43bua/VbXzXrXvc4Ymd6u9ZatJREoioftasOKCKYD9m5U+jjn/EoHzqtUt6IPJZW1o7xh/L8qJ3N3Ytb61PFxJMjFWZW1OdVJU5GMHGgHw1xFEx7etV6OkhqIc8iFr7W9nNxF3oGEwGox3HHyJwceRz5Vy6mcM25riXZcrM4zfyKw7K32u7RuznDSAc0lBDj+0Rn+LNeNnew2d5rmLaE8JwyC/bquhbK25a7RjaMEHiUh4n0bB0OnUa8xV2GfMOYbELYhqYqhtge7iuOb7boyWEnV4GP2cn/Q3gw/XmOoH2NFWtqW8nDUfkdXosyopzEepVuryrJREoiURKIlEUzutu3LfTCOMYUYMkhHdQf1J6L19ASK1VVMp2Yna8BzU0MLpXWC7g9xa7Lt0QkIijCrzdz1OObEk5J5a9K+NqKgvcZJDmVsPkipmZmwVB237Qbic8FsDCp0GO9I3z+76DXzrPfUOdk3L1WPNtOSQ4Yhb1WHZe4d3cnjmPZBtS0hLSHz4ef8RFeNp3uzP7rmLZ08pxPNu3X52qa21udaWVpLK/HLIFwpZsAM2ikKuOROcHPKpHwsYwlWpqGCCFzjmVreyOxzLNMeSqEHqxyfoFH1rylbmXKPZEfSc/uXT6uLcSiJRFUdt7SEG1LbtJRFE0EgbjcKhPEMZycZrQhiMlK/C25uNBcqu94bKLmwsVo7vbywia/Et3HwmXMXHOMFSv3MtjGfDSpqikkLIsLDe2dh18VxHM3E67uPNcig2rIqqoZgAABr4CvonQsJJssrfO5rqu1d69qwxNK1jFGiDLMzhsagfCHBOprAio6N7wwSEk9VvwtJ887W3weay2+3dpxzWvvaW6RTyrHhAS3eBI++QOVcup6RzH7oklovn/C6EkwLcYFir/WQriURKItHbezxcQSQt99SAfA81PyIB+VcubiaQo5oxIwsPFcs9nm0ja3hhk7okPZMD0cE8Ofnlf7VUoHYX2PFYOzpTDMY3ccu9dhq+volH7Y2LBdLwzRhvA8mX0YaiuXMa4WKilgjlFni65fvJuZPZHtoGZ41OQ66PH5nH94fMCqUkLmZtWFU0EkBxxnIeIU3uzvlHdL7rfhTxjhDsBwv5MOSt4HlnwOM2KerLXDOx4FW6WvbL+nN/KiN6PZa6EvZHjXn2THDDyVjow9cHzNfU0u2GnozZHmNPBdTUJGca57e2ckLcEqNG3g6lT+vMedbDHteLsNx1Kg5jmmxCwV2uUoi928DSMFjVnY8lVSxPyGprlzg0XcbBdBpJsFfN2fZhPMQ90ewj/CMGRv5hPnk+VZVTteNmUXSPl+/zNXYqFzs35K27d3it9lx+62aL2g+6NVTP3nPNmPhnPj0z8tVVjnOJcbu+fLKSpq46YbuMZ/NVUti7vXW05DNIxCE96V+vki9ceWAP0qkyN0puVnQ001W7G85c/ZdO2Du1b2g+yTvdZG1c/PoPIYFXWRtZotyCljhHRHfxUxXasLl/tY2vxSJbKdE77/mI7o+Skn+0Kp1L88Kw9rT3IiHDMq47j7J92s41YYdvtH9W6eoXA+VWIWYWALSood1CGnXUqfqRWkoiURVHf1dmjsn2gOI6iNQ0nEc44tEIyOWp/rWjQGqzFP36flVqjc5GRRl9svYdvKYZVRJAASGabTI072ccvOp2TbQkbjaSR3KIx0rDhOvetpNgbFIBAgIOo+3P/fUZqa8ZZ+H7Lvc0/ILDtmLad+ZLcwRW9sz8LOzZdlDcxgnmBn4R611CaSntJiLn8uF7fOK8kE0l22sF9t93L97i2W5khNtaMGRlzxycIwhYH72MZ5Dnzo6qpmxvMYOJ+t9BfVBFKXNxEWCvlZKuJREoiURcq9qGxDFMLmMYWTR8fdccj5cQH1B8apVLLHEFg7UgLXiVvHXtV13K2+Ly3DE/aphZB59G9GGvrkdKsRSY234rTo6kTx34jX51qwVKraURc3363HGGntV83iA+rIP5r9PA1JoP8m+Hz5+cau2ff8AUiHaPZffZ5viSVtbhs50icn6Rk/yPy8KQTX6J7vnz3bPrr/pSHs9l0K5tkkXhkRXU8wyhh9DV1r3NN2my2C0OFiFVd4t29mwRNPLaLwpjIjHCdWCjADKOZqx/UqiMXxn19VUqI4I2F7m6clr7rbF2XdI0kNoAFbhIlGdcA8i7DGteN2nUSC4efRcUwp5m4mN8f5Kt9nYxQjhijSNfBECj6AVC+R7zdxJ7Vdaxrcmiyqu/wBvd7svYwn7dhqf9GD1/Meg+fhmpPLhFhqs+vrdyMDPu9FWdyNzTckXFznsicqpJzKepJ58OevM/wA4YYcXSdp6/PPs1pUVCZTvJdPVdWjjCgKoAAGAAMADoAOlXlvAACwXqi9Udt/ayWsDzP0HdH4mPwqPU/QZPSuXvDW3KhnmbCwvcuWbm7Me/vTLL3lVu1lPQknKp6Ejl4KRVKJpkfcrCoojUTl79BmV2Sr6+jSiJREoio+1bmKHbMb3XCqPbcELv8KuHJYZOinB5+YHWtWJj5KIti1DswNbWVR7mtnBdyyX3eCwsI/e7u4aKYyqvAr8DFSicKrH1yx108vCvKeSpdghjBFtbX4nj2JI2JuJ7s7qM2LurM1vCeHGY0OCcEd0aEdDU09WwSOHWfVcxxOwBSm8cl1eXpsreU28ccYkmkX4zxHRRgg8vAjrnkAYaYQwQ7+RuIk2A4ZLqXHI/dtNhxWltPcZrWF7i2vLkTRKZMu4KtwjJBAA546kjxBqWLaAleI5I24TlkOa5fTFjS5rjcK67Dv/AHi3hmIwZI1cjwJAJH1rLnj3cjmciQrUbsTQ5b1RLtKIlEWrtSwS4ieKQZVxg+XgR5g6j0rxzQ4WK4kjbI0tdoVx2GSfZN5g645jksqE8x4cvkR61QGKF/zNfOAyUU1vhC7DsraUdxEssTcSt9QeqkdCKvNcHC4X0UcjZGhzdFt10pEoi5Z7R91uxY3UIxGx+0UfcY8mHgCfofXSnPFbpDvWDtGkwHes04q0ez/eT3uHgkP20Yw3769H9eh89etSwSYxY6hX6Cq3zLO+4LN7Rv8Aw6f/AGf/ADUrqf8AtldbR/8AM7u9Qov2R/5rL/rj/cSo6X7T2/gKDZP9k9v4Cn97NvLZwGTQue7Gvi3ifIcz9OoqWSTA26t1VQII8XHgub7l7vtfztNOS0atmQn/AMxjrwf1PgMDTIxUhjMjru0WLRUzqmQyP049a7CqgAADAGgA6eVX19GvtEWO4nWNS7sFVRkknAA8a8JtmV45waLlcc3n21JtO5WOEEpnhiTxPVz4afQD1qhI8yuAHcvm6qd1VKGM04e/zRdR3Z2ItnAsS6tzdvxMeZ9Og8gKuxsDG2W9TQCCMMClq7U6URKIlEVS3i29suVWhupYnAJBXvEqRkHBUZU8xkVoU9PWMIfE0j51qtLJCRheQqjaz7AikVkWSVsjhBWVhnp3WwG9DmtF7dpPaQ4gDu/CrNNKDln4rrdfPLSVV3l2Jc+8LeWDoJgnZyJJ8Ei5yOXIg+nTUY1v01RFuzDODhvcEagqvLG/Fjj1UPf7N2pdoVvJoLS3/wDM7M6kdQSScA/mA8QeVWY5aOE3haXO4X+fhROZM8WeQBxsrXu3f2rx9laSLIkAWPQk4wO73vvaDmM9az6mOZrscosXZqzE5hFmHRS9V1IlESiJRFDbz7vR3sXA/dcao4Gqn+oPUf1ANRyRh4sVWqaZs7MJ14FctsL+52TcMjL+dCe5IOjKf5N8iOYqm0uhdmsKOWWikLT4c11fYO3obtOKFtR8SHRl9R/XkauseHi4W/BURzNuwqUrtTrHcQLIrI4DKwIYHkQeYrwgEWK8c0OFiuL3CSbKv9MkIcj9+Nun0yPzDPSs83ik+aL5pwdR1GWnqPnmuhb+3CybLkdDlXETKfEGSMirU5BiJHV6rYrnB1K4jjb1Cj/ZH/msv+uP9xK4pftPb+Aodk/2T2/gKpbzX77SvhHFqvF2cXhj7z+hwWz4AeFQyOMj7DuWfUyOqp8DdNB7/OC61sbZqW0KQx/Co59SerHzJ1q81oaLBfQRRNiYGN4LdrpSLV2ntGK3jMkzhFHU9fIDmT5CuXODRcriSRsbcTjYLku828020ZFhhVhGT3Ix8TnoW6eeOQ59M1RlkMhsNF8/U1b6pwjYMuXur5uVumtmnG+GnYd49FH4F/qetWoYcGZ1WrR0Ygbc/cVaKmV5KIlESiJRFzW52BLsuR5ooEvLZjxOrIpmj8SHwSwHz9Bq1bballW0Me4scNM8j3cPnYqBiMJLmi481v8As0nhuHvLlQgaSbup3eJI1UCPKj4c5PLQkHnUW0mvjEcZ0A8zqu6VzXlzhzV7rJVxaO2lnMLi1KLNpwmQErzGc48s9Dr0qWExh43t8PUuX4sPR1XNt6tkCFVbaFxLfXLnENupKoWOmeFdcZPNeHPLFbdLOZCRTtDGjU6nxP5uqEzA0XkOI8ArDuNsKPZqZuJUS4uCo4C4AByeGNRnvHLcxnwHiaddUOqnfpglrerzPJTU8QhHSOZV2rLVtKIlEXwnFEUTebz2kWQ9xHkcwG4iPkuTXBlYNSoH1ULPucFWt4d59mXUfBKXfHwssbBlPipIGPTkfCoXyxPFj6FUairpJW4XG/cuce8dhNxW0r90918cDY8xk+mORqpfCbtKxce7feJ3forxsL2lkYW7Ti/9yMDPqU5fMY9Kssqf9gtSDavCUd49leNl7ftrj9jMjH8OcN/CcH9KsNka7QrViqIpPsddV72obG7W3Eyjvw6nzQ/F9NG9AfGoqhl235KntODHFjGo9FU7Da3Hsi5t2OsRjZfytKmnybP8QqAOvCW8reqoRzYqN7Dwt6rzsPa3u+zLnhOHllEa+WUHEf4QdfHFGPwxHt/AXkE26pH21Jt5KZ9k2x/2lyw5fZx/zdv5DP5qkpmf5KxsmDWU9gV92htSGAZmlSMfvMAT6DmflVlzg3UrWfKyMXcbKl7b9paLlbVC5/G4IX1C/E3z4arvqR/isybarBlGL9ui59tHaktzIHuJGbXn0UdeFRgD0HOqrnFxu4rHkmfM68h+divO6u29mWa91nMh0aR4jk+QAzwr5emc1ZjkiYP2WtSz0kIyOfOyttpvbZSfDcRj8x4P7wFTiVh4rQZWQP0cPT1UyjhhkEEHqDkVIrIN16oiURKIvPGM4yM4zjOuPHFe2NrovVeIoq03dt4rlrmOMJK6lW4dAckEnh5ZJUa9asPqpXxCJxuAoxExrsQGalarqRKIuZT7m7Qk2hPOJ1jUsQkzYZwh5BF+6VB4c5U88c9dxtdTNp2xlt+Y0F+s8b68VnmnlMpddeLy02fs+UcfabRvidFZuNuLmMjUL468Tda9Y+qqW5Wjj8PnkEIiiP8As5XjdXby3tuJlHCclXXOeFhzHF1GCCD4EVl1VMaeTAe5W4ZRI3EFMVWUqp+/W8F1aj7GEdmRrMe9g+HD908tTkHNQTSOZoFn11TNCOg3LmuXbS2xPcHM0rv5E935KO6PkKpOe52pWBLUSyfe660a5UKURKIlESiKQh25cqpQTycDAqVLkrgjBGDkDQ12HuHFTiqmAtiNlpRylQwBwGHC3mOJWx9VB+VcqIOIBA4r4ZDwhc90EnHmcAn6AUvlZeYja3Bb0W3LhY1iSaRI1zhUYrzJJ+HBOpPOusbrWvkphUyhoYHEAcloOxJJJJJ5k6k/OuFCSSblfKLxKIlESiLasNoywHMMjxn91iAfUcj866a4t0KljmkjN2Gy6LuPvXeXLhHiEqDRpR3OH1+6x/dABq1DK9xsR3raoayeU2c2456LoFWlrLHcTrGjO5CqoLMTyAAyT8gK9a0uIaNSvCQBcrnm8Fzsy7cXEV+be5AAWVWcaDkChxpqdBjzrZp2VcDd26PE3ll6qlI6GQ4g+xWDZHtEeGRYLopdKSAs9uck5OBlMDJ9AD5NXcuzGyN3kV29Tvf53LllWWuwvz6x7Lp1YS0EoiURQ+8+zp7iIR28/u+W+0YDLFMHIU81Ocagj1qzTSxxuxSNxcu1RSsc4WabLnZtrXie1tZFgt10u713Xjl8YUY6a9eHQ+GPj2ccthLKLu/xaBkOsj3/AIo4WXLGGw4nn1fP5s1lvts+3VIbcOYUIQukZ7OPJ+J3bHU5J1zz1qi+gqpCXyWxHOxOZ7ArDaiJgDW6K7A1lq2vjKCMHUGiKm7e9nkE2WgPYP4AZQ/2fu/LA8jVd9O12YyWbPsyKTNnRPl4Kh7U3MvIOcRkX8UXfH0xxD5iqzoXt4eCyZdnzx8L9igGUg4IwRzB51F1KmQRkV8ovEoiURAMnA5mnUvQLqQfYdwsTTNC6xrjLMOHmQBgHBOpHIV3u3WvbJTGmlDC8tsBzXyx2LPMjSRRNIqnBK6kHGccPxHTwFAxzhcBI6eWRpc0XC0pomQ8LgqfBgQfoa4OWqic0tNiF5ouUoiURKIpjZe691cY7OFgv4nHCvrk8/lmpGxPdoFaioppNG+OSvGw/ZrGmGun7Q/gTIT5t8Tf8NWGUwH3LVg2Uxuchv6K9W1ukahI1CKOSqAAPkKsgACwWq1oaLALLXq9UBvJtGyZXtbq4jTjGGXtQrDkRk57vz0PmKt00VQCJY2k26rqGV0ZGBx81TW3Qmsu/bw2+0bc97gkiQygeKvjvaeGfJa0/rmT9F7jG7mCbeHztVX6cx5tAcOvVWPdOGwuh2sVksMkT4YNAFZHGDoQMZGQfEaaCqVW6ph6DpLgjne4U8Qjf0g2xHUrdWcrKURKIlEXOtu7CsrF1ENg11PMW7NDxNGMEZznKqo4h05cyOdbMFRUVAOOXC0anj7qjJHHGeiy5K+jdklfedsTKI49Vt07sMfgMD4jrjA1PLLcqfV2O6pG5nidT7fNE3OWOY5DhwUhu5v1HPMIzC0EMh4baRhhZCuhTlhTywAT4c8Aw1GznRsxYruH3DldSRVIcbWsOCulZitJREoi1rzZ8UoxLGkn50DfzFeEA5FcPjY/7hftUNPuRYvqYAPyu6/oGAqMwRnh+PRV3UFO7/FYf/1/Y/6Jv96//dXn08fLzPuuP6dT/wCvmVng3IsUORbg/md2/RmIr0QRjgu20NO3RqmLPZ8UWkUSR/kQL/IVIABorDI2M+0AdijN9oGksZ1RWdiBhVBJPeXkBqa4lBLCAoaxpdA4AXUT7LrKSK3lEsbxkykgOpUkcCa4I5aVHTtLQbjj+FW2YxzIiHC2fHsCttxbJIMSIrjwZQR9DVhaDmhwsRdQ1zubZSfFboPylk/ukVEYWHgq7qKB2rR6ei1TuBY/6I/72T/urn6ePl5n3Uf9Op/9fMrLFuLYqc9hn1kkP6FsV6IIxwXQoKcf4+qlrLZEEP7KGND4qgB+uM1IGtboFYZDGz7Wgdy3a6UiURKIo/eG7eG1nljGXSN2UYzqFJGnX0qanY18rWu0JC4kcWsJCq25+7dlc2MbvGk7yjilkbWTjPx9/wCJSGyNCPHrmr9ZVVEU5a02A0HC3DJV4YY3xgkXvqsG7kL7O2j7iHaS2mRpIgdTGRkkeQ7p8iSvXOeqhzaqm35FnNNj1/PdcxAxS7vgdF0DFZCupREoiURKIlEXMJdmybTv5oNoSGEQgmGBDowOQJVYjD48cZycYUAit0SspKdskAvfUn06vmuqzyx00hbIbW0H5U9svY8k9tJY30ZxDwrFOuAGAH2cidVdRodMdNcmqks7Y5RPAfu1B8weoqdsZczdvGnFbOxN8raa4NnG7OyDCyNgiUqO9hhzIAznAB1xpXE9DKyPfOFgeHK69jqGOdgB/dWiqCsJREoiURKIlESiJREoiURKIlESiJREoiURRW2tvw2pjWQszyMFSNF4nbJwSFGuBzJ/mdKsQ0z5rlug1J0Ub5GstfiqttDat1sy5d7lmuLKZvjx3oSdAuB0xpjkeY1yDfjhhq4g2MYZG+fzy7NK7nvhfd2bT5IN1JYybjY90sccveMbd6I56qcNj0xkcsgaU+sY4burZcjjx/Hqm4cDihda/gpzdzd54pHubqXt7p1ClgMKijXgQdBnUnTPhzzUqalr2iOJuFg8zzKliiLTicblWKqanSiJREoiURKIorbOwo7lonYskkLhkkQgMPxLkg5VhoRViGodEHNGYIzB+ahRvjDiDxCru9V7PeTnZ1rxRqADczEEBVYaIPEsPDny5BiLlLHHBH9TLn/qOv8Ab5wUEznPdumd5ULu4lta3t5caJb2aCBD1Zvvn95yysP7Qq1UmWWCOPVzzc9nDsFvRRRBjJHO4NyVm2LvQ5t2u71Vt4HcCHRi3A2il8A8zrnQdeWKozUg3gih6TgM+3qViOYluN+Q4K0QTK6hkYMrDIZSCCPEEaGqDmlpsRmpwQRcL3Xi9SiJREoiURKIlESiJREoiURKIlEUPtDbalZI7WWCS6APBE0q6nwIBzpzxp6jnVmOnNw6QEM4myidIMwwi/aqTtLZF3s6VdomT3tsEXQK4wpOvB+FRoMjGMZxwkgakc8FU00wGEf4/v1/NbKo6OSJwlvfmr7ZXcF7bhl4ZYZFwQR9VYdCORFZD2SQSWORCutc2RtxmCo/dXdj3FpgkztA5BjiblH+Lvczn5aDXJ1qaqq/qA0ub0hqeajhh3d7HJWGqanSiJREoiURKIlESiL4fLnRFy7dXcGczML85hjlMgQHKzSED7Q+K4A0PmMDvZ3qraUYYNx9xFr8hy7fnJZ0NK/Ed5pdXfe/bMVnavJKFYEcKxnGHYjRceHU+QNZdHA+eUNb48lcmkEbCSqpubu5f28Uc0cqqZG4pLaRSIwrEajGsbga4A8AeWuhWVVNK8sc3TRw1uPUfOKrQRStAcDrwV5vNrQROkcsqI7/AAqzAE+maymQyPaXNaSArhe1psSt2ol0lESiJREoiURKIlESiJRFFbb3it7QfbyBWPwoO87eGEGp168qsQUss32Dv4eKjfK1n3FVv2g7af8A/HxSIJYVmkRZeJSsiIQxYEfdPdA+fnV3Z8DfqS02JaDbkSoKmQ7sEZX1Uzabm2KdkyW8eYsFGGckjkxOe+euTmqz66oOIFxz1+cO5SiCMWIGikNlbXhuhJ2TcYjcxPkEDIAyNeY159ahlhfCRiyuLhdse197LQ3d3WSylnaF2EcpBEP3EPUj+XTTA1wKlqKx07Gh4zHHiVxHCIySNCp+qimSiJREoiURKIlESiJREoiURVXau673N/FPO6tbQrmOLBzx6ZLdCMjOc/dAxzJvxVbYqcsYOkdT1fPdVnwl8oc7QaL1vvvlHYJgYedh3I88v328F/U8h1IUNC6pdfRo1P4HX6JUVAiHWqBtzZKPbQzyzLdXN3cRo7qwZUUhsxrjQY0B+mnXXgmc2V0bW4WsaSBz6yqkkYLA4m5JC6hvZtj3O0lnGCyjCA8ixIC5A1IydfLNYNJBv5ms56q/NJu2Fy2Ng3bzW0MsqhHdFZlGcDIzjXUaHlXE7Gskc1puAV1G4uaCVv1Eu14jlVvhIONDg5r0gjVeXXuvF6lESiKNG37Xj7P3mDjzjh7VOLPhjPPyqf6abDiwG3YVxvWXtcLT29vBJA/Zw2k9w5XiyoxGOehkOgOnLFSQUzZG4nvDR16+C4klLTYNJUTuZtq82gRcF4YrdWZTEqlnY45M5PdxxBsjn4VYrYIKb9OxLuZ08FHBI+XpZAKv35Oy9qu6wC496GYMkBhIWAKh2B4RxNg+TJ4VcjtV0gBdhwa9nZ84qBx3M17XxadquNvs24uoJo9pdkFlxwxxZzH4d8k8TZweWAR1zgZrpY4ZGup75cTx7uStBjntIk48lDbO2fte1T3aJreWJdIppCwZF6AqOeByGuPEjSrMktFMd64EHiBxUTGTsGEWI4EqybrbCWyh7MMXdmLyORgu7c2x05AY8qpVVQZ34rWGgHIKxFGI22UxVZSJREoiURKIlESiJREoiURKIlESiLQGxYO3Nx2Sdsw4S+NSMY+uBjPPGlTb+Td7vF0eS43bcWK2apm9G5yi9spbW3Cr2wM5TAUYZCpKZ0+9kgevStKlrjuJGSuztlfsPHwVWWn/AFGuaOOa9e0yQTzWVjkASyh5NcYUafqC/wA1FebMG7ZJPyFh2/LJVHE5sfNX9RjQcqyFdX2iLie7abNliuZryQRzGV2QiRlkAIBBVQe93mPQ8q+oqTVMexkIu2wvlksmLdOa5zzncqciv7lt33lkkkEgK8EnEQ5QSoM8Wcn7wz1FVDHENohrQLcRwvY8FNjf9KXHX91pXJjFlFJBtG5a9ZIyIUuWkLOwXiQxgkjGTz5Y68qlbi37mvibgucy22XO65dbdgtecXbfyU/7RL64j2THxkrLJ2aTY0xlSXGnQsuDjTBIqps6OJ1YbZgXI8cvJS1TniAcza6k9obj2b2jQxwRq3Z9yQKOPiA7rF+ba88nWoI9oTtmD3OOuY4eCldTRllgF69mm02uNnxNISzLmMk8zwnu58Twka15tKIRVDg3Q5+KUry+IEqJ3P8A8k2neWZ0ST7eLw15gfJsf7OrFZ+tSxzcRkfnzVRQ9CZzOeYU7vxu8b234YyFmjYPE2cYYcxkagEfrg9KqUNVuJLu+05FTVEW8bYa8Fq2O6kkjpLtC5e4dCGWND2cKMCCDwrguQRzOPSpH1jGgsgYGg8TmT7LxsLibyG/orZWerCURKIlESiJREoiURKIlESiJREoiURKIlESiKP2tsO3uhi4hSTTAJHeHow7y/I1NFUSxG7HELh8bX/cFj2FsKO0VkhMnASCFeQsEx0XPwivZ6h8xBfa/ULeKMjDBYLdvgxjcJq3C3D64OP1qJlsQvoujpkq1uFu17vZpHcxJ2vEzHIVsZOne16AVer6vezF0bjbLmFXp4cEYDhms/tHH/8ANuPyr/fWudnf+pnzgV1Vf2nKt3u7cMuxI3jgjE4gjkDqiq5ICliW0JyM8zV1lU9lcWuccNyLXy8FXdA0wXAF7BWQbPG0NmRxzEhpIky3MhwAeLz7w+YqjvfpqouZwJ8P4VjBvYrO4hRVtZ7YWD3b/JcBezWcu/Fw4wDw41YDqR6551Yc+hMm96XO2XyyjDZw3Dl2qy7r7EWytkgU8XDks2McTE5Jx0HgPACqVVUGeUyFTxRiNgaFtvs6IyrOY1Mqrwq5HeA10B6cz9T41GJXhmAHLkusDb4rZraqNdJREoiURKIlESiJREoiURf/2Q=="/>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SEhUUEhQWFBUXGR0ZGBgYFRscGxogHxwaIBoYIBkfHCkgGCAlHBceIjIiJyorLy4uHSAzPDMsNygtLisBCgoKDg0OGxAQGzImICY0LzQvOCwsLC8yNzcsLCwvNDQ0LCwsLC8sLCwsLC8sLDQsLDQvLCwsLCwvLCwsLCwsLP/AABEIAN8A4gMBEQACEQEDEQH/xAAcAAEAAgMBAQEAAAAAAAAAAAAABQYDBAcCAQj/xABJEAACAQMBBQUFBQUDCgYDAAABAgMABBEhBQYSMUETIlFhcQcUMoGRI0JScqEzYpKxwYKy0SQ0U3ODk6KzwtI1Q0Vj8PEVFyX/xAAbAQEAAwEBAQEAAAAAAAAAAAAAAwQFAgEGB//EADcRAAEDAgMECQMDBQEBAQAAAAEAAgMEERIhMQUTQVEiYXGBkaGx0fAUMsEj4fEVM0JSUzRyQ//aAAwDAQACEQMRAD8A7jREoiURKIlESiJREoix3E6xqWdlRRqWYgAepOgr1rS42aLleEgC5UNs/ey2uJ+wgZpTg5dEYxrgZwXxjXoeXTNWpKKWOPG/LqJz8FE2djnYW5qDO3764vJ7S3FvB2J1eTidip+FlUYHIgkHlnnVr6anigbNJc4uVgFFvZHSFjbCylNqRzR7NuRJcGWZIpGMqqIyCAWAAU93A0qvEY3VLC1tmkjI5+qkfibEbnOxVd3X3VivLGKYzXKzODmQTucMrMucE4xleX61dqqx8E7mBrbDhYKCGISRB1zftUx7OtrTSxzQXLcc1tIY2c82GoBJ6nKsM9QB1qttGFjHNkjFmuF1JSyOILXahWPbJlFvN2GsvZt2f5uE8PPTn41ShwbxuPS4v2Kw++E4dVyfd61tJ4ikk81ttPJzJLJIrcXF3RqwByMDBw1fQ1D5o3YmtDouQA+fhZsQjcLEkP610q42bdPbRILoxTpjilSNWDkAg5RtMHOemtYjZYWyl2C7TwJ07wr5a8tAvmqpu5vNtObtikUF0kLmPiz2TOR1ByV5YPIcxzq/U0lJHhxEtJF+dvyq8U0zr2AIHcr5c3yRR9pOyxKAOIs2ik4GOLrqcVktjc92FgurZcGi7slktrhJFDxsrqeTKQQfQjQ145rmmzhYr0EEXCy1yvUoiURKIlESiJREoiURKIlESiJREoiURY7iZUVndgqqCzMTgADUknoMV61pcQBqvCbZlV7efeN4rIXdmqTplSSc44CcEgDXIOBry1J5Yq7TUrXz7mW4P5+eKhlmLY8bM15l3ftNo8F0/HKroCimRuBdOYQHAbXXzHjQVM9LeJtgQc8hfx5IYmS9I5qK9llw0S3FjJ+0tpDjTGVY8x/aBPoy1Y2o0PLJ26OHn89FFSHCDGeCid9tnxpteB5pGiguExI6vwaqCMFui/swasUUjnUbmsF3NOWV9erxUU7QJwSbA/PZT+wLnZg7SysXUtKrFgvaMD3cEmRsg6edVKhlWbTzDIW5DyViMw5sYobcrad7b2a26bPneRS2C+Ik7zE83wTgk/41ZrYoJZzIZQBlpmfJQwPkbHhDDfwVo3J3fe1SV52D3E7mSUryBOcKPHGSfmaoVtS2ZwDBZrRYKxBEWAl2p1UhvNBO9tIto/Zz4BRtOhBK6gjUAjXxqGmdG2UGUXbxXcocWnBqqJvILi+gWB9mOLrujtm4Qi4I4mEg6HB7uca9ca61NuqeQvbMMHLO/gqcofK3CWdLmrjeStY7NJd+N4bfHF+JwmAdddWxWawCoqbAWDj5X9lacTHFnwCjfZzAtrsuOSQhAwaZ2PLBPdJ/sBan2i4zVRa3PgPnao6VoZCCe1QEN2u2biR5GC2lsCyQcWGkbB+0dc5xj/D8VW3MNDGGtHTdqeXUPnXyUIcKhxJ+0cFYPZT/AOGQ+sn/ADHqntX/ANTu70CnpP7IWod+Hs5/d9pqgbAYTQ5KkEkAtGe8vLpn0xrUn9PE7N5TX7Dr46Lg1O7dgk8lc7O7jmQPE6yIeTKQQfmKzHscw4XCxVtrg4XCz1yvUoiURKIlESiJREoiURKIlESiLDdysEcxqHdVJVOLHEcZC5+7nTXzrpgBcA42C8JNslzXY/tHlKub63zAWKM8an7Mn7joSdNca4JwcBjmtybZbAQIX9LWx49YPzuWfHWOz3jcvmq9brXsNtO1lxrNY3fEbds5ALaNC2dQTnGDrnh0yxryqjfLGJrWkZ93v8/C9ic1jt3e7XaeykNwJWtLmfZkpJCEywMeqE6/zB068fhUO0AJo21TeOR7fnlZSU143GI8NFNPu2w2kL2NwimPglTGS55DXpyT+AeNVRVA0u4cL53HV8z8VLuf1d4OWaltp7GguChniSXgyV4xnGcZ05HOBp5Cq8U8kV8DiL8lI6NrvuF1s29ukY4UVUXwVQB9BXDnFxu43XQAGiy1yvUoiURKIvEsSsCrAMp0IIyD6g869BINwhF1Hbb2DDdQiCUMIwQQqMUGnIYGhA8Dpy8BU0FTJC/G3XrzUb42vbhOijdu7l2k0LBbdFkVCI2TuEEKQoLDGR+bIqeCvmY+5cbE53z+dy4kp2ObotXckmx2WGulaLsu0ZwwwfjbGB1zpjxyPGpK21RV2iN72t4BcQfpw9LK11pezzZzTtNtG5Xv3BIjU6hY+X0OAo8lz96pNoSiMNpo9G69vzzPUuaZhcTK7U+i0bHaNxPcyLsgQxW1vnIKgRzOxyeQ0zg4IxgDmOLFTPiijiBq7l7vEAfM/wBlw173PIhsAPNXPdzbZuQ4khkgmjIEkbg4BOcFX5OpxzH9QTmVFOIiC1wcDoR+RwVqOTHqLEKYqspUoiURKIlESiJREoiURKIo+LbUDXD2wkBmRQzJ1AP8zjBI6AjxqYwSCMSkdErjG3FhvmqZtqObZNy15FxS2kzZuIySSjH74J/T+E/dI04SysiELsnt+08+r5281VkxQOxjNp1XjbnDaXCbSgAktLoBblQMghuUnD555Y55H3zXsF5ozTPye37e7h84di8k6DxK37Tr7rc2j7MbWWZZYmeBc5ZE5Hw4SdY9fUeAFRR7WmYwscLnmfzzXTqJhcHDJXdYwDnGuAM9cDkM8zz/AFrLuVcsvdeIlESiJREoiURKIlESiJRFqbU2dFcRtFMgeNuYOR6HI1Bz1FSRSvicHsNiuXNDhYqv7/W1yLExWKaYCMq/EIwMcKL10wPHGcA50uUDojUYpz48+tQVAeI7Rj+FDbB3etZoY5dmXDQXEQCs+NWPVZoSepz5eGQBVmepmY8tqW3afnRKjihYWgxGxHzMKY303jmtmtoLdUaa4bhV5MhBqo5A5yS466edVqKlZKHvkJwt5a8fZSTzOYWtbqVl2Dt6b3g2d6iLOE7RHiJ7ORc4yAdVIIOh54PLrzPTR7vfQk4b2N9QV7HK7Fgfr1Kz1RVhKIlESiJREoiURKIlEVU303WNwVuLZuyu4tUcacWPuH9cE6akHQ1oUVYIrxyC7Dqq08Jf0m5OCiRv2JYXt5raU3hUxtbiMkMSMZyfhQ5yc8hnnzNj+nFjxIx4wa3v8z+ZKMVOJuFzely+cFZdzNjNaWcUEh4mUEt4AsxYgehOM+Wao1k4mndI3Q/wrEEe7jDSpyqqlSiJREoiURKIlESiJREoiURKIlESiKKvNhxkzSxKsdxLE0fajQ6jQnHMggHPPQVYZUOAaxxu0G9lGYxmRqVzG7u4Bsr3W5d4b21YlFfi4gwYlQjdVKHAwcDAPIA1uMZJ9XvYxdj9bdnHrus8ubucDzZwXQt3rRbhba+mj4bnsApOo0OueHz1I8AxrHqHmMvgYejf586lejGICQjOysNU1MlESiJREoiURKIlEUSm81oZ/dxPGZc44c9fw55cXlnNWDSTBm8LTZR75mLDfNS1V1IlESiJREoiURKIoHbe9cNuSv7SQfdU8vzNyH6nyq5T0MkuegWZWbUhp+jq7kPyfh6lTr/fS5kPdIiHgo1/iOf0xWrHs6FuufasGbbVS89Hojq9yoiXas7fFNKfWRv8asiCIaNHgFQdVzu1efEr5HtSZfhmlHpI3+NemGM6tHgEFXONHnxKlbHfG6j5uJB4OP6jBqtJs+F2gt2K7Dtmpj1OIdf7K3bF3whnIV/snPRj3T6N/jj51mT7PkjzbmPnBbtJteGc4XdE9enirJVBayURKIlESiLXubCKQq0kaOV+EsgJHoSNK7bI9os0kLktB1C2K4XSre0N+rKGYwSTYcHhYhWKqfAsBgY6+HXFXY9n1EjMbW5KB1TG12EnNWMHNUlOvtESiJREoiUReXXIIzjPUdK9CLiVr7Nb0XIQgLGrg9uHXGAc8QXPFxeAxz69a+odtWnMV+PK3wWWOKKTH1c12+vllsJREoiURKIlEVD3u3sJJht2wBo8g5nxVT0Hn9PPZoqEWxyDsHuvmtp7WNzFCe0+3uqTWsvnEoiURKIlESiK3bp71mIiKc5j5Kx5p5E9V/l6VmVlCH9OPX1/db2zNqmMiKY9HgeX7enYuhg1hr6pfaIlESiJREoi5Jt72Y3Ml3I8Tx9lI5fiZjxLxHLArjXBJxrrpyr6KDa0TYQHA3At4LMloXOkJByK6pYWoiijiUkiNFQE8yFAAJ89KwJHl7i48c1pNGEALPXC9SiJREoihtsb0WtrKkU8ojZxxDIOAM4BJHw5OcE6aGrMNJNMwvYLgKJ8zGEBxUrbzrIoZGV1OoZSCD5gjQ1Xc0tNnCxUgIIuFkrxepREoiURKIlEVW3620YYxEhxJINSOar1PqeX1rR2fTbx+N2g9VjbYrdzHu2HpO8h++niubVvL5BKIvoGeVF6BfIK4bK3Ed1DTP2efugZPzPIHy1rLm2m1pswXW/TbCc5uKV1uoLJtHcEhSYZOIj7rADPo3LPr9a5i2oCbPFuxdT7BIbeJ1zyPuqZJGVJVgQQcEHmD1FaoIIuF8+5paS1wzC816uUoiv/ALP9tF1Nu51UZjJ6r1X5dPL0rF2lT4TvW8dV9TsStL27h+o07OXd6diudZS30oiURKIlEXiWVUUsxCqNSScAeZJ5V6ASbBeE21WOK7jb4XRvRgf5GvSxw1CXBWhcby2qTpbmZO2c8IQHODjkxGik9AcE5FTNpJnRmQN6I+d64MzA7DfNS1V1IlESiKkRbKQi+vNpRKQxIVHw3BFGDw4xyZueh548a1DM79OGnPeOJP4CqiMdJ8g/gKoQbHuLKzjvYLhoJJnHDbAcSt2jfZpqe83Br3gTjzGui6eKomMD23A/y7NT48lVEb42B7Ta/DtXYLQP2adoQZOEcZUYBbHewOgzXzj8OI4dOC0xe2azVyvUoiURKIlEXH947/t7mR86cXCv5RoPrjPzr6ili3cTWr4PaE++qHO4aDsHy6janVNKIrBuLaiS7Xi14AXA8xgD6E5+VUtoPLYTbjktXY0TZKoX4C/z1XUq+dX2aURc49otqFuEcacaa+ZBxn6YHyrd2Y8mMtPAr5PbsQbM144j0VUrSWGlEW1sy8MMqSj7jA+o6j5jI+dRyxiRhYeKnppjDK2QcD88l2dWBAI5HUV8oRZfoANxcL7RepREoiURY7iFXVkcBlYFWB5EEYI+Yr1ri0gjULwgEWK5fv3u/YW6pb21sGu5yFjAeQ8IzjjIL48hnTmeSmt6hqamQmSR/QbrkPDT53rPqIomgMYOkdNVcN09zbeyRcIrzY70pGTnrw5+AdMDpzzWbV10lQ43Nm8vmqtQ07Yh1qyVSU6URaO21nMLe6mMTacJkzw8xnOAemfnUsG7xje3w9Wq4fiw9HVVNt6b63BF9s9nTXiktzxrjqSmTgY8SK0BR08mcMtjydl5+wVffSt+9ngt7Zl3abUkhmidz7oeLsivCoZxhSwxgkcJxwnTWopWT0jXMcB0+PZ8zuF0x0cxDgdFbKz1ZSiJREoiURYL+Thikb8KMfoDXcYu8DrUcrsMbncgVxSvrF+dpREoikNgbTNtOknMDRh4g8/8flUFRDvoyxW6Kp+mmEnDj2LrlpcpKgeNgynkR/8ANPSvmXscw4XCxX3UcjJGh7DcFe5pVRSzEKo1JJwB868a0uNgvXODRicbBco3q2uLmcsvwKOFPMDOuPMn6Yr6Sjg3MdjrxXxO0qsVM2JugyCh6tLPSiJRF2DduXitYT/7aj6DH9K+Xqm2mcOtfe0LsVMw9QUlUCtpREoiURKIq5vfJFao20DGHmhj4EJ/fYAZ9C3Pngt41dpA+ZwpwbNJue4fPJQTFrBvLZhbcVtLc2SpckwyyRjjMRwUbnkHOhB6a+GtRl7Ip8UeYByuuwC9lnZFRO6ks0F1NYzStOERZYpG+PhJwUY9cHl/9AWKsMkibOxuG5sQNL9SihLmvMbjfiFbqzlZVH9o8m0QY/chJ2QUmRogpYknQcPx6Afd8a1dnClN99a/C+nt4qpVGbLd6Ko2PuUzcF7f36ydUnJUfPPGFHqRWg/6iMYoYmEc25+yrN3bsnvN+tdN3X2NbW0X+SYKSd7jD8fFpgHizjGPDSsOqnllf+rqOqyvxRsY3oaKZqspUoiURKIlEWjtxSbacDmYnx68JxXoxX6OvBRTDFG4dR9FwIXDfiP1qr9fVDIvK+M3beSe8N+I/WvP6hVf9D4pu2ck94b8R+tP6hVf9D4pu2ck94b8R+tPr6r/AKHxTds5LYtdqzxfs5pEzz4XIz64OtRvq53/AHOJ7VLE90X2G3Yvt1teeX9pNI/kzkgfInSjKqZn2uI7F7LI6X7zftWt7w34j9ak+vqv+h8VDu2ck94b8R+tPr6n/ofFN2zknvDfiP1p/UKr/ofFN2zknvDfiP1p/UKr/ofFN2zku37kg+42+eZTP1JI/Q1aBec5NeN19dRNwwMHUpyitJREoiURKItDbuy1ureSB9FkXGfA81bHXBAPyqWCYwyCRvBcSMD2lpVSWTbaAQrHbNgY94LcwNASvFni/s4rRts9xxkuHV8Gneq16kdGw7VKbrbum1eSe6n7a5mwGc6KB0ReWdceHIAAdYKqqEwEcTbNb8z+d6khiLCXONyVaKoKwovae8VrbkiaeNGH3Sw4v4B3v0qeKlml+xpPzmo3ysZ9xVR2xv7YT/ZrbSXx6KIQR/xd4fJa0YdnVMfSLwzv9svNVn1MTsgMXcr7awLGioihVUBVUcgAMAVkucXOLicyrgFhYLLXK9SiJREoiURfCM6GiL857StzbTy276dm5UE9Rnun5rg/Or9fsp04FTTi+LMjr4279R4L5Wppy15AWFp1HUVlRbKrJHWEZHbkPNVxG48Fqm6PFnp4V9I3YMX0u6J6euLr9v51U+5GG3FbKzqeo+dfOTbJrInWMZP/AM5jy/KgMbhwWOe6A0XU1obO2HI94fUCzRw4n2HPj6rtkROZXm3uejfWrG1NiOLjLTDXUe3t4cl7JFxas5nXxFY0eyqx5sIz35eqjEbjwWq10eLI5eFfRxbBjFMY3npnO/I8h1c+fVlaYQjDbitlZ1PUfOvnJtlVcTrGMn/5Fx5flQmNw4IHLsscfedyFX1JwP1NaNBsV5O9qRZoztxNvQefqpYoC5wuv0Zs+1EMUcS/DGioPRQAP5VXkeXvLjxzX1bG4WgDgtiuF0lESiJREoiURUfeXYTAyz3O1JobfiJCIeDhB5ICCeM+A4cmtSmqAQI44QXdef8AHiqksZzc55AVL2Tueb+YSWwlit1P+cTsGkkweaqAB/Tnk50rUlrhTswyWLuTdB2/PdVGU5lddtwOZ4rtlfLrWXOdsbjSQ3El1bJDd8bM7wXCKdWJJ4GOmcnTOMfvVtQ7Qa+MRSEttkC0+o+dyovpS1xe2xvwKmt2977aRhbtGbOfl2Lrw6+CnAB8s4J6CqtTQytG8Bxt5j8qWKdhOEix5K2VnqylESiKkb672z2VwiokbRsgbvA5zxMCAQdNMdOtV5ZXMd1LMra2SnkAABBWHZ/tOhbSaF4/NSHHr0P6GvG1I4hcR7WjP3gjzVr2Vt63uf2Mqufw5w38Jwf0qZr2u0K0IqiOX7DdSVdqZcq9se75yt4g00SXHT8D/wDST+Wt/Y9TkYXdo/I/Pisyvh//AEHeuX1vLMSiJREoiURKIlESiK/eyLYBmuDcuPs4dF85CP8ApU59StZG16nBHuhq70/f3V+hhxOxnQLs9fMrXWntHasNuMzSpH4cR1PoOZ+VcucG6lRySsjF3myqe0faXbpkQo8p8fgU/M97/hqF1S3hms+TasTftBPl88Fg3c34nu7uOIRxpGeIt8TMAFJ55A54HLrXMc7nuAsuabaD55QwNsFf6tLWSiJRFQN99zrq8u0lieLskQYWUkgNls4j4SpyOHnzxrWvQ10MEJa4G5PD3uqVRTvkeCDkOazruffPjttqSgfhhQR48gVYYHyrj66nb9kI7zf1911uJD9z/DJWiz2aY40TtpW4VC8TEFjgAZJxqTiqL5Q5xdhGashtha6qx3p2mP8A0s/74f4Vf+kpP+3kq2+m/wBPNerPa1xcXEPvGyinC2kxcMY/3h3M/rXj4Yo43bua/VbXzXrXvc4Ymd6u9ZatJREoioftasOKCKYD9m5U+jjn/EoHzqtUt6IPJZW1o7xh/L8qJ3N3Ytb61PFxJMjFWZW1OdVJU5GMHGgHw1xFEx7etV6OkhqIc8iFr7W9nNxF3oGEwGox3HHyJwceRz5Vy6mcM25riXZcrM4zfyKw7K32u7RuznDSAc0lBDj+0Rn+LNeNnew2d5rmLaE8JwyC/bquhbK25a7RjaMEHiUh4n0bB0OnUa8xV2GfMOYbELYhqYqhtge7iuOb7boyWEnV4GP2cn/Q3gw/XmOoH2NFWtqW8nDUfkdXosyopzEepVuryrJREoiURKIlEUzutu3LfTCOMYUYMkhHdQf1J6L19ASK1VVMp2Yna8BzU0MLpXWC7g9xa7Lt0QkIijCrzdz1OObEk5J5a9K+NqKgvcZJDmVsPkipmZmwVB237Qbic8FsDCp0GO9I3z+76DXzrPfUOdk3L1WPNtOSQ4Yhb1WHZe4d3cnjmPZBtS0hLSHz4ef8RFeNp3uzP7rmLZ08pxPNu3X52qa21udaWVpLK/HLIFwpZsAM2ikKuOROcHPKpHwsYwlWpqGCCFzjmVreyOxzLNMeSqEHqxyfoFH1rylbmXKPZEfSc/uXT6uLcSiJRFUdt7SEG1LbtJRFE0EgbjcKhPEMZycZrQhiMlK/C25uNBcqu94bKLmwsVo7vbywia/Et3HwmXMXHOMFSv3MtjGfDSpqikkLIsLDe2dh18VxHM3E67uPNcig2rIqqoZgAABr4CvonQsJJssrfO5rqu1d69qwxNK1jFGiDLMzhsagfCHBOprAio6N7wwSEk9VvwtJ887W3weay2+3dpxzWvvaW6RTyrHhAS3eBI++QOVcup6RzH7oklovn/C6EkwLcYFir/WQriURKItHbezxcQSQt99SAfA81PyIB+VcubiaQo5oxIwsPFcs9nm0ja3hhk7okPZMD0cE8Ofnlf7VUoHYX2PFYOzpTDMY3ccu9dhq+volH7Y2LBdLwzRhvA8mX0YaiuXMa4WKilgjlFni65fvJuZPZHtoGZ41OQ66PH5nH94fMCqUkLmZtWFU0EkBxxnIeIU3uzvlHdL7rfhTxjhDsBwv5MOSt4HlnwOM2KerLXDOx4FW6WvbL+nN/KiN6PZa6EvZHjXn2THDDyVjow9cHzNfU0u2GnozZHmNPBdTUJGca57e2ckLcEqNG3g6lT+vMedbDHteLsNx1Kg5jmmxCwV2uUoi928DSMFjVnY8lVSxPyGprlzg0XcbBdBpJsFfN2fZhPMQ90ewj/CMGRv5hPnk+VZVTteNmUXSPl+/zNXYqFzs35K27d3it9lx+62aL2g+6NVTP3nPNmPhnPj0z8tVVjnOJcbu+fLKSpq46YbuMZ/NVUti7vXW05DNIxCE96V+vki9ceWAP0qkyN0puVnQ001W7G85c/ZdO2Du1b2g+yTvdZG1c/PoPIYFXWRtZotyCljhHRHfxUxXasLl/tY2vxSJbKdE77/mI7o+Skn+0Kp1L88Kw9rT3IiHDMq47j7J92s41YYdvtH9W6eoXA+VWIWYWALSood1CGnXUqfqRWkoiURVHf1dmjsn2gOI6iNQ0nEc44tEIyOWp/rWjQGqzFP36flVqjc5GRRl9svYdvKYZVRJAASGabTI072ccvOp2TbQkbjaSR3KIx0rDhOvetpNgbFIBAgIOo+3P/fUZqa8ZZ+H7Lvc0/ILDtmLad+ZLcwRW9sz8LOzZdlDcxgnmBn4R611CaSntJiLn8uF7fOK8kE0l22sF9t93L97i2W5khNtaMGRlzxycIwhYH72MZ5Dnzo6qpmxvMYOJ+t9BfVBFKXNxEWCvlZKuJREoiURcq9qGxDFMLmMYWTR8fdccj5cQH1B8apVLLHEFg7UgLXiVvHXtV13K2+Ly3DE/aphZB59G9GGvrkdKsRSY234rTo6kTx34jX51qwVKraURc3363HGGntV83iA+rIP5r9PA1JoP8m+Hz5+cau2ff8AUiHaPZffZ5viSVtbhs50icn6Rk/yPy8KQTX6J7vnz3bPrr/pSHs9l0K5tkkXhkRXU8wyhh9DV1r3NN2my2C0OFiFVd4t29mwRNPLaLwpjIjHCdWCjADKOZqx/UqiMXxn19VUqI4I2F7m6clr7rbF2XdI0kNoAFbhIlGdcA8i7DGteN2nUSC4efRcUwp5m4mN8f5Kt9nYxQjhijSNfBECj6AVC+R7zdxJ7Vdaxrcmiyqu/wBvd7svYwn7dhqf9GD1/Meg+fhmpPLhFhqs+vrdyMDPu9FWdyNzTckXFznsicqpJzKepJ58OevM/wA4YYcXSdp6/PPs1pUVCZTvJdPVdWjjCgKoAAGAAMADoAOlXlvAACwXqi9Udt/ayWsDzP0HdH4mPwqPU/QZPSuXvDW3KhnmbCwvcuWbm7Me/vTLL3lVu1lPQknKp6Ejl4KRVKJpkfcrCoojUTl79BmV2Sr6+jSiJREoio+1bmKHbMb3XCqPbcELv8KuHJYZOinB5+YHWtWJj5KIti1DswNbWVR7mtnBdyyX3eCwsI/e7u4aKYyqvAr8DFSicKrH1yx108vCvKeSpdghjBFtbX4nj2JI2JuJ7s7qM2LurM1vCeHGY0OCcEd0aEdDU09WwSOHWfVcxxOwBSm8cl1eXpsreU28ccYkmkX4zxHRRgg8vAjrnkAYaYQwQ7+RuIk2A4ZLqXHI/dtNhxWltPcZrWF7i2vLkTRKZMu4KtwjJBAA546kjxBqWLaAleI5I24TlkOa5fTFjS5rjcK67Dv/AHi3hmIwZI1cjwJAJH1rLnj3cjmciQrUbsTQ5b1RLtKIlEWrtSwS4ieKQZVxg+XgR5g6j0rxzQ4WK4kjbI0tdoVx2GSfZN5g645jksqE8x4cvkR61QGKF/zNfOAyUU1vhC7DsraUdxEssTcSt9QeqkdCKvNcHC4X0UcjZGhzdFt10pEoi5Z7R91uxY3UIxGx+0UfcY8mHgCfofXSnPFbpDvWDtGkwHes04q0ez/eT3uHgkP20Yw3769H9eh89etSwSYxY6hX6Cq3zLO+4LN7Rv8Aw6f/AGf/ADUrqf8AtldbR/8AM7u9Qov2R/5rL/rj/cSo6X7T2/gKDZP9k9v4Cn97NvLZwGTQue7Gvi3ifIcz9OoqWSTA26t1VQII8XHgub7l7vtfztNOS0atmQn/AMxjrwf1PgMDTIxUhjMjru0WLRUzqmQyP049a7CqgAADAGgA6eVX19GvtEWO4nWNS7sFVRkknAA8a8JtmV45waLlcc3n21JtO5WOEEpnhiTxPVz4afQD1qhI8yuAHcvm6qd1VKGM04e/zRdR3Z2ItnAsS6tzdvxMeZ9Og8gKuxsDG2W9TQCCMMClq7U6URKIlEVS3i29suVWhupYnAJBXvEqRkHBUZU8xkVoU9PWMIfE0j51qtLJCRheQqjaz7AikVkWSVsjhBWVhnp3WwG9DmtF7dpPaQ4gDu/CrNNKDln4rrdfPLSVV3l2Jc+8LeWDoJgnZyJJ8Ei5yOXIg+nTUY1v01RFuzDODhvcEagqvLG/Fjj1UPf7N2pdoVvJoLS3/wDM7M6kdQSScA/mA8QeVWY5aOE3haXO4X+fhROZM8WeQBxsrXu3f2rx9laSLIkAWPQk4wO73vvaDmM9az6mOZrscosXZqzE5hFmHRS9V1IlESiJRFDbz7vR3sXA/dcao4Gqn+oPUf1ANRyRh4sVWqaZs7MJ14FctsL+52TcMjL+dCe5IOjKf5N8iOYqm0uhdmsKOWWikLT4c11fYO3obtOKFtR8SHRl9R/XkauseHi4W/BURzNuwqUrtTrHcQLIrI4DKwIYHkQeYrwgEWK8c0OFiuL3CSbKv9MkIcj9+Nun0yPzDPSs83ik+aL5pwdR1GWnqPnmuhb+3CybLkdDlXETKfEGSMirU5BiJHV6rYrnB1K4jjb1Cj/ZH/msv+uP9xK4pftPb+Aodk/2T2/gKpbzX77SvhHFqvF2cXhj7z+hwWz4AeFQyOMj7DuWfUyOqp8DdNB7/OC61sbZqW0KQx/Co59SerHzJ1q81oaLBfQRRNiYGN4LdrpSLV2ntGK3jMkzhFHU9fIDmT5CuXODRcriSRsbcTjYLku828020ZFhhVhGT3Ix8TnoW6eeOQ59M1RlkMhsNF8/U1b6pwjYMuXur5uVumtmnG+GnYd49FH4F/qetWoYcGZ1WrR0Ygbc/cVaKmV5KIlESiJRFzW52BLsuR5ooEvLZjxOrIpmj8SHwSwHz9Bq1bballW0Me4scNM8j3cPnYqBiMJLmi481v8As0nhuHvLlQgaSbup3eJI1UCPKj4c5PLQkHnUW0mvjEcZ0A8zqu6VzXlzhzV7rJVxaO2lnMLi1KLNpwmQErzGc48s9Dr0qWExh43t8PUuX4sPR1XNt6tkCFVbaFxLfXLnENupKoWOmeFdcZPNeHPLFbdLOZCRTtDGjU6nxP5uqEzA0XkOI8ArDuNsKPZqZuJUS4uCo4C4AByeGNRnvHLcxnwHiaddUOqnfpglrerzPJTU8QhHSOZV2rLVtKIlEXwnFEUTebz2kWQ9xHkcwG4iPkuTXBlYNSoH1ULPucFWt4d59mXUfBKXfHwssbBlPipIGPTkfCoXyxPFj6FUairpJW4XG/cuce8dhNxW0r90918cDY8xk+mORqpfCbtKxce7feJ3forxsL2lkYW7Ti/9yMDPqU5fMY9Kssqf9gtSDavCUd49leNl7ftrj9jMjH8OcN/CcH9KsNka7QrViqIpPsddV72obG7W3Eyjvw6nzQ/F9NG9AfGoqhl235KntODHFjGo9FU7Da3Hsi5t2OsRjZfytKmnybP8QqAOvCW8reqoRzYqN7Dwt6rzsPa3u+zLnhOHllEa+WUHEf4QdfHFGPwxHt/AXkE26pH21Jt5KZ9k2x/2lyw5fZx/zdv5DP5qkpmf5KxsmDWU9gV92htSGAZmlSMfvMAT6DmflVlzg3UrWfKyMXcbKl7b9paLlbVC5/G4IX1C/E3z4arvqR/isybarBlGL9ui59tHaktzIHuJGbXn0UdeFRgD0HOqrnFxu4rHkmfM68h+divO6u29mWa91nMh0aR4jk+QAzwr5emc1ZjkiYP2WtSz0kIyOfOyttpvbZSfDcRj8x4P7wFTiVh4rQZWQP0cPT1UyjhhkEEHqDkVIrIN16oiURKIvPGM4yM4zjOuPHFe2NrovVeIoq03dt4rlrmOMJK6lW4dAckEnh5ZJUa9asPqpXxCJxuAoxExrsQGalarqRKIuZT7m7Qk2hPOJ1jUsQkzYZwh5BF+6VB4c5U88c9dxtdTNp2xlt+Y0F+s8b68VnmnlMpddeLy02fs+UcfabRvidFZuNuLmMjUL468Tda9Y+qqW5Wjj8PnkEIiiP8As5XjdXby3tuJlHCclXXOeFhzHF1GCCD4EVl1VMaeTAe5W4ZRI3EFMVWUqp+/W8F1aj7GEdmRrMe9g+HD908tTkHNQTSOZoFn11TNCOg3LmuXbS2xPcHM0rv5E935KO6PkKpOe52pWBLUSyfe660a5UKURKIlESiKQh25cqpQTycDAqVLkrgjBGDkDQ12HuHFTiqmAtiNlpRylQwBwGHC3mOJWx9VB+VcqIOIBA4r4ZDwhc90EnHmcAn6AUvlZeYja3Bb0W3LhY1iSaRI1zhUYrzJJ+HBOpPOusbrWvkphUyhoYHEAcloOxJJJJJ5k6k/OuFCSSblfKLxKIlESiLasNoywHMMjxn91iAfUcj866a4t0KljmkjN2Gy6LuPvXeXLhHiEqDRpR3OH1+6x/dABq1DK9xsR3raoayeU2c2456LoFWlrLHcTrGjO5CqoLMTyAAyT8gK9a0uIaNSvCQBcrnm8Fzsy7cXEV+be5AAWVWcaDkChxpqdBjzrZp2VcDd26PE3ll6qlI6GQ4g+xWDZHtEeGRYLopdKSAs9uck5OBlMDJ9AD5NXcuzGyN3kV29Tvf53LllWWuwvz6x7Lp1YS0EoiURQ+8+zp7iIR28/u+W+0YDLFMHIU81Ocagj1qzTSxxuxSNxcu1RSsc4WabLnZtrXie1tZFgt10u713Xjl8YUY6a9eHQ+GPj2ccthLKLu/xaBkOsj3/AIo4WXLGGw4nn1fP5s1lvts+3VIbcOYUIQukZ7OPJ+J3bHU5J1zz1qi+gqpCXyWxHOxOZ7ArDaiJgDW6K7A1lq2vjKCMHUGiKm7e9nkE2WgPYP4AZQ/2fu/LA8jVd9O12YyWbPsyKTNnRPl4Kh7U3MvIOcRkX8UXfH0xxD5iqzoXt4eCyZdnzx8L9igGUg4IwRzB51F1KmQRkV8ovEoiURAMnA5mnUvQLqQfYdwsTTNC6xrjLMOHmQBgHBOpHIV3u3WvbJTGmlDC8tsBzXyx2LPMjSRRNIqnBK6kHGccPxHTwFAxzhcBI6eWRpc0XC0pomQ8LgqfBgQfoa4OWqic0tNiF5ouUoiURKIpjZe691cY7OFgv4nHCvrk8/lmpGxPdoFaioppNG+OSvGw/ZrGmGun7Q/gTIT5t8Tf8NWGUwH3LVg2Uxuchv6K9W1ukahI1CKOSqAAPkKsgACwWq1oaLALLXq9UBvJtGyZXtbq4jTjGGXtQrDkRk57vz0PmKt00VQCJY2k26rqGV0ZGBx81TW3Qmsu/bw2+0bc97gkiQygeKvjvaeGfJa0/rmT9F7jG7mCbeHztVX6cx5tAcOvVWPdOGwuh2sVksMkT4YNAFZHGDoQMZGQfEaaCqVW6ph6DpLgjne4U8Qjf0g2xHUrdWcrKURKIlEXOtu7CsrF1ENg11PMW7NDxNGMEZznKqo4h05cyOdbMFRUVAOOXC0anj7qjJHHGeiy5K+jdklfedsTKI49Vt07sMfgMD4jrjA1PLLcqfV2O6pG5nidT7fNE3OWOY5DhwUhu5v1HPMIzC0EMh4baRhhZCuhTlhTywAT4c8Aw1GznRsxYruH3DldSRVIcbWsOCulZitJREoi1rzZ8UoxLGkn50DfzFeEA5FcPjY/7hftUNPuRYvqYAPyu6/oGAqMwRnh+PRV3UFO7/FYf/1/Y/6Jv96//dXn08fLzPuuP6dT/wCvmVng3IsUORbg/md2/RmIr0QRjgu20NO3RqmLPZ8UWkUSR/kQL/IVIABorDI2M+0AdijN9oGksZ1RWdiBhVBJPeXkBqa4lBLCAoaxpdA4AXUT7LrKSK3lEsbxkykgOpUkcCa4I5aVHTtLQbjj+FW2YxzIiHC2fHsCttxbJIMSIrjwZQR9DVhaDmhwsRdQ1zubZSfFboPylk/ukVEYWHgq7qKB2rR6ei1TuBY/6I/72T/urn6ePl5n3Uf9Op/9fMrLFuLYqc9hn1kkP6FsV6IIxwXQoKcf4+qlrLZEEP7KGND4qgB+uM1IGtboFYZDGz7Wgdy3a6UiURKIo/eG7eG1nljGXSN2UYzqFJGnX0qanY18rWu0JC4kcWsJCq25+7dlc2MbvGk7yjilkbWTjPx9/wCJSGyNCPHrmr9ZVVEU5a02A0HC3DJV4YY3xgkXvqsG7kL7O2j7iHaS2mRpIgdTGRkkeQ7p8iSvXOeqhzaqm35FnNNj1/PdcxAxS7vgdF0DFZCupREoiURKIlEXMJdmybTv5oNoSGEQgmGBDowOQJVYjD48cZycYUAit0SspKdskAvfUn06vmuqzyx00hbIbW0H5U9svY8k9tJY30ZxDwrFOuAGAH2cidVdRodMdNcmqks7Y5RPAfu1B8weoqdsZczdvGnFbOxN8raa4NnG7OyDCyNgiUqO9hhzIAznAB1xpXE9DKyPfOFgeHK69jqGOdgB/dWiqCsJREoiURKIlESiJREoiURKIlESiJREoiURRW2tvw2pjWQszyMFSNF4nbJwSFGuBzJ/mdKsQ0z5rlug1J0Ub5GstfiqttDat1sy5d7lmuLKZvjx3oSdAuB0xpjkeY1yDfjhhq4g2MYZG+fzy7NK7nvhfd2bT5IN1JYybjY90sccveMbd6I56qcNj0xkcsgaU+sY4burZcjjx/Hqm4cDihda/gpzdzd54pHubqXt7p1ClgMKijXgQdBnUnTPhzzUqalr2iOJuFg8zzKliiLTicblWKqanSiJREoiURKIorbOwo7lonYskkLhkkQgMPxLkg5VhoRViGodEHNGYIzB+ahRvjDiDxCru9V7PeTnZ1rxRqADczEEBVYaIPEsPDny5BiLlLHHBH9TLn/qOv8Ab5wUEznPdumd5ULu4lta3t5caJb2aCBD1Zvvn95yysP7Qq1UmWWCOPVzzc9nDsFvRRRBjJHO4NyVm2LvQ5t2u71Vt4HcCHRi3A2il8A8zrnQdeWKozUg3gih6TgM+3qViOYluN+Q4K0QTK6hkYMrDIZSCCPEEaGqDmlpsRmpwQRcL3Xi9SiJREoiURKIlESiJREoiURKIlEUPtDbalZI7WWCS6APBE0q6nwIBzpzxp6jnVmOnNw6QEM4myidIMwwi/aqTtLZF3s6VdomT3tsEXQK4wpOvB+FRoMjGMZxwkgakc8FU00wGEf4/v1/NbKo6OSJwlvfmr7ZXcF7bhl4ZYZFwQR9VYdCORFZD2SQSWORCutc2RtxmCo/dXdj3FpgkztA5BjiblH+Lvczn5aDXJ1qaqq/qA0ub0hqeajhh3d7HJWGqanSiJREoiURKIlESiL4fLnRFy7dXcGczML85hjlMgQHKzSED7Q+K4A0PmMDvZ3qraUYYNx9xFr8hy7fnJZ0NK/Ed5pdXfe/bMVnavJKFYEcKxnGHYjRceHU+QNZdHA+eUNb48lcmkEbCSqpubu5f28Uc0cqqZG4pLaRSIwrEajGsbga4A8AeWuhWVVNK8sc3TRw1uPUfOKrQRStAcDrwV5vNrQROkcsqI7/AAqzAE+maymQyPaXNaSArhe1psSt2ol0lESiJREoiURKIlESiJRFFbb3it7QfbyBWPwoO87eGEGp168qsQUss32Dv4eKjfK1n3FVv2g7af8A/HxSIJYVmkRZeJSsiIQxYEfdPdA+fnV3Z8DfqS02JaDbkSoKmQ7sEZX1Uzabm2KdkyW8eYsFGGckjkxOe+euTmqz66oOIFxz1+cO5SiCMWIGikNlbXhuhJ2TcYjcxPkEDIAyNeY159ahlhfCRiyuLhdse197LQ3d3WSylnaF2EcpBEP3EPUj+XTTA1wKlqKx07Gh4zHHiVxHCIySNCp+qimSiJREoiURKIlESiJREoiURVXau673N/FPO6tbQrmOLBzx6ZLdCMjOc/dAxzJvxVbYqcsYOkdT1fPdVnwl8oc7QaL1vvvlHYJgYedh3I88v328F/U8h1IUNC6pdfRo1P4HX6JUVAiHWqBtzZKPbQzyzLdXN3cRo7qwZUUhsxrjQY0B+mnXXgmc2V0bW4WsaSBz6yqkkYLA4m5JC6hvZtj3O0lnGCyjCA8ixIC5A1IydfLNYNJBv5ms56q/NJu2Fy2Ng3bzW0MsqhHdFZlGcDIzjXUaHlXE7Gskc1puAV1G4uaCVv1Eu14jlVvhIONDg5r0gjVeXXuvF6lESiKNG37Xj7P3mDjzjh7VOLPhjPPyqf6abDiwG3YVxvWXtcLT29vBJA/Zw2k9w5XiyoxGOehkOgOnLFSQUzZG4nvDR16+C4klLTYNJUTuZtq82gRcF4YrdWZTEqlnY45M5PdxxBsjn4VYrYIKb9OxLuZ08FHBI+XpZAKv35Oy9qu6wC496GYMkBhIWAKh2B4RxNg+TJ4VcjtV0gBdhwa9nZ84qBx3M17XxadquNvs24uoJo9pdkFlxwxxZzH4d8k8TZweWAR1zgZrpY4ZGup75cTx7uStBjntIk48lDbO2fte1T3aJreWJdIppCwZF6AqOeByGuPEjSrMktFMd64EHiBxUTGTsGEWI4EqybrbCWyh7MMXdmLyORgu7c2x05AY8qpVVQZ34rWGgHIKxFGI22UxVZSJREoiURKIlESiJREoiURKIlESiLQGxYO3Nx2Sdsw4S+NSMY+uBjPPGlTb+Td7vF0eS43bcWK2apm9G5yi9spbW3Cr2wM5TAUYZCpKZ0+9kgevStKlrjuJGSuztlfsPHwVWWn/AFGuaOOa9e0yQTzWVjkASyh5NcYUafqC/wA1FebMG7ZJPyFh2/LJVHE5sfNX9RjQcqyFdX2iLie7abNliuZryQRzGV2QiRlkAIBBVQe93mPQ8q+oqTVMexkIu2wvlksmLdOa5zzncqciv7lt33lkkkEgK8EnEQ5QSoM8Wcn7wz1FVDHENohrQLcRwvY8FNjf9KXHX91pXJjFlFJBtG5a9ZIyIUuWkLOwXiQxgkjGTz5Y68qlbi37mvibgucy22XO65dbdgtecXbfyU/7RL64j2THxkrLJ2aTY0xlSXGnQsuDjTBIqps6OJ1YbZgXI8cvJS1TniAcza6k9obj2b2jQxwRq3Z9yQKOPiA7rF+ba88nWoI9oTtmD3OOuY4eCldTRllgF69mm02uNnxNISzLmMk8zwnu58Twka15tKIRVDg3Q5+KUry+IEqJ3P8A8k2neWZ0ST7eLw15gfJsf7OrFZ+tSxzcRkfnzVRQ9CZzOeYU7vxu8b234YyFmjYPE2cYYcxkagEfrg9KqUNVuJLu+05FTVEW8bYa8Fq2O6kkjpLtC5e4dCGWND2cKMCCDwrguQRzOPSpH1jGgsgYGg8TmT7LxsLibyG/orZWerCURKIlESiJREoiURKIlESiJREoiURKIlESiKP2tsO3uhi4hSTTAJHeHow7y/I1NFUSxG7HELh8bX/cFj2FsKO0VkhMnASCFeQsEx0XPwivZ6h8xBfa/ULeKMjDBYLdvgxjcJq3C3D64OP1qJlsQvoujpkq1uFu17vZpHcxJ2vEzHIVsZOne16AVer6vezF0bjbLmFXp4cEYDhms/tHH/8ANuPyr/fWudnf+pnzgV1Vf2nKt3u7cMuxI3jgjE4gjkDqiq5ICliW0JyM8zV1lU9lcWuccNyLXy8FXdA0wXAF7BWQbPG0NmRxzEhpIky3MhwAeLz7w+YqjvfpqouZwJ8P4VjBvYrO4hRVtZ7YWD3b/JcBezWcu/Fw4wDw41YDqR6551Yc+hMm96XO2XyyjDZw3Dl2qy7r7EWytkgU8XDks2McTE5Jx0HgPACqVVUGeUyFTxRiNgaFtvs6IyrOY1Mqrwq5HeA10B6cz9T41GJXhmAHLkusDb4rZraqNdJREoiURKIlESiJREoiURf/2Q=="/>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1" descr="data:image/jpeg;base64,/9j/4AAQSkZJRgABAQAAAQABAAD/2wCEAAkGBxQSEhUUEhQWFBUXGR0ZGBgYFRscGxogHxwaIBoYIBkfHCkgGCAlHBceIjIiJyorLy4uHSAzPDMsNygtLisBCgoKDg0OGxAQGzImICY0LzQvOCwsLC8yNzcsLCwvNDQ0LCwsLC8sLCwsLC8sLDQsLDQvLCwsLCwvLCwsLCwsLP/AABEIAN8A4gMBEQACEQEDEQH/xAAcAAEAAgMBAQEAAAAAAAAAAAAABQYDBAcCAQj/xABJEAACAQMBBQUFBQUDCgYDAAABAgMABBEhBQYSMUETIlFhcQcUMoGRI0JScqEzYpKxwYKy0SQ0U3ODk6KzwtI1Q0Vj8PEVFyX/xAAbAQEAAwEBAQEAAAAAAAAAAAAAAwQFAgEGB//EADcRAAEDAgMECQMDBQEBAQAAAAEAAgMEERIhMQUTQVEiYXGBkaGx0fAUMsEj4fEVM0JSUzRyQ//aAAwDAQACEQMRAD8A7jREoiURKIlESiJREoix3E6xqWdlRRqWYgAepOgr1rS42aLleEgC5UNs/ey2uJ+wgZpTg5dEYxrgZwXxjXoeXTNWpKKWOPG/LqJz8FE2djnYW5qDO3764vJ7S3FvB2J1eTidip+FlUYHIgkHlnnVr6anigbNJc4uVgFFvZHSFjbCylNqRzR7NuRJcGWZIpGMqqIyCAWAAU93A0qvEY3VLC1tmkjI5+qkfibEbnOxVd3X3VivLGKYzXKzODmQTucMrMucE4xleX61dqqx8E7mBrbDhYKCGISRB1zftUx7OtrTSxzQXLcc1tIY2c82GoBJ6nKsM9QB1qttGFjHNkjFmuF1JSyOILXahWPbJlFvN2GsvZt2f5uE8PPTn41ShwbxuPS4v2Kw++E4dVyfd61tJ4ikk81ttPJzJLJIrcXF3RqwByMDBw1fQ1D5o3YmtDouQA+fhZsQjcLEkP610q42bdPbRILoxTpjilSNWDkAg5RtMHOemtYjZYWyl2C7TwJ07wr5a8tAvmqpu5vNtObtikUF0kLmPiz2TOR1ByV5YPIcxzq/U0lJHhxEtJF+dvyq8U0zr2AIHcr5c3yRR9pOyxKAOIs2ik4GOLrqcVktjc92FgurZcGi7slktrhJFDxsrqeTKQQfQjQ145rmmzhYr0EEXCy1yvUoiURKIlESiJREoiURKIlESiJREoiURY7iZUVndgqqCzMTgADUknoMV61pcQBqvCbZlV7efeN4rIXdmqTplSSc44CcEgDXIOBry1J5Yq7TUrXz7mW4P5+eKhlmLY8bM15l3ftNo8F0/HKroCimRuBdOYQHAbXXzHjQVM9LeJtgQc8hfx5IYmS9I5qK9llw0S3FjJ+0tpDjTGVY8x/aBPoy1Y2o0PLJ26OHn89FFSHCDGeCid9tnxpteB5pGiguExI6vwaqCMFui/swasUUjnUbmsF3NOWV9erxUU7QJwSbA/PZT+wLnZg7SysXUtKrFgvaMD3cEmRsg6edVKhlWbTzDIW5DyViMw5sYobcrad7b2a26bPneRS2C+Ik7zE83wTgk/41ZrYoJZzIZQBlpmfJQwPkbHhDDfwVo3J3fe1SV52D3E7mSUryBOcKPHGSfmaoVtS2ZwDBZrRYKxBEWAl2p1UhvNBO9tIto/Zz4BRtOhBK6gjUAjXxqGmdG2UGUXbxXcocWnBqqJvILi+gWB9mOLrujtm4Qi4I4mEg6HB7uca9ca61NuqeQvbMMHLO/gqcofK3CWdLmrjeStY7NJd+N4bfHF+JwmAdddWxWawCoqbAWDj5X9lacTHFnwCjfZzAtrsuOSQhAwaZ2PLBPdJ/sBan2i4zVRa3PgPnao6VoZCCe1QEN2u2biR5GC2lsCyQcWGkbB+0dc5xj/D8VW3MNDGGtHTdqeXUPnXyUIcKhxJ+0cFYPZT/AOGQ+sn/ADHqntX/ANTu70CnpP7IWod+Hs5/d9pqgbAYTQ5KkEkAtGe8vLpn0xrUn9PE7N5TX7Dr46Lg1O7dgk8lc7O7jmQPE6yIeTKQQfmKzHscw4XCxVtrg4XCz1yvUoiURKIlESiJREoiURKIlESiLDdysEcxqHdVJVOLHEcZC5+7nTXzrpgBcA42C8JNslzXY/tHlKub63zAWKM8an7Mn7joSdNca4JwcBjmtybZbAQIX9LWx49YPzuWfHWOz3jcvmq9brXsNtO1lxrNY3fEbds5ALaNC2dQTnGDrnh0yxryqjfLGJrWkZ93v8/C9ic1jt3e7XaeykNwJWtLmfZkpJCEywMeqE6/zB068fhUO0AJo21TeOR7fnlZSU143GI8NFNPu2w2kL2NwimPglTGS55DXpyT+AeNVRVA0u4cL53HV8z8VLuf1d4OWaltp7GguChniSXgyV4xnGcZ05HOBp5Cq8U8kV8DiL8lI6NrvuF1s29ukY4UVUXwVQB9BXDnFxu43XQAGiy1yvUoiURKIvEsSsCrAMp0IIyD6g869BINwhF1Hbb2DDdQiCUMIwQQqMUGnIYGhA8Dpy8BU0FTJC/G3XrzUb42vbhOijdu7l2k0LBbdFkVCI2TuEEKQoLDGR+bIqeCvmY+5cbE53z+dy4kp2ObotXckmx2WGulaLsu0ZwwwfjbGB1zpjxyPGpK21RV2iN72t4BcQfpw9LK11pezzZzTtNtG5Xv3BIjU6hY+X0OAo8lz96pNoSiMNpo9G69vzzPUuaZhcTK7U+i0bHaNxPcyLsgQxW1vnIKgRzOxyeQ0zg4IxgDmOLFTPiijiBq7l7vEAfM/wBlw173PIhsAPNXPdzbZuQ4khkgmjIEkbg4BOcFX5OpxzH9QTmVFOIiC1wcDoR+RwVqOTHqLEKYqspUoiURKIlESiJREoiURKIo+LbUDXD2wkBmRQzJ1AP8zjBI6AjxqYwSCMSkdErjG3FhvmqZtqObZNy15FxS2kzZuIySSjH74J/T+E/dI04SysiELsnt+08+r5281VkxQOxjNp1XjbnDaXCbSgAktLoBblQMghuUnD555Y55H3zXsF5ozTPye37e7h84di8k6DxK37Tr7rc2j7MbWWZZYmeBc5ZE5Hw4SdY9fUeAFRR7WmYwscLnmfzzXTqJhcHDJXdYwDnGuAM9cDkM8zz/AFrLuVcsvdeIlESiJREoiURKIlESiJRFqbU2dFcRtFMgeNuYOR6HI1Bz1FSRSvicHsNiuXNDhYqv7/W1yLExWKaYCMq/EIwMcKL10wPHGcA50uUDojUYpz48+tQVAeI7Rj+FDbB3etZoY5dmXDQXEQCs+NWPVZoSepz5eGQBVmepmY8tqW3afnRKjihYWgxGxHzMKY303jmtmtoLdUaa4bhV5MhBqo5A5yS466edVqKlZKHvkJwt5a8fZSTzOYWtbqVl2Dt6b3g2d6iLOE7RHiJ7ORc4yAdVIIOh54PLrzPTR7vfQk4b2N9QV7HK7Fgfr1Kz1RVhKIlESiJREoiURKIlEVU303WNwVuLZuyu4tUcacWPuH9cE6akHQ1oUVYIrxyC7Dqq08Jf0m5OCiRv2JYXt5raU3hUxtbiMkMSMZyfhQ5yc8hnnzNj+nFjxIx4wa3v8z+ZKMVOJuFzely+cFZdzNjNaWcUEh4mUEt4AsxYgehOM+Wao1k4mndI3Q/wrEEe7jDSpyqqlSiJREoiURKIlESiJREoiURKIlESiKKvNhxkzSxKsdxLE0fajQ6jQnHMggHPPQVYZUOAaxxu0G9lGYxmRqVzG7u4Bsr3W5d4b21YlFfi4gwYlQjdVKHAwcDAPIA1uMZJ9XvYxdj9bdnHrus8ubucDzZwXQt3rRbhba+mj4bnsApOo0OueHz1I8AxrHqHmMvgYejf586lejGICQjOysNU1MlESiJREoiURKIlEUSm81oZ/dxPGZc44c9fw55cXlnNWDSTBm8LTZR75mLDfNS1V1IlESiJREoiURKIoHbe9cNuSv7SQfdU8vzNyH6nyq5T0MkuegWZWbUhp+jq7kPyfh6lTr/fS5kPdIiHgo1/iOf0xWrHs6FuufasGbbVS89Hojq9yoiXas7fFNKfWRv8asiCIaNHgFQdVzu1efEr5HtSZfhmlHpI3+NemGM6tHgEFXONHnxKlbHfG6j5uJB4OP6jBqtJs+F2gt2K7Dtmpj1OIdf7K3bF3whnIV/snPRj3T6N/jj51mT7PkjzbmPnBbtJteGc4XdE9enirJVBayURKIlESiLXubCKQq0kaOV+EsgJHoSNK7bI9os0kLktB1C2K4XSre0N+rKGYwSTYcHhYhWKqfAsBgY6+HXFXY9n1EjMbW5KB1TG12EnNWMHNUlOvtESiJREoiUReXXIIzjPUdK9CLiVr7Nb0XIQgLGrg9uHXGAc8QXPFxeAxz69a+odtWnMV+PK3wWWOKKTH1c12+vllsJREoiURKIlEVD3u3sJJht2wBo8g5nxVT0Hn9PPZoqEWxyDsHuvmtp7WNzFCe0+3uqTWsvnEoiURKIlESiK3bp71mIiKc5j5Kx5p5E9V/l6VmVlCH9OPX1/db2zNqmMiKY9HgeX7enYuhg1hr6pfaIlESiJREoi5Jt72Y3Ml3I8Tx9lI5fiZjxLxHLArjXBJxrrpyr6KDa0TYQHA3At4LMloXOkJByK6pYWoiijiUkiNFQE8yFAAJ89KwJHl7i48c1pNGEALPXC9SiJREoihtsb0WtrKkU8ojZxxDIOAM4BJHw5OcE6aGrMNJNMwvYLgKJ8zGEBxUrbzrIoZGV1OoZSCD5gjQ1Xc0tNnCxUgIIuFkrxepREoiURKIlEVW3620YYxEhxJINSOar1PqeX1rR2fTbx+N2g9VjbYrdzHu2HpO8h++niubVvL5BKIvoGeVF6BfIK4bK3Ed1DTP2efugZPzPIHy1rLm2m1pswXW/TbCc5uKV1uoLJtHcEhSYZOIj7rADPo3LPr9a5i2oCbPFuxdT7BIbeJ1zyPuqZJGVJVgQQcEHmD1FaoIIuF8+5paS1wzC816uUoiv/ALP9tF1Nu51UZjJ6r1X5dPL0rF2lT4TvW8dV9TsStL27h+o07OXd6diudZS30oiURKIlEXiWVUUsxCqNSScAeZJ5V6ASbBeE21WOK7jb4XRvRgf5GvSxw1CXBWhcby2qTpbmZO2c8IQHODjkxGik9AcE5FTNpJnRmQN6I+d64MzA7DfNS1V1IlESiKkRbKQi+vNpRKQxIVHw3BFGDw4xyZueh548a1DM79OGnPeOJP4CqiMdJ8g/gKoQbHuLKzjvYLhoJJnHDbAcSt2jfZpqe83Br3gTjzGui6eKomMD23A/y7NT48lVEb42B7Ta/DtXYLQP2adoQZOEcZUYBbHewOgzXzj8OI4dOC0xe2azVyvUoiURKIlEXH947/t7mR86cXCv5RoPrjPzr6ili3cTWr4PaE++qHO4aDsHy6janVNKIrBuLaiS7Xi14AXA8xgD6E5+VUtoPLYTbjktXY0TZKoX4C/z1XUq+dX2aURc49otqFuEcacaa+ZBxn6YHyrd2Y8mMtPAr5PbsQbM144j0VUrSWGlEW1sy8MMqSj7jA+o6j5jI+dRyxiRhYeKnppjDK2QcD88l2dWBAI5HUV8oRZfoANxcL7RepREoiURY7iFXVkcBlYFWB5EEYI+Yr1ri0gjULwgEWK5fv3u/YW6pb21sGu5yFjAeQ8IzjjIL48hnTmeSmt6hqamQmSR/QbrkPDT53rPqIomgMYOkdNVcN09zbeyRcIrzY70pGTnrw5+AdMDpzzWbV10lQ43Nm8vmqtQ07Yh1qyVSU6URaO21nMLe6mMTacJkzw8xnOAemfnUsG7xje3w9Wq4fiw9HVVNt6b63BF9s9nTXiktzxrjqSmTgY8SK0BR08mcMtjydl5+wVffSt+9ngt7Zl3abUkhmidz7oeLsivCoZxhSwxgkcJxwnTWopWT0jXMcB0+PZ8zuF0x0cxDgdFbKz1ZSiJREoiURYL+Thikb8KMfoDXcYu8DrUcrsMbncgVxSvrF+dpREoikNgbTNtOknMDRh4g8/8flUFRDvoyxW6Kp+mmEnDj2LrlpcpKgeNgynkR/8ANPSvmXscw4XCxX3UcjJGh7DcFe5pVRSzEKo1JJwB868a0uNgvXODRicbBco3q2uLmcsvwKOFPMDOuPMn6Yr6Sjg3MdjrxXxO0qsVM2JugyCh6tLPSiJRF2DduXitYT/7aj6DH9K+Xqm2mcOtfe0LsVMw9QUlUCtpREoiURKIq5vfJFao20DGHmhj4EJ/fYAZ9C3Pngt41dpA+ZwpwbNJue4fPJQTFrBvLZhbcVtLc2SpckwyyRjjMRwUbnkHOhB6a+GtRl7Ip8UeYByuuwC9lnZFRO6ks0F1NYzStOERZYpG+PhJwUY9cHl/9AWKsMkibOxuG5sQNL9SihLmvMbjfiFbqzlZVH9o8m0QY/chJ2QUmRogpYknQcPx6Afd8a1dnClN99a/C+nt4qpVGbLd6Ko2PuUzcF7f36ydUnJUfPPGFHqRWg/6iMYoYmEc25+yrN3bsnvN+tdN3X2NbW0X+SYKSd7jD8fFpgHizjGPDSsOqnllf+rqOqyvxRsY3oaKZqspUoiURKIlEWjtxSbacDmYnx68JxXoxX6OvBRTDFG4dR9FwIXDfiP1qr9fVDIvK+M3beSe8N+I/WvP6hVf9D4pu2ck94b8R+tP6hVf9D4pu2ck94b8R+tPr6r/AKHxTds5LYtdqzxfs5pEzz4XIz64OtRvq53/AHOJ7VLE90X2G3Yvt1teeX9pNI/kzkgfInSjKqZn2uI7F7LI6X7zftWt7w34j9ak+vqv+h8VDu2ck94b8R+tPr6n/ofFN2zknvDfiP1p/UKr/ofFN2zknvDfiP1p/UKr/ofFN2zku37kg+42+eZTP1JI/Q1aBec5NeN19dRNwwMHUpyitJREoiURKItDbuy1ureSB9FkXGfA81bHXBAPyqWCYwyCRvBcSMD2lpVSWTbaAQrHbNgY94LcwNASvFni/s4rRts9xxkuHV8Gneq16kdGw7VKbrbum1eSe6n7a5mwGc6KB0ReWdceHIAAdYKqqEwEcTbNb8z+d6khiLCXONyVaKoKwovae8VrbkiaeNGH3Sw4v4B3v0qeKlml+xpPzmo3ysZ9xVR2xv7YT/ZrbSXx6KIQR/xd4fJa0YdnVMfSLwzv9svNVn1MTsgMXcr7awLGioihVUBVUcgAMAVkucXOLicyrgFhYLLXK9SiJREoiURfCM6GiL857StzbTy276dm5UE9Rnun5rg/Or9fsp04FTTi+LMjr4279R4L5Wppy15AWFp1HUVlRbKrJHWEZHbkPNVxG48Fqm6PFnp4V9I3YMX0u6J6euLr9v51U+5GG3FbKzqeo+dfOTbJrInWMZP/AM5jy/KgMbhwWOe6A0XU1obO2HI94fUCzRw4n2HPj6rtkROZXm3uejfWrG1NiOLjLTDXUe3t4cl7JFxas5nXxFY0eyqx5sIz35eqjEbjwWq10eLI5eFfRxbBjFMY3npnO/I8h1c+fVlaYQjDbitlZ1PUfOvnJtlVcTrGMn/5Fx5flQmNw4IHLsscfedyFX1JwP1NaNBsV5O9qRZoztxNvQefqpYoC5wuv0Zs+1EMUcS/DGioPRQAP5VXkeXvLjxzX1bG4WgDgtiuF0lESiJREoiURUfeXYTAyz3O1JobfiJCIeDhB5ICCeM+A4cmtSmqAQI44QXdef8AHiqksZzc55AVL2Tueb+YSWwlit1P+cTsGkkweaqAB/Tnk50rUlrhTswyWLuTdB2/PdVGU5lddtwOZ4rtlfLrWXOdsbjSQ3El1bJDd8bM7wXCKdWJJ4GOmcnTOMfvVtQ7Qa+MRSEttkC0+o+dyovpS1xe2xvwKmt2977aRhbtGbOfl2Lrw6+CnAB8s4J6CqtTQytG8Bxt5j8qWKdhOEix5K2VnqylESiKkb672z2VwiokbRsgbvA5zxMCAQdNMdOtV5ZXMd1LMra2SnkAABBWHZ/tOhbSaF4/NSHHr0P6GvG1I4hcR7WjP3gjzVr2Vt63uf2Mqufw5w38Jwf0qZr2u0K0IqiOX7DdSVdqZcq9se75yt4g00SXHT8D/wDST+Wt/Y9TkYXdo/I/Pisyvh//AEHeuX1vLMSiJREoiURKIlESiK/eyLYBmuDcuPs4dF85CP8ApU59StZG16nBHuhq70/f3V+hhxOxnQLs9fMrXWntHasNuMzSpH4cR1PoOZ+VcucG6lRySsjF3myqe0faXbpkQo8p8fgU/M97/hqF1S3hms+TasTftBPl88Fg3c34nu7uOIRxpGeIt8TMAFJ55A54HLrXMc7nuAsuabaD55QwNsFf6tLWSiJRFQN99zrq8u0lieLskQYWUkgNls4j4SpyOHnzxrWvQ10MEJa4G5PD3uqVRTvkeCDkOazruffPjttqSgfhhQR48gVYYHyrj66nb9kI7zf1911uJD9z/DJWiz2aY40TtpW4VC8TEFjgAZJxqTiqL5Q5xdhGashtha6qx3p2mP8A0s/74f4Vf+kpP+3kq2+m/wBPNerPa1xcXEPvGyinC2kxcMY/3h3M/rXj4Yo43bua/VbXzXrXvc4Ymd6u9ZatJREoioftasOKCKYD9m5U+jjn/EoHzqtUt6IPJZW1o7xh/L8qJ3N3Ytb61PFxJMjFWZW1OdVJU5GMHGgHw1xFEx7etV6OkhqIc8iFr7W9nNxF3oGEwGox3HHyJwceRz5Vy6mcM25riXZcrM4zfyKw7K32u7RuznDSAc0lBDj+0Rn+LNeNnew2d5rmLaE8JwyC/bquhbK25a7RjaMEHiUh4n0bB0OnUa8xV2GfMOYbELYhqYqhtge7iuOb7boyWEnV4GP2cn/Q3gw/XmOoH2NFWtqW8nDUfkdXosyopzEepVuryrJREoiURKIlEUzutu3LfTCOMYUYMkhHdQf1J6L19ASK1VVMp2Yna8BzU0MLpXWC7g9xa7Lt0QkIijCrzdz1OObEk5J5a9K+NqKgvcZJDmVsPkipmZmwVB237Qbic8FsDCp0GO9I3z+76DXzrPfUOdk3L1WPNtOSQ4Yhb1WHZe4d3cnjmPZBtS0hLSHz4ef8RFeNp3uzP7rmLZ08pxPNu3X52qa21udaWVpLK/HLIFwpZsAM2ikKuOROcHPKpHwsYwlWpqGCCFzjmVreyOxzLNMeSqEHqxyfoFH1rylbmXKPZEfSc/uXT6uLcSiJRFUdt7SEG1LbtJRFE0EgbjcKhPEMZycZrQhiMlK/C25uNBcqu94bKLmwsVo7vbywia/Et3HwmXMXHOMFSv3MtjGfDSpqikkLIsLDe2dh18VxHM3E67uPNcig2rIqqoZgAABr4CvonQsJJssrfO5rqu1d69qwxNK1jFGiDLMzhsagfCHBOprAio6N7wwSEk9VvwtJ887W3weay2+3dpxzWvvaW6RTyrHhAS3eBI++QOVcup6RzH7oklovn/C6EkwLcYFir/WQriURKItHbezxcQSQt99SAfA81PyIB+VcubiaQo5oxIwsPFcs9nm0ja3hhk7okPZMD0cE8Ofnlf7VUoHYX2PFYOzpTDMY3ccu9dhq+volH7Y2LBdLwzRhvA8mX0YaiuXMa4WKilgjlFni65fvJuZPZHtoGZ41OQ66PH5nH94fMCqUkLmZtWFU0EkBxxnIeIU3uzvlHdL7rfhTxjhDsBwv5MOSt4HlnwOM2KerLXDOx4FW6WvbL+nN/KiN6PZa6EvZHjXn2THDDyVjow9cHzNfU0u2GnozZHmNPBdTUJGca57e2ckLcEqNG3g6lT+vMedbDHteLsNx1Kg5jmmxCwV2uUoi928DSMFjVnY8lVSxPyGprlzg0XcbBdBpJsFfN2fZhPMQ90ewj/CMGRv5hPnk+VZVTteNmUXSPl+/zNXYqFzs35K27d3it9lx+62aL2g+6NVTP3nPNmPhnPj0z8tVVjnOJcbu+fLKSpq46YbuMZ/NVUti7vXW05DNIxCE96V+vki9ceWAP0qkyN0puVnQ001W7G85c/ZdO2Du1b2g+yTvdZG1c/PoPIYFXWRtZotyCljhHRHfxUxXasLl/tY2vxSJbKdE77/mI7o+Skn+0Kp1L88Kw9rT3IiHDMq47j7J92s41YYdvtH9W6eoXA+VWIWYWALSood1CGnXUqfqRWkoiURVHf1dmjsn2gOI6iNQ0nEc44tEIyOWp/rWjQGqzFP36flVqjc5GRRl9svYdvKYZVRJAASGabTI072ccvOp2TbQkbjaSR3KIx0rDhOvetpNgbFIBAgIOo+3P/fUZqa8ZZ+H7Lvc0/ILDtmLad+ZLcwRW9sz8LOzZdlDcxgnmBn4R611CaSntJiLn8uF7fOK8kE0l22sF9t93L97i2W5khNtaMGRlzxycIwhYH72MZ5Dnzo6qpmxvMYOJ+t9BfVBFKXNxEWCvlZKuJREoiURcq9qGxDFMLmMYWTR8fdccj5cQH1B8apVLLHEFg7UgLXiVvHXtV13K2+Ly3DE/aphZB59G9GGvrkdKsRSY234rTo6kTx34jX51qwVKraURc3363HGGntV83iA+rIP5r9PA1JoP8m+Hz5+cau2ff8AUiHaPZffZ5viSVtbhs50icn6Rk/yPy8KQTX6J7vnz3bPrr/pSHs9l0K5tkkXhkRXU8wyhh9DV1r3NN2my2C0OFiFVd4t29mwRNPLaLwpjIjHCdWCjADKOZqx/UqiMXxn19VUqI4I2F7m6clr7rbF2XdI0kNoAFbhIlGdcA8i7DGteN2nUSC4efRcUwp5m4mN8f5Kt9nYxQjhijSNfBECj6AVC+R7zdxJ7Vdaxrcmiyqu/wBvd7svYwn7dhqf9GD1/Meg+fhmpPLhFhqs+vrdyMDPu9FWdyNzTckXFznsicqpJzKepJ58OevM/wA4YYcXSdp6/PPs1pUVCZTvJdPVdWjjCgKoAAGAAMADoAOlXlvAACwXqi9Udt/ayWsDzP0HdH4mPwqPU/QZPSuXvDW3KhnmbCwvcuWbm7Me/vTLL3lVu1lPQknKp6Ejl4KRVKJpkfcrCoojUTl79BmV2Sr6+jSiJREoio+1bmKHbMb3XCqPbcELv8KuHJYZOinB5+YHWtWJj5KIti1DswNbWVR7mtnBdyyX3eCwsI/e7u4aKYyqvAr8DFSicKrH1yx108vCvKeSpdghjBFtbX4nj2JI2JuJ7s7qM2LurM1vCeHGY0OCcEd0aEdDU09WwSOHWfVcxxOwBSm8cl1eXpsreU28ccYkmkX4zxHRRgg8vAjrnkAYaYQwQ7+RuIk2A4ZLqXHI/dtNhxWltPcZrWF7i2vLkTRKZMu4KtwjJBAA546kjxBqWLaAleI5I24TlkOa5fTFjS5rjcK67Dv/AHi3hmIwZI1cjwJAJH1rLnj3cjmciQrUbsTQ5b1RLtKIlEWrtSwS4ieKQZVxg+XgR5g6j0rxzQ4WK4kjbI0tdoVx2GSfZN5g645jksqE8x4cvkR61QGKF/zNfOAyUU1vhC7DsraUdxEssTcSt9QeqkdCKvNcHC4X0UcjZGhzdFt10pEoi5Z7R91uxY3UIxGx+0UfcY8mHgCfofXSnPFbpDvWDtGkwHes04q0ez/eT3uHgkP20Yw3769H9eh89etSwSYxY6hX6Cq3zLO+4LN7Rv8Aw6f/AGf/ADUrqf8AtldbR/8AM7u9Qov2R/5rL/rj/cSo6X7T2/gKDZP9k9v4Cn97NvLZwGTQue7Gvi3ifIcz9OoqWSTA26t1VQII8XHgub7l7vtfztNOS0atmQn/AMxjrwf1PgMDTIxUhjMjru0WLRUzqmQyP049a7CqgAADAGgA6eVX19GvtEWO4nWNS7sFVRkknAA8a8JtmV45waLlcc3n21JtO5WOEEpnhiTxPVz4afQD1qhI8yuAHcvm6qd1VKGM04e/zRdR3Z2ItnAsS6tzdvxMeZ9Og8gKuxsDG2W9TQCCMMClq7U6URKIlEVS3i29suVWhupYnAJBXvEqRkHBUZU8xkVoU9PWMIfE0j51qtLJCRheQqjaz7AikVkWSVsjhBWVhnp3WwG9DmtF7dpPaQ4gDu/CrNNKDln4rrdfPLSVV3l2Jc+8LeWDoJgnZyJJ8Ei5yOXIg+nTUY1v01RFuzDODhvcEagqvLG/Fjj1UPf7N2pdoVvJoLS3/wDM7M6kdQSScA/mA8QeVWY5aOE3haXO4X+fhROZM8WeQBxsrXu3f2rx9laSLIkAWPQk4wO73vvaDmM9az6mOZrscosXZqzE5hFmHRS9V1IlESiJRFDbz7vR3sXA/dcao4Gqn+oPUf1ANRyRh4sVWqaZs7MJ14FctsL+52TcMjL+dCe5IOjKf5N8iOYqm0uhdmsKOWWikLT4c11fYO3obtOKFtR8SHRl9R/XkauseHi4W/BURzNuwqUrtTrHcQLIrI4DKwIYHkQeYrwgEWK8c0OFiuL3CSbKv9MkIcj9+Nun0yPzDPSs83ik+aL5pwdR1GWnqPnmuhb+3CybLkdDlXETKfEGSMirU5BiJHV6rYrnB1K4jjb1Cj/ZH/msv+uP9xK4pftPb+Aodk/2T2/gKpbzX77SvhHFqvF2cXhj7z+hwWz4AeFQyOMj7DuWfUyOqp8DdNB7/OC61sbZqW0KQx/Co59SerHzJ1q81oaLBfQRRNiYGN4LdrpSLV2ntGK3jMkzhFHU9fIDmT5CuXODRcriSRsbcTjYLku828020ZFhhVhGT3Ix8TnoW6eeOQ59M1RlkMhsNF8/U1b6pwjYMuXur5uVumtmnG+GnYd49FH4F/qetWoYcGZ1WrR0Ygbc/cVaKmV5KIlESiJRFzW52BLsuR5ooEvLZjxOrIpmj8SHwSwHz9Bq1bballW0Me4scNM8j3cPnYqBiMJLmi481v8As0nhuHvLlQgaSbup3eJI1UCPKj4c5PLQkHnUW0mvjEcZ0A8zqu6VzXlzhzV7rJVxaO2lnMLi1KLNpwmQErzGc48s9Dr0qWExh43t8PUuX4sPR1XNt6tkCFVbaFxLfXLnENupKoWOmeFdcZPNeHPLFbdLOZCRTtDGjU6nxP5uqEzA0XkOI8ArDuNsKPZqZuJUS4uCo4C4AByeGNRnvHLcxnwHiaddUOqnfpglrerzPJTU8QhHSOZV2rLVtKIlEXwnFEUTebz2kWQ9xHkcwG4iPkuTXBlYNSoH1ULPucFWt4d59mXUfBKXfHwssbBlPipIGPTkfCoXyxPFj6FUairpJW4XG/cuce8dhNxW0r90918cDY8xk+mORqpfCbtKxce7feJ3forxsL2lkYW7Ti/9yMDPqU5fMY9Kssqf9gtSDavCUd49leNl7ftrj9jMjH8OcN/CcH9KsNka7QrViqIpPsddV72obG7W3Eyjvw6nzQ/F9NG9AfGoqhl235KntODHFjGo9FU7Da3Hsi5t2OsRjZfytKmnybP8QqAOvCW8reqoRzYqN7Dwt6rzsPa3u+zLnhOHllEa+WUHEf4QdfHFGPwxHt/AXkE26pH21Jt5KZ9k2x/2lyw5fZx/zdv5DP5qkpmf5KxsmDWU9gV92htSGAZmlSMfvMAT6DmflVlzg3UrWfKyMXcbKl7b9paLlbVC5/G4IX1C/E3z4arvqR/isybarBlGL9ui59tHaktzIHuJGbXn0UdeFRgD0HOqrnFxu4rHkmfM68h+divO6u29mWa91nMh0aR4jk+QAzwr5emc1ZjkiYP2WtSz0kIyOfOyttpvbZSfDcRj8x4P7wFTiVh4rQZWQP0cPT1UyjhhkEEHqDkVIrIN16oiURKIvPGM4yM4zjOuPHFe2NrovVeIoq03dt4rlrmOMJK6lW4dAckEnh5ZJUa9asPqpXxCJxuAoxExrsQGalarqRKIuZT7m7Qk2hPOJ1jUsQkzYZwh5BF+6VB4c5U88c9dxtdTNp2xlt+Y0F+s8b68VnmnlMpddeLy02fs+UcfabRvidFZuNuLmMjUL468Tda9Y+qqW5Wjj8PnkEIiiP8As5XjdXby3tuJlHCclXXOeFhzHF1GCCD4EVl1VMaeTAe5W4ZRI3EFMVWUqp+/W8F1aj7GEdmRrMe9g+HD908tTkHNQTSOZoFn11TNCOg3LmuXbS2xPcHM0rv5E935KO6PkKpOe52pWBLUSyfe660a5UKURKIlESiKQh25cqpQTycDAqVLkrgjBGDkDQ12HuHFTiqmAtiNlpRylQwBwGHC3mOJWx9VB+VcqIOIBA4r4ZDwhc90EnHmcAn6AUvlZeYja3Bb0W3LhY1iSaRI1zhUYrzJJ+HBOpPOusbrWvkphUyhoYHEAcloOxJJJJJ5k6k/OuFCSSblfKLxKIlESiLasNoywHMMjxn91iAfUcj866a4t0KljmkjN2Gy6LuPvXeXLhHiEqDRpR3OH1+6x/dABq1DK9xsR3raoayeU2c2456LoFWlrLHcTrGjO5CqoLMTyAAyT8gK9a0uIaNSvCQBcrnm8Fzsy7cXEV+be5AAWVWcaDkChxpqdBjzrZp2VcDd26PE3ll6qlI6GQ4g+xWDZHtEeGRYLopdKSAs9uck5OBlMDJ9AD5NXcuzGyN3kV29Tvf53LllWWuwvz6x7Lp1YS0EoiURQ+8+zp7iIR28/u+W+0YDLFMHIU81Ocagj1qzTSxxuxSNxcu1RSsc4WabLnZtrXie1tZFgt10u713Xjl8YUY6a9eHQ+GPj2ccthLKLu/xaBkOsj3/AIo4WXLGGw4nn1fP5s1lvts+3VIbcOYUIQukZ7OPJ+J3bHU5J1zz1qi+gqpCXyWxHOxOZ7ArDaiJgDW6K7A1lq2vjKCMHUGiKm7e9nkE2WgPYP4AZQ/2fu/LA8jVd9O12YyWbPsyKTNnRPl4Kh7U3MvIOcRkX8UXfH0xxD5iqzoXt4eCyZdnzx8L9igGUg4IwRzB51F1KmQRkV8ovEoiURAMnA5mnUvQLqQfYdwsTTNC6xrjLMOHmQBgHBOpHIV3u3WvbJTGmlDC8tsBzXyx2LPMjSRRNIqnBK6kHGccPxHTwFAxzhcBI6eWRpc0XC0pomQ8LgqfBgQfoa4OWqic0tNiF5ouUoiURKIpjZe691cY7OFgv4nHCvrk8/lmpGxPdoFaioppNG+OSvGw/ZrGmGun7Q/gTIT5t8Tf8NWGUwH3LVg2Uxuchv6K9W1ukahI1CKOSqAAPkKsgACwWq1oaLALLXq9UBvJtGyZXtbq4jTjGGXtQrDkRk57vz0PmKt00VQCJY2k26rqGV0ZGBx81TW3Qmsu/bw2+0bc97gkiQygeKvjvaeGfJa0/rmT9F7jG7mCbeHztVX6cx5tAcOvVWPdOGwuh2sVksMkT4YNAFZHGDoQMZGQfEaaCqVW6ph6DpLgjne4U8Qjf0g2xHUrdWcrKURKIlEXOtu7CsrF1ENg11PMW7NDxNGMEZznKqo4h05cyOdbMFRUVAOOXC0anj7qjJHHGeiy5K+jdklfedsTKI49Vt07sMfgMD4jrjA1PLLcqfV2O6pG5nidT7fNE3OWOY5DhwUhu5v1HPMIzC0EMh4baRhhZCuhTlhTywAT4c8Aw1GznRsxYruH3DldSRVIcbWsOCulZitJREoi1rzZ8UoxLGkn50DfzFeEA5FcPjY/7hftUNPuRYvqYAPyu6/oGAqMwRnh+PRV3UFO7/FYf/1/Y/6Jv96//dXn08fLzPuuP6dT/wCvmVng3IsUORbg/md2/RmIr0QRjgu20NO3RqmLPZ8UWkUSR/kQL/IVIABorDI2M+0AdijN9oGksZ1RWdiBhVBJPeXkBqa4lBLCAoaxpdA4AXUT7LrKSK3lEsbxkykgOpUkcCa4I5aVHTtLQbjj+FW2YxzIiHC2fHsCttxbJIMSIrjwZQR9DVhaDmhwsRdQ1zubZSfFboPylk/ukVEYWHgq7qKB2rR6ei1TuBY/6I/72T/urn6ePl5n3Uf9Op/9fMrLFuLYqc9hn1kkP6FsV6IIxwXQoKcf4+qlrLZEEP7KGND4qgB+uM1IGtboFYZDGz7Wgdy3a6UiURKIo/eG7eG1nljGXSN2UYzqFJGnX0qanY18rWu0JC4kcWsJCq25+7dlc2MbvGk7yjilkbWTjPx9/wCJSGyNCPHrmr9ZVVEU5a02A0HC3DJV4YY3xgkXvqsG7kL7O2j7iHaS2mRpIgdTGRkkeQ7p8iSvXOeqhzaqm35FnNNj1/PdcxAxS7vgdF0DFZCupREoiURKIlEXMJdmybTv5oNoSGEQgmGBDowOQJVYjD48cZycYUAit0SspKdskAvfUn06vmuqzyx00hbIbW0H5U9svY8k9tJY30ZxDwrFOuAGAH2cidVdRodMdNcmqks7Y5RPAfu1B8weoqdsZczdvGnFbOxN8raa4NnG7OyDCyNgiUqO9hhzIAznAB1xpXE9DKyPfOFgeHK69jqGOdgB/dWiqCsJREoiURKIlESiJREoiURKIlESiJREoiURRW2tvw2pjWQszyMFSNF4nbJwSFGuBzJ/mdKsQ0z5rlug1J0Ub5GstfiqttDat1sy5d7lmuLKZvjx3oSdAuB0xpjkeY1yDfjhhq4g2MYZG+fzy7NK7nvhfd2bT5IN1JYybjY90sccveMbd6I56qcNj0xkcsgaU+sY4burZcjjx/Hqm4cDihda/gpzdzd54pHubqXt7p1ClgMKijXgQdBnUnTPhzzUqalr2iOJuFg8zzKliiLTicblWKqanSiJREoiURKIorbOwo7lonYskkLhkkQgMPxLkg5VhoRViGodEHNGYIzB+ahRvjDiDxCru9V7PeTnZ1rxRqADczEEBVYaIPEsPDny5BiLlLHHBH9TLn/qOv8Ab5wUEznPdumd5ULu4lta3t5caJb2aCBD1Zvvn95yysP7Qq1UmWWCOPVzzc9nDsFvRRRBjJHO4NyVm2LvQ5t2u71Vt4HcCHRi3A2il8A8zrnQdeWKozUg3gih6TgM+3qViOYluN+Q4K0QTK6hkYMrDIZSCCPEEaGqDmlpsRmpwQRcL3Xi9SiJREoiURKIlESiJREoiURKIlEUPtDbalZI7WWCS6APBE0q6nwIBzpzxp6jnVmOnNw6QEM4myidIMwwi/aqTtLZF3s6VdomT3tsEXQK4wpOvB+FRoMjGMZxwkgakc8FU00wGEf4/v1/NbKo6OSJwlvfmr7ZXcF7bhl4ZYZFwQR9VYdCORFZD2SQSWORCutc2RtxmCo/dXdj3FpgkztA5BjiblH+Lvczn5aDXJ1qaqq/qA0ub0hqeajhh3d7HJWGqanSiJREoiURKIlESiL4fLnRFy7dXcGczML85hjlMgQHKzSED7Q+K4A0PmMDvZ3qraUYYNx9xFr8hy7fnJZ0NK/Ed5pdXfe/bMVnavJKFYEcKxnGHYjRceHU+QNZdHA+eUNb48lcmkEbCSqpubu5f28Uc0cqqZG4pLaRSIwrEajGsbga4A8AeWuhWVVNK8sc3TRw1uPUfOKrQRStAcDrwV5vNrQROkcsqI7/AAqzAE+maymQyPaXNaSArhe1psSt2ol0lESiJREoiURKIlESiJRFFbb3it7QfbyBWPwoO87eGEGp168qsQUss32Dv4eKjfK1n3FVv2g7af8A/HxSIJYVmkRZeJSsiIQxYEfdPdA+fnV3Z8DfqS02JaDbkSoKmQ7sEZX1Uzabm2KdkyW8eYsFGGckjkxOe+euTmqz66oOIFxz1+cO5SiCMWIGikNlbXhuhJ2TcYjcxPkEDIAyNeY159ahlhfCRiyuLhdse197LQ3d3WSylnaF2EcpBEP3EPUj+XTTA1wKlqKx07Gh4zHHiVxHCIySNCp+qimSiJREoiURKIlESiJREoiURVXau673N/FPO6tbQrmOLBzx6ZLdCMjOc/dAxzJvxVbYqcsYOkdT1fPdVnwl8oc7QaL1vvvlHYJgYedh3I88v328F/U8h1IUNC6pdfRo1P4HX6JUVAiHWqBtzZKPbQzyzLdXN3cRo7qwZUUhsxrjQY0B+mnXXgmc2V0bW4WsaSBz6yqkkYLA4m5JC6hvZtj3O0lnGCyjCA8ixIC5A1IydfLNYNJBv5ms56q/NJu2Fy2Ng3bzW0MsqhHdFZlGcDIzjXUaHlXE7Gskc1puAV1G4uaCVv1Eu14jlVvhIONDg5r0gjVeXXuvF6lESiKNG37Xj7P3mDjzjh7VOLPhjPPyqf6abDiwG3YVxvWXtcLT29vBJA/Zw2k9w5XiyoxGOehkOgOnLFSQUzZG4nvDR16+C4klLTYNJUTuZtq82gRcF4YrdWZTEqlnY45M5PdxxBsjn4VYrYIKb9OxLuZ08FHBI+XpZAKv35Oy9qu6wC496GYMkBhIWAKh2B4RxNg+TJ4VcjtV0gBdhwa9nZ84qBx3M17XxadquNvs24uoJo9pdkFlxwxxZzH4d8k8TZweWAR1zgZrpY4ZGup75cTx7uStBjntIk48lDbO2fte1T3aJreWJdIppCwZF6AqOeByGuPEjSrMktFMd64EHiBxUTGTsGEWI4EqybrbCWyh7MMXdmLyORgu7c2x05AY8qpVVQZ34rWGgHIKxFGI22UxVZSJREoiURKIlESiJREoiURKIlESiLQGxYO3Nx2Sdsw4S+NSMY+uBjPPGlTb+Td7vF0eS43bcWK2apm9G5yi9spbW3Cr2wM5TAUYZCpKZ0+9kgevStKlrjuJGSuztlfsPHwVWWn/AFGuaOOa9e0yQTzWVjkASyh5NcYUafqC/wA1FebMG7ZJPyFh2/LJVHE5sfNX9RjQcqyFdX2iLie7abNliuZryQRzGV2QiRlkAIBBVQe93mPQ8q+oqTVMexkIu2wvlksmLdOa5zzncqciv7lt33lkkkEgK8EnEQ5QSoM8Wcn7wz1FVDHENohrQLcRwvY8FNjf9KXHX91pXJjFlFJBtG5a9ZIyIUuWkLOwXiQxgkjGTz5Y68qlbi37mvibgucy22XO65dbdgtecXbfyU/7RL64j2THxkrLJ2aTY0xlSXGnQsuDjTBIqps6OJ1YbZgXI8cvJS1TniAcza6k9obj2b2jQxwRq3Z9yQKOPiA7rF+ba88nWoI9oTtmD3OOuY4eCldTRllgF69mm02uNnxNISzLmMk8zwnu58Twka15tKIRVDg3Q5+KUry+IEqJ3P8A8k2neWZ0ST7eLw15gfJsf7OrFZ+tSxzcRkfnzVRQ9CZzOeYU7vxu8b234YyFmjYPE2cYYcxkagEfrg9KqUNVuJLu+05FTVEW8bYa8Fq2O6kkjpLtC5e4dCGWND2cKMCCDwrguQRzOPSpH1jGgsgYGg8TmT7LxsLibyG/orZWerCURKIlESiJREoiURKIlESiJREoiURKIlESiKP2tsO3uhi4hSTTAJHeHow7y/I1NFUSxG7HELh8bX/cFj2FsKO0VkhMnASCFeQsEx0XPwivZ6h8xBfa/ULeKMjDBYLdvgxjcJq3C3D64OP1qJlsQvoujpkq1uFu17vZpHcxJ2vEzHIVsZOne16AVer6vezF0bjbLmFXp4cEYDhms/tHH/8ANuPyr/fWudnf+pnzgV1Vf2nKt3u7cMuxI3jgjE4gjkDqiq5ICliW0JyM8zV1lU9lcWuccNyLXy8FXdA0wXAF7BWQbPG0NmRxzEhpIky3MhwAeLz7w+YqjvfpqouZwJ8P4VjBvYrO4hRVtZ7YWD3b/JcBezWcu/Fw4wDw41YDqR6551Yc+hMm96XO2XyyjDZw3Dl2qy7r7EWytkgU8XDks2McTE5Jx0HgPACqVVUGeUyFTxRiNgaFtvs6IyrOY1Mqrwq5HeA10B6cz9T41GJXhmAHLkusDb4rZraqNdJREoiURKIlESiJREoiURf/2Q=="/>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9" name="Picture 13" descr="http://freebeacon.com/wp-content/uploads/2012/11/epa-logo_edited-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606" y="4541520"/>
            <a:ext cx="1523185" cy="1099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43D6A74-725B-4DB5-8370-898BB9327971}" type="slidenum">
              <a:rPr lang="en-US" smtClean="0"/>
              <a:pPr/>
              <a:t>7</a:t>
            </a:fld>
            <a:endParaRPr lang="en-US"/>
          </a:p>
        </p:txBody>
      </p:sp>
      <p:sp>
        <p:nvSpPr>
          <p:cNvPr id="14" name="Footer Placeholder 1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639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Evaluation</a:t>
            </a:r>
            <a:endParaRPr lang="en-US" dirty="0"/>
          </a:p>
        </p:txBody>
      </p:sp>
      <p:sp>
        <p:nvSpPr>
          <p:cNvPr id="3" name="Content Placeholder 2"/>
          <p:cNvSpPr>
            <a:spLocks noGrp="1"/>
          </p:cNvSpPr>
          <p:nvPr>
            <p:ph idx="1"/>
          </p:nvPr>
        </p:nvSpPr>
        <p:spPr>
          <a:xfrm>
            <a:off x="760412" y="1638300"/>
            <a:ext cx="7772400" cy="2514600"/>
          </a:xfrm>
        </p:spPr>
        <p:txBody>
          <a:bodyPr/>
          <a:lstStyle/>
          <a:p>
            <a:r>
              <a:rPr lang="en-US" dirty="0" smtClean="0"/>
              <a:t>Surface Water Ambient Monitoring Program (SWAMP)</a:t>
            </a:r>
          </a:p>
          <a:p>
            <a:endParaRPr lang="en-US" dirty="0"/>
          </a:p>
          <a:p>
            <a:endParaRPr lang="en-US" dirty="0" smtClean="0"/>
          </a:p>
          <a:p>
            <a:r>
              <a:rPr lang="en-US" dirty="0" smtClean="0"/>
              <a:t>Data submitted by stakeholders</a:t>
            </a:r>
            <a:endParaRPr lang="en-US" dirty="0"/>
          </a:p>
        </p:txBody>
      </p:sp>
      <p:sp>
        <p:nvSpPr>
          <p:cNvPr id="4" name="Rounded Rectangle 3"/>
          <p:cNvSpPr/>
          <p:nvPr/>
        </p:nvSpPr>
        <p:spPr bwMode="auto">
          <a:xfrm>
            <a:off x="7239000" y="457200"/>
            <a:ext cx="1676400" cy="5333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F0"/>
                </a:solidFill>
                <a:effectLst/>
                <a:latin typeface="Arial Black" panose="020B0A04020102020204" pitchFamily="34" charset="0"/>
              </a:rPr>
              <a:t>Data &amp; Evaluation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70" y="2314575"/>
            <a:ext cx="9715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56" y="4296674"/>
            <a:ext cx="3472848"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LADW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504" y="4347594"/>
            <a:ext cx="3155427" cy="40298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skiheavenly.com/~/media/global/logos/logo_heavenly.ashx">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8698" y="5005734"/>
            <a:ext cx="1863291" cy="45719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1" descr="data:image/jpeg;base64,/9j/4AAQSkZJRgABAQAAAQABAAD/2wCEAAkGBwgHBgkIBwgKCgkLDRYPDQwMDRsUFRAWIB0iIiAdHx8kKDQsJCYxJx8fLT0tMTU3Ojo6Iys/RD84QzQ5OjcBCgoKDQwNGg8PGjclHyU3Nzc3Nzc3Nzc3Nzc3Nzc3Nzc3Nzc3Nzc3Nzc3Nzc3Nzc3Nzc3Nzc3Nzc3Nzc3Nzc3N//AABEIAF8AXwMBEQACEQEDEQH/xAAcAAACAwADAQAAAAAAAAAAAAAFBgAEBwECAwj/xAA8EAACAQMDAwIDBgMGBgMAAAABAgMEBREAEiEGEzFBURQiYQcyQnGBkRUjJFNigpOh0VJjkrHh8BY0Q//EABoBAQADAQEBAAAAAAAAAAAAAAABAgMEBQb/xAAzEQACAQMBBAkDAgcAAAAAAAAAAQIDESExBBJBUQUTIjJhcYGR8KGx0UJSIzNikqLh8f/aAAwDAQACEQMRAD8A3HQE0BwzBVLMQABkk+g0AGqb/GaeSeijWWmjXc1ZM/apwPo5BL/moI9M6ACVfUsfxNFBJdsmsZlQ0vagRSrKrKxlJYuN6/KBk58aAr9R3iksVzNNWJXOgVZnmNzmTEJ3Kz7QQPlcICPZwdCD0pbnTtfaWzZqoq16TuS7brIxjnKb+0EcnPy5O4jjjj2Enej6lmSCOaaepgWSWSONa+nSQSbCQzK8H3UBH3mXHI99AMMV6RCi3GE0m/ASbcHhfOMYkHjORjcFJ9AdAFdATQE0BNAV66shoKdqipYrGMDhSxYk4CgDkknAAHOgE3qS/U9N3BfJYo5URZloHBKQxElRK/gTMpGSgbjHGSASB7cN0/cqfqO5bESoWeG6yECORSyyQun4flIUFR5K5/FqUm9CraSuxQ/+b0VLdHqbZSyXq7zTmTur/TRMTGseEQb3I2ovnnIz7Y16l8WjLr1fCfsCrv8AaJfaipdayy2WORUaFkqYy7qjYLId3oSFJGPQalUl8ZV1n8R0g+0i7JUxz1Fpsc0kcxmVlJjYOVKltw9dpI/LU9SvjIVZ8fsEbd1dYq2qtjVtObY1FH2YgziphVSwJIb5ZFY4A3DP1B1V0XwLquuKGmwUwtk1bfa+4w1Vtel7s1RAAy1s8rHeuATuCbVRBjd8+3nWTVjZNPQs9MXySdJnoKV0hgK9+29wSmJWBK9ph4YAENCfukHGBjfBI501RFVQRz08iyRSDKsp4I0B66A4dlRSzEAAZJJ4GgES/X5QRV5LzOuKeninjSelp3DD4pUfhmJAxnGFPOPmyACSv/glvpau9xwt2e6KFF3I9XuwDlD8yRYALiTcTISfwqWvTg5vBlUqKCyI15ulZep1lrqiArGNsUKRkRwr7IucAa7VTUcI4ZTlJ3Yz9I9UdPdO00LfwYy3JVYSValQxz5Az4HgY1lOlOT1VvngbQqwgtHc9OpOqOl7+k8lTZZVrZUCLV5UumPHrz+XrpGlUjo189CZVactUxOuMdtM4NrMiw7eVqlUtn81wMfprVRfGxg5L9NzpS22orVnakgE6wLumMVOWEa+5x48HUuy1C3noXenb5W9P1Qnt1RD22YNJAUPblx7jPn6+RqJU1LDEKkou6He3ihvEkVyhnmWljl/lQI+56eplb5gc872dgVl8YBUgDO7inBwdmd8Jqauhk6bvMssBvD0nwtJUSIKlFZnjVnRGWZGKrx84V/lGGBP4STQ0HPQAXqSeLtJSVEgjpnVpatj6U6YLj/ESq49mbGgE6JKO7xz1t8nt9yp4TJPNNAzJPRg8/DSQuCXQ427SFOQPk3cgQ8CNerhVXe4yVcvxEanCxQrSnbFGPuqOPT/AH13Qq0YRspr6HnVI1Jyu4sHsrICzPUAAZJNLgD/AE1fr6X719CnVT/acsCoVmnkAb7pMKjP5a1yZ40sQqwBJnkAU4P8hdPUm3gQo4fYZZd/Hy9gZ58cfXR41ZCzohtpOrOoLJTxWxLfTwlUVVikt0nccHwSN/JPPp76w3Kc+05HQqlaHZSQOvtRcKusaCutEVLWzFdpioJEkbHA2guQf2P+1ouCV1IrNVG7OJXtFRU2e47qqnqJqdiYaqmmpPllX8SHjyPP0IGklGqt1MiLlRe81YdKdI7dcaOFqd3SV5X/AKd2lFTSMGWOJKdeEQAoCWChSh5JJOvPaadmemmmroebG8iQSUM7s8tG/a3scl0xlGJ9TtIBPuDqCQB1JPEYbnPVUFVV05mipW+HlMfZVAJO4WU7gA7YJHjAzwDoBKvFdOlm6UttL3JGvdziqgrSJJIKZXWTDOqrn5m3ZOTwck6yru1KT8GTHvI0vJ9zr5Y77A7qJ2Tp+6MGIIo5SCD4+Q60pfzI+aKz7rMAtn2iV1MIVqYXkXZtqJIql45JyfLMw8nHnOc6+tUo8Uea4y4SCtB9oFtlvonrYLlS06QmGGeOtdmiU+RsGAAf7vj66upUr5WCjjVtiWTRaCkhuVvaOyyVhgYNte31UIKFvJBRvlP/AL660fUP4zJLaF8RSfoW5vWCsa69XfEhSolFbECATkgewz6apajzZa9fkvnqdT0DcmkaQ3brHexyW/iCZJ/fTdoc2TvbRyXz1B176MvlLQdqPqG/09Ecb1rZlmBPptAcYxjP6Z4xqGqafZkSnUa7UUc9OVdMvRNT8HcpKyotTNTzM9VLRNOhLPHF8uWdt5ZVAZfvYz6azla+Hc2je2VY0TpaeYyUck0SxiWKWk3JC8SuIX/lFUclgNhfz7aqWBd2W4TtRm210cUq1lS4hkrJYO43xQVCSikMMAptbj5/GgE7rSvnXrfpm90sEEdHS0cUzQxk7f5zPv2fKMnBz4GfbWO0Q6ym4czPr405pM1ON0kjWSNgyMAyspyCD4I18xZrDPUWQd1OC3Td1VRlmo5QPzKHV6TtUi3zIl3WfPqfZ3eWSN+/QhXSBwTI33ZSVU/d9xzr25dI0otqzxvL+3L4nKqMmr+X1PSL7Nb68sad+hQvPJBlpHG2RM8H5fUAke4/Mazl0rQim7PRP0frw0ZKoSZ6W3oTqSiraWpoqqlpqtZXWJxKytHMn4CdvDH09CPXnVn0nQSbziz9Hx8ufFciOpkbdbetquKy0dTeKCMyEFKmeCU9uKQcEMCu5cnjGMA8Z8ZLpKk5umou/DTPlnI6mVt6+Cw/XYjlWOa0TRGQ7YA8yhpzjwiff/dRr0H2KfWVewvH/VznVRSluwz5CT1Jerx1A1UEoakxqe1PAknalo0Pg7ShL+5ZCQdoxwBrllt2zxUXvd7Tx9dPc2VKTvjQ56T6SXpmyXarob+tRT1aQHfHui3BZBlQ6FmBYMVyBkbtc+x9IS2irKlOG6185F6lJRipJ3uN9mmpHlMlrrjNRw3APCjyyuYwadlIJk5GW3HAJH6kjXpmAP6khpGehhqZlpJhVVpSpkqJkAInDqgWJlLMdykc8bToSLnVaEJZahKWSGJbYiRw4dtrqWXGWG4gceeec6yqVIQxKSV+bOLaNnqVZdiLd9bII9JdS/w+0i3zxyzSU7ARAqV/lbCx5xzt2kY+q/nrzKmyraa7dFrKb56eR3UKtSlRvWi1m2ceWo9zxR1VPJDKN0UqlWAOMg/XXlJ2Z36oTbnbmtgFLVSYoGoXpUrWP3W3AxB/ZhlufB48E41pmUusiry3lK3vve+CmIqzwralR7hQ1auZ6pKYV1Oksj4/+tUx4wx/08/8H11R7NWp4UW9xtL+qL+f5FFXpS/UsrmsP59jsKyK7RxVMFJNUisQJXQwqVUMp+WVJGwuVI4IOSMEeBrq2fova23GCtu5jJ8nqmuTTys2d1xZSptVFd566pfctQW64TktVyxRd1O3VCMbjUgcBm8BW28EjPn6DHtbN0FGEoyqS7rukuHNXeqv4fVs4avSF01Faq3xFe9XO0vPFG0izydxUmEal0Ee4bg5HGR5GPmBGR666Olo0qlFpd9X3ba3/D43187GWxylTnl2i9bnFRW0UU0SzV7TopK09dC39TTZ9G4+dfrg/wB4Hzr5OnQrOLcYWfGL7svLk/D2a0PWdejfM153V18/6WqSaMU9xqVhiqHjkp2kqKNHZXxMrdxoU+YsuzPHkeuPHqdF05RbbulbCayvJ8V7eXEyq1Iz0afk/uuYYsTSzGDuW40EslaIyhZjhRTvJg7vJUsVJXIznnXsGQy0X9Pd6+nI4m2VKH3yoRgPy2A/4hoBX+1m2mos0FfHGHakkw+WxhG4z+4XXFt1Pehvcjp2Wdp2fEy2hrhQVHfNLBOmwpJE8w+dDgkA/hOQCD6EDXmU7pqzfsdlWKlHK+pt8aqsaLGAECgKB4A1xPLMloSWKOaJ4pkWSNwVdGGQwPkEe2ibTug1cTpOmrd0/UtWQ26GSlJyZjHvkpR+vPb+o5X1yMkfRdG9JQf8Otrz/J5e1bHJK9LTkCrn1zSRjFsiasb0kZhHGP3+Y/oMfXXsz2qMcRyeZupasU7nfLldMismPaP/AOEUwRP2HJ/UnXHOtOerJuuBQyP7GP8AzhrIi3iTcP7FP80aC3j9DZ/smthoumzWSRduSukMgGc/IOF/fk/rqyO/ZouML8xlb+o6gRQcrSU5ZvbdIcL+oCN/1ak6Di+BqfsXONSTSEmUActC2N4/TAbA87MeugBXUvUNLEpoPhPjopt0dSobHyGIvhODvYoGIXjO088ahq6swnZmN9TWmaw3SSkkNO8LDfTzdskSxnwcg4+h+uvIq0XTlbPuejCopodvs46oeuX+D18kTTQRD4Z1UguijBBz6jjn1GfbJ469P9a9SujsPeuUsTQGe9Z9CGUyXHp+KPufeloynD+7JjGD7jwfTB8+psm3W7FXTn+Tz9p2Te7UNTM+9glWWJWBwQYWBB9iCeDr2NTzHBrGSd9f+T/lt/voRuhvpCxzdSXUU8aKaaEdyqeOJsqnsOfvHwP/ABokXhScmbVYurbNW0R+GSopI6amErRz0zIIowM43AFcgegOdWO8KWSGdaVqmsTZU1TmaRD+DOAqfmqhQfqCfXQkIEZ0Ap1NqWgrUjp4qWGY/wAu23CaAOaUHhovzAZtnpyV9PmAWZqW1XMT9MCmugggilq/jarPfp2G3LpHs3FHYng4yd20YHFJwjNWZMZOLujPaqC7dHXGkucMsc8BJajrlQS084II4IxzgnjIOuGpQw4yWGdCnvaMY7f9rc4lQXK2xPFtAZqdyrZ9Thsjn2yMe51xy2JW7LL7zHzpvqm09SRyG2TkyRAGSGRSjpn6HyPqOONclWjOl3kWU0w1rEuYf9rJhp+sJBTx9pnp45JSuDvY5GcY4OAP++vf6PbdDL4nl7VGPWAfp6xXC+bp1kNLbo2CzV00Y7akkAKoxl3JIAVeSeNdxiqVzSKSBoqaGzWG3S/DpIWimao7E9ZKnEobKL25kK5HOCvoy5xJvGKjhDh0/bFleRUlE1IKkz1UypsWsqRgZCjgAFQWK8M+Txggiw2aAmgPKpgiqYHhnQPG4wyn1GgFi6254YqmGukm+FqUjhkuUAzOIVYntS45AwzDuDkBiTgjcQB9jtk1VeLg1QiwWqQ7lo44w1NJABtTHBjfcBvJG11OAcrjQCTduluma1IKyJa+yxV1OKmi7M3xCyoXjQZjblCTLHhQ2OfTGNZunF8C28yqn2c1VmqLfdz1BThEqQ8EdVSTRSOyHcRsGWxhTkj058aq6MXFrmTvs0CuutWvdSK42aFo6E152rLVM0A/GoGzcPyPtrgj0XFayNHXfIXeqOnbZTXoXG5xNdrhURRSdybIp1j3CMlYVIL7S0WVZsYkzng69GlSjShuR0MJdp3YYrrXVO7LcqaqpqZpIsyGqWKkipCg3xtGH2o4YNgqCdxQhsZxoQGLLYValEEEb01E0SRz1G3sz123wSoxsyCctgM30GNCRrhijgiSKGNY441CoiDAUDgAD20B30BNATQE0AMezxJK81vlkoZXO5uzjtufUlD8uT6kYJ99ABJOlo4wUe0UVVEZEd+zIU3BG3KgjfcoTdztDAZ9NAdq+JyaE0FFUWmWhVkhHZgeNY2UArsWTjwMYxjHqMjQFQ2cTXRa5orvVTjaMh4EQoIu2VZd4BDZYnA8njGBoC5Q9O1KU8MLpEywxmFJa+U1TiMgArsAVRkAZ8jgedAGoLPAlSlVVPJWVKfclqCD2/qigBVPJGQM+5OgCOgJoCaA/9k="/>
          <p:cNvSpPr>
            <a:spLocks noChangeAspect="1" noChangeArrowheads="1"/>
          </p:cNvSpPr>
          <p:nvPr/>
        </p:nvSpPr>
        <p:spPr bwMode="auto">
          <a:xfrm>
            <a:off x="155575" y="-433388"/>
            <a:ext cx="904875"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3" descr="data:image/jpeg;base64,/9j/4AAQSkZJRgABAQAAAQABAAD/2wCEAAkGBwgHBgkIBwgKCgkLDRYPDQwMDRsUFRAWIB0iIiAdHx8kKDQsJCYxJx8fLT0tMTU3Ojo6Iys/RD84QzQ5OjcBCgoKDQwNGg8PGjclHyU3Nzc3Nzc3Nzc3Nzc3Nzc3Nzc3Nzc3Nzc3Nzc3Nzc3Nzc3Nzc3Nzc3Nzc3Nzc3Nzc3N//AABEIAF8AXwMBEQACEQEDEQH/xAAcAAACAwADAQAAAAAAAAAAAAAFBgAEBwECAwj/xAA8EAACAQMDAwIDBgMGBgMAAAABAgMEBREAEiEGEzFBURQiYQcyQnGBkRUjJFNigpOh0VJjkrHh8BY0Q//EABoBAQADAQEBAAAAAAAAAAAAAAABAgMEBQb/xAAzEQACAQMBBAkDAgcAAAAAAAAAAQIDESExBBJBUQUTIjJhcYGR8KGx0UJSIzNikqLh8f/aAAwDAQACEQMRAD8A3HQE0BwzBVLMQABkk+g0AGqb/GaeSeijWWmjXc1ZM/apwPo5BL/moI9M6ACVfUsfxNFBJdsmsZlQ0vagRSrKrKxlJYuN6/KBk58aAr9R3iksVzNNWJXOgVZnmNzmTEJ3Kz7QQPlcICPZwdCD0pbnTtfaWzZqoq16TuS7brIxjnKb+0EcnPy5O4jjjj2Enej6lmSCOaaepgWSWSONa+nSQSbCQzK8H3UBH3mXHI99AMMV6RCi3GE0m/ASbcHhfOMYkHjORjcFJ9AdAFdATQE0BNAV66shoKdqipYrGMDhSxYk4CgDkknAAHOgE3qS/U9N3BfJYo5URZloHBKQxElRK/gTMpGSgbjHGSASB7cN0/cqfqO5bESoWeG6yECORSyyQun4flIUFR5K5/FqUm9CraSuxQ/+b0VLdHqbZSyXq7zTmTur/TRMTGseEQb3I2ovnnIz7Y16l8WjLr1fCfsCrv8AaJfaipdayy2WORUaFkqYy7qjYLId3oSFJGPQalUl8ZV1n8R0g+0i7JUxz1Fpsc0kcxmVlJjYOVKltw9dpI/LU9SvjIVZ8fsEbd1dYq2qtjVtObY1FH2YgziphVSwJIb5ZFY4A3DP1B1V0XwLquuKGmwUwtk1bfa+4w1Vtel7s1RAAy1s8rHeuATuCbVRBjd8+3nWTVjZNPQs9MXySdJnoKV0hgK9+29wSmJWBK9ph4YAENCfukHGBjfBI501RFVQRz08iyRSDKsp4I0B66A4dlRSzEAAZJJ4GgES/X5QRV5LzOuKeninjSelp3DD4pUfhmJAxnGFPOPmyACSv/glvpau9xwt2e6KFF3I9XuwDlD8yRYALiTcTISfwqWvTg5vBlUqKCyI15ulZep1lrqiArGNsUKRkRwr7IucAa7VTUcI4ZTlJ3Yz9I9UdPdO00LfwYy3JVYSValQxz5Az4HgY1lOlOT1VvngbQqwgtHc9OpOqOl7+k8lTZZVrZUCLV5UumPHrz+XrpGlUjo189CZVactUxOuMdtM4NrMiw7eVqlUtn81wMfprVRfGxg5L9NzpS22orVnakgE6wLumMVOWEa+5x48HUuy1C3noXenb5W9P1Qnt1RD22YNJAUPblx7jPn6+RqJU1LDEKkou6He3ihvEkVyhnmWljl/lQI+56eplb5gc872dgVl8YBUgDO7inBwdmd8Jqauhk6bvMssBvD0nwtJUSIKlFZnjVnRGWZGKrx84V/lGGBP4STQ0HPQAXqSeLtJSVEgjpnVpatj6U6YLj/ESq49mbGgE6JKO7xz1t8nt9yp4TJPNNAzJPRg8/DSQuCXQ427SFOQPk3cgQ8CNerhVXe4yVcvxEanCxQrSnbFGPuqOPT/AH13Qq0YRspr6HnVI1Jyu4sHsrICzPUAAZJNLgD/AE1fr6X719CnVT/acsCoVmnkAb7pMKjP5a1yZ40sQqwBJnkAU4P8hdPUm3gQo4fYZZd/Hy9gZ58cfXR41ZCzohtpOrOoLJTxWxLfTwlUVVikt0nccHwSN/JPPp76w3Kc+05HQqlaHZSQOvtRcKusaCutEVLWzFdpioJEkbHA2guQf2P+1ouCV1IrNVG7OJXtFRU2e47qqnqJqdiYaqmmpPllX8SHjyPP0IGklGqt1MiLlRe81YdKdI7dcaOFqd3SV5X/AKd2lFTSMGWOJKdeEQAoCWChSh5JJOvPaadmemmmroebG8iQSUM7s8tG/a3scl0xlGJ9TtIBPuDqCQB1JPEYbnPVUFVV05mipW+HlMfZVAJO4WU7gA7YJHjAzwDoBKvFdOlm6UttL3JGvdziqgrSJJIKZXWTDOqrn5m3ZOTwck6yru1KT8GTHvI0vJ9zr5Y77A7qJ2Tp+6MGIIo5SCD4+Q60pfzI+aKz7rMAtn2iV1MIVqYXkXZtqJIql45JyfLMw8nHnOc6+tUo8Uea4y4SCtB9oFtlvonrYLlS06QmGGeOtdmiU+RsGAAf7vj66upUr5WCjjVtiWTRaCkhuVvaOyyVhgYNte31UIKFvJBRvlP/AL660fUP4zJLaF8RSfoW5vWCsa69XfEhSolFbECATkgewz6apajzZa9fkvnqdT0DcmkaQ3brHexyW/iCZJ/fTdoc2TvbRyXz1B176MvlLQdqPqG/09Ecb1rZlmBPptAcYxjP6Z4xqGqafZkSnUa7UUc9OVdMvRNT8HcpKyotTNTzM9VLRNOhLPHF8uWdt5ZVAZfvYz6azla+Hc2je2VY0TpaeYyUck0SxiWKWk3JC8SuIX/lFUclgNhfz7aqWBd2W4TtRm210cUq1lS4hkrJYO43xQVCSikMMAptbj5/GgE7rSvnXrfpm90sEEdHS0cUzQxk7f5zPv2fKMnBz4GfbWO0Q6ym4czPr405pM1ON0kjWSNgyMAyspyCD4I18xZrDPUWQd1OC3Td1VRlmo5QPzKHV6TtUi3zIl3WfPqfZ3eWSN+/QhXSBwTI33ZSVU/d9xzr25dI0otqzxvL+3L4nKqMmr+X1PSL7Nb68sad+hQvPJBlpHG2RM8H5fUAke4/Mazl0rQim7PRP0frw0ZKoSZ6W3oTqSiraWpoqqlpqtZXWJxKytHMn4CdvDH09CPXnVn0nQSbziz9Hx8ufFciOpkbdbetquKy0dTeKCMyEFKmeCU9uKQcEMCu5cnjGMA8Z8ZLpKk5umou/DTPlnI6mVt6+Cw/XYjlWOa0TRGQ7YA8yhpzjwiff/dRr0H2KfWVewvH/VznVRSluwz5CT1Jerx1A1UEoakxqe1PAknalo0Pg7ShL+5ZCQdoxwBrllt2zxUXvd7Tx9dPc2VKTvjQ56T6SXpmyXarob+tRT1aQHfHui3BZBlQ6FmBYMVyBkbtc+x9IS2irKlOG6185F6lJRipJ3uN9mmpHlMlrrjNRw3APCjyyuYwadlIJk5GW3HAJH6kjXpmAP6khpGehhqZlpJhVVpSpkqJkAInDqgWJlLMdykc8bToSLnVaEJZahKWSGJbYiRw4dtrqWXGWG4gceeec6yqVIQxKSV+bOLaNnqVZdiLd9bII9JdS/w+0i3zxyzSU7ARAqV/lbCx5xzt2kY+q/nrzKmyraa7dFrKb56eR3UKtSlRvWi1m2ceWo9zxR1VPJDKN0UqlWAOMg/XXlJ2Z36oTbnbmtgFLVSYoGoXpUrWP3W3AxB/ZhlufB48E41pmUusiry3lK3vve+CmIqzwralR7hQ1auZ6pKYV1Oksj4/+tUx4wx/08/8H11R7NWp4UW9xtL+qL+f5FFXpS/UsrmsP59jsKyK7RxVMFJNUisQJXQwqVUMp+WVJGwuVI4IOSMEeBrq2fova23GCtu5jJ8nqmuTTys2d1xZSptVFd566pfctQW64TktVyxRd1O3VCMbjUgcBm8BW28EjPn6DHtbN0FGEoyqS7rukuHNXeqv4fVs4avSF01Faq3xFe9XO0vPFG0izydxUmEal0Ee4bg5HGR5GPmBGR666Olo0qlFpd9X3ba3/D43187GWxylTnl2i9bnFRW0UU0SzV7TopK09dC39TTZ9G4+dfrg/wB4Hzr5OnQrOLcYWfGL7svLk/D2a0PWdejfM153V18/6WqSaMU9xqVhiqHjkp2kqKNHZXxMrdxoU+YsuzPHkeuPHqdF05RbbulbCayvJ8V7eXEyq1Iz0afk/uuYYsTSzGDuW40EslaIyhZjhRTvJg7vJUsVJXIznnXsGQy0X9Pd6+nI4m2VKH3yoRgPy2A/4hoBX+1m2mos0FfHGHakkw+WxhG4z+4XXFt1Pehvcjp2Wdp2fEy2hrhQVHfNLBOmwpJE8w+dDgkA/hOQCD6EDXmU7pqzfsdlWKlHK+pt8aqsaLGAECgKB4A1xPLMloSWKOaJ4pkWSNwVdGGQwPkEe2ibTug1cTpOmrd0/UtWQ26GSlJyZjHvkpR+vPb+o5X1yMkfRdG9JQf8Otrz/J5e1bHJK9LTkCrn1zSRjFsiasb0kZhHGP3+Y/oMfXXsz2qMcRyeZupasU7nfLldMismPaP/AOEUwRP2HJ/UnXHOtOerJuuBQyP7GP8AzhrIi3iTcP7FP80aC3j9DZ/smthoumzWSRduSukMgGc/IOF/fk/rqyO/ZouML8xlb+o6gRQcrSU5ZvbdIcL+oCN/1ak6Di+BqfsXONSTSEmUActC2N4/TAbA87MeugBXUvUNLEpoPhPjopt0dSobHyGIvhODvYoGIXjO088ahq6swnZmN9TWmaw3SSkkNO8LDfTzdskSxnwcg4+h+uvIq0XTlbPuejCopodvs46oeuX+D18kTTQRD4Z1UguijBBz6jjn1GfbJ469P9a9SujsPeuUsTQGe9Z9CGUyXHp+KPufeloynD+7JjGD7jwfTB8+psm3W7FXTn+Tz9p2Te7UNTM+9glWWJWBwQYWBB9iCeDr2NTzHBrGSd9f+T/lt/voRuhvpCxzdSXUU8aKaaEdyqeOJsqnsOfvHwP/ABokXhScmbVYurbNW0R+GSopI6amErRz0zIIowM43AFcgegOdWO8KWSGdaVqmsTZU1TmaRD+DOAqfmqhQfqCfXQkIEZ0Ap1NqWgrUjp4qWGY/wAu23CaAOaUHhovzAZtnpyV9PmAWZqW1XMT9MCmugggilq/jarPfp2G3LpHs3FHYng4yd20YHFJwjNWZMZOLujPaqC7dHXGkucMsc8BJajrlQS084II4IxzgnjIOuGpQw4yWGdCnvaMY7f9rc4lQXK2xPFtAZqdyrZ9Thsjn2yMe51xy2JW7LL7zHzpvqm09SRyG2TkyRAGSGRSjpn6HyPqOONclWjOl3kWU0w1rEuYf9rJhp+sJBTx9pnp45JSuDvY5GcY4OAP++vf6PbdDL4nl7VGPWAfp6xXC+bp1kNLbo2CzV00Y7akkAKoxl3JIAVeSeNdxiqVzSKSBoqaGzWG3S/DpIWimao7E9ZKnEobKL25kK5HOCvoy5xJvGKjhDh0/bFleRUlE1IKkz1UypsWsqRgZCjgAFQWK8M+Txggiw2aAmgPKpgiqYHhnQPG4wyn1GgFi6254YqmGukm+FqUjhkuUAzOIVYntS45AwzDuDkBiTgjcQB9jtk1VeLg1QiwWqQ7lo44w1NJABtTHBjfcBvJG11OAcrjQCTduluma1IKyJa+yxV1OKmi7M3xCyoXjQZjblCTLHhQ2OfTGNZunF8C28yqn2c1VmqLfdz1BThEqQ8EdVSTRSOyHcRsGWxhTkj058aq6MXFrmTvs0CuutWvdSK42aFo6E152rLVM0A/GoGzcPyPtrgj0XFayNHXfIXeqOnbZTXoXG5xNdrhURRSdybIp1j3CMlYVIL7S0WVZsYkzng69GlSjShuR0MJdp3YYrrXVO7LcqaqpqZpIsyGqWKkipCg3xtGH2o4YNgqCdxQhsZxoQGLLYValEEEb01E0SRz1G3sz123wSoxsyCctgM30GNCRrhijgiSKGNY441CoiDAUDgAD20B30BNATQE0AMezxJK81vlkoZXO5uzjtufUlD8uT6kYJ99ABJOlo4wUe0UVVEZEd+zIU3BG3KgjfcoTdztDAZ9NAdq+JyaE0FFUWmWhVkhHZgeNY2UArsWTjwMYxjHqMjQFQ2cTXRa5orvVTjaMh4EQoIu2VZd4BDZYnA8njGBoC5Q9O1KU8MLpEywxmFJa+U1TiMgArsAVRkAZ8jgedAGoLPAlSlVVPJWVKfclqCD2/qigBVPJGQM+5OgCOgJoCaA/9k="/>
          <p:cNvSpPr>
            <a:spLocks noChangeAspect="1" noChangeArrowheads="1"/>
          </p:cNvSpPr>
          <p:nvPr/>
        </p:nvSpPr>
        <p:spPr bwMode="auto">
          <a:xfrm>
            <a:off x="307975" y="-280988"/>
            <a:ext cx="904875"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5" descr="data:image/jpeg;base64,/9j/4AAQSkZJRgABAQAAAQABAAD/2wCEAAkGBwgHBgkIBwgKCgkLDRYPDQwMDRsUFRAWIB0iIiAdHx8kKDQsJCYxJx8fLT0tMTU3Ojo6Iys/RD84QzQ5OjcBCgoKDQwNGg8PGjclHyU3Nzc3Nzc3Nzc3Nzc3Nzc3Nzc3Nzc3Nzc3Nzc3Nzc3Nzc3Nzc3Nzc3Nzc3Nzc3Nzc3N//AABEIAF8AXwMBIgACEQEDEQH/xAAcAAACAgMBAQAAAAAAAAAAAAAGBwQFAAIDAQj/xABEEAACAQMDAgQCBwMHDAMAAAABAgMEBREAEiEGMRMiQVEUYQcjMkJxgZEVJKFSYnKSk7HBM0NTY3OCg6LR4fDxFhcl/8QAGgEAAgMBAQAAAAAAAAAAAAAAAAMCBAUBBv/EACkRAAICAQQABQMFAAAAAAAAAAABAgMRBBIhMRMUMlFxYaHwFSJBQoH/2gAMAwEAAhEDEQA/AHdrNYdcaidYEDMCSTtVF7ufYaAOjusaM7sqooyWY4AGq2vu6UtI9Uy+HToQPGlBwxJwAqAbnJJAAAGcjBOh3qXqilt8jJUzkTRKssjLGSlNExK+KhK7JGVhyCfQ4GRg+MKeDpiqpeobjMiJVCaluYk8R6jzCWKVBzyDgFQNvlOBtONGMgdpep4pq+ipIJZ52qSQwO6mEZV1V12BDIHG4HBwMEHIHOonVHUf/wAfuclPJRiSGKIVJkklkYmEgoSOe4lKA/zW0Ow9V7bq0tjs1ZcbpNK7mqqQFLFkRCFjQ427Yo+5+7k886rbp1p1Q1W61UK00yAxsnwUeVBIOPOCccA/kNNVUmLdkQ7pr6knU0VhMcPjimxK0VVJH+9BA5QKCfLtOc847emt6HqhhTU0tVHV071DyLDEq/GK6xkh3XYBJt4HJHZhx7L2n65v8UqSTQ09SY5TMni0cY2uQQWBXGGIJGfmdS6PqS1VVRbv2jaJaNaGNYYViiSeAIGBGUcblIIHmQ54Gh0zQK2I24rimD44VFHBkRtyLxnDHupxj7QHfvqbnS86dpqa0T1XUc9z+Mo1pgWnhRQ9VUSvl1KqNxw2wRo2SN5A4xi16W6h/aCTYp0ppY3USUiyZXc24+GpYDbKoU7o/THzzpQwL9ZrnBKk8SyRNuU9jjH/AKPy10GgDWR1jRndgqKCWY9gPfQN1hf44o5KQSfvU6bJooapYamjgkBCum7guSBnkY4zgDdonvlbDSw7p2xDGPElAUsW5ARABySzkAAA5wR66B6H4GuoXq7rVW6+xUoaSSWLelTHLI2TTSQncWRmJUI2MYA25GdAEVa2Xp+gpamujgkq40f9nQDdESjjBZkIHhRBQoEOD5kyST5gG3Kpq7pVtV17iaZvU1HCj2UdgPkNWNyW53OulrKqiqWllbJ/cJPKPQDjsBxqJJQ1MaM8lFMiKMsz0MgCj3JI41o1QqgvUs/JnWXTk+ngIumuqrdYKWJafp6FqpUKyVXxK+I+Tk87c44HGfQa9vvVFovcc3xnTcQqJVA+KSqTxVx2w23P5aF9iDu0HbP+T9PfWGNQuT4WPQ+Cee//AEP6H203y8M5z9yHmZ4xg1r46KSYNb6R4YscpNVhzn8QBrKOz1ldHPJR0LTJAu6VklyEHz/Q628MFxGvhNITgIsJZifYKOSfloqh6j6ktCQ2taWOBkRRHTmgbey44wo5bPy9c+oOicdqwsZ+oRsb5aeAYstyrbLVrV22RY3+8PHykg9mXsf/ADGiuljtl3ZLhKGSnSRVNKJwTTzyyYJBP8t3DCYEOpQDtxquvbXerq2iudohSsmKgMtuYSPjsFIznjvjPz1FoPjLLXiWegbwtxhnimo2Ecyn7UZJGDx6c++l2UxsjlNZJwulB8rgZnTF3qa+3C51NIKZHKCUKzFSCineCQOVJKN/RJzxoo0saeJLbdbfJBRrM7yy1EctHvknnpW3COARABY41DKp3kICnHJyGHbyUR6ZyS0J2qSeSh5X+HHzKnWb0aK5BrrKpEVsqJ5rVNX071IVnineH4YRcq5aMFxhwxyBx3OBzoPqauqWboSxR5lFTOLg8a1CzeHAgzGpkCLvAG45Izle7d9EfUHxn7RoZaCtgSaDEwp5aqaHO6V3PCKytuSN18wOOcaE+o6iaH6TrTfoxAlHT0UMbxoTgRurFseUcDxM+nbtqFmdjwccoxw5DS1T9ZyPF0he5I3ZHWgmKspwQdhwRq3BDAFSCCMgj11U9YQPVdK3amiIEk9LJEu7tlhgZ/XXnK/WvkvPoQtF15XweElRFJNEqbZBHcKmFpT/ACmIfBJ9cg6s7d11b5b81VcaOvp4mjMUc8NzqGkiU9wfOBtOBwMYx66iL9Gd5bb+928BvC5LvwJPsn7PvxraP6ML27xr8Vb13u8eS7+V19D5fUAkfhrf89Qv7Ip+DJ+40aCkor1QyU9nqZ5oSCCtFdl8mcZ4WXj09P79cD9HdQan4k1HUfj4K+L+013YJyRnd2zzpb0P0d9Q0tVT1VJW0cFUkh8NxK6tHKv3c7eD7eh/PTrt3VddFaKaa7UcLTAbamWCUhEcd8qVyufb0P5HU/1ChvtEFRJe4M//AFtJ4jSeL1Dvc5Zv2kmWPzO75arbz9HtdTUAjp7teqKjHDxPVLKr+oAXxAOMZ7emfTR+3V7JII5LayFztiDTjMp/mrjd+oGhC93m731qmJLXUmNWMU8Rm8GSnjz3QbTvzydynkgY7DDZ3wh68L7EYw3dNsqOnJaEdKV1PQ3F6qos8jRM888tL4schZlixExMuZFYAZH2jj1BZHR00xoqTxoFhX6ymQLRvTBlQ5jxG+WUAbxz7aA+m+jk6atF3qqC/NLHUQRhyFaMELIpK7o8su4FkyBkbsjkaL+nKmgaWue1VBNJFURvFTnxsxZjZWP1gGMsHGBx5M9yRpVV0Lo74dDXFx4ZV9ZU1HPcKCOWWKlnMU2JpJqnziOQqEWOF1yfrG8xzgHsc6o+qAZJ7dUijmphPbYHELIxMXGCvIzkYxzpt0p8Opqof5wlX8GGD/zK366DfpUt/iUNLcUj3GBjHJ5tuFbsf1GP97XLm4wbRF0RvxCTwiH0VfoxTU1nqRIJ1Yx0/kIHhBcjJOO2NuO/2dFtRDHUQPDKMo4wQCR/EaUFprBRXCKVqWGRC6qyySDH2gdwOfKQRkH0049Yd6Sakv5Lqr8NbM5BK5UhtqtHUPtpTS+BHVN6MpHh7vZsk/I/LtqI91t0viNJWxwLUxLKWP8AmZlxyf4f1dG0scc0TxTIrxupVkYZDA9wR7aFpLDQ2KZqqCjiNPkkzbN0kH4k87PmO3rxkg0+npvntnLa2KunZWt0Fk4ipjrUSeKnllFQoWpjjG0ZHZ1ZsDII4Oe2PYa6JS1chJnkijMi7JhGNxmA7E9gGxxkA/3aqLj1lSRjFuiNWxGRIzBI/wBTyf0x89DFxvVwuW5amb6o/wCZjkCJ+gOSPxJ1tV6DRab3k1+fn+GZZrbZ/QNbldLaJVjaVJHLhZNo3Ls3eYNj9cdwQDrJrhb0ZFkrRNEpxFOhPjQfn94fP9c99Lv/AIa/2g1mf9WP7Qar62iOrt8R8fBCnVzqjtSGV46yUFxmp0iq5U8EPPAkjDaZV87xJ5mKhS2B3xjjVp03uqWmeW2GikmnVcHeOCsku0hvvKZDkrxk4+7rz6LLYaOwNWSIFkrZN45z5Bwv+J/PRS31lyjUdoYyx/pNwP4Bv11Y09KprUEXo2SsW6Rlb9S8dWPsxZEv+zOMn8iAfwB99D3UnUFI8zWd6F6uCR2grGzt8LiI+UEedsTK2OOFY5yMErOhyvtCx1G+iFPS17r4UFweDxHji+8gHq4XO3Pp3zggv7Oidv1uls1wkoqpqQjG6OQRHbLGfssPTBH+Ojz6P+qHuqvba6aOSqhTdE6AgyRjAOc+o459c/jqH4Nnu1PNYYILnBR2+B6iO4Vh+tpPsYHhFd/htljhsdjgAAYD6gXjo65xVQfcGU/D1Sx+LBOhHdWHHI9Mg6z79NlNItRt3Lnsd+s0rbf9KdUkv/6VBHLEdo/d0eNl48x5yGyeQOMe50ddPdS2zqGORrfM2+MgPFKux1yODg9x35HsdZlmnsgstcE1JMGOseh/FMlwsMUQkPmlpNnDe7J7H3Hr6YPdbGUAkMadWBwVaJgQfYj0OvojSS+kmSKLrGsSEGPyxlxHltzlQSx9jyOB7Z9dXtFfKb2SKGq08V+5FJ4yfyqb+odXXSVll6iuop4xEaeIeJUvHESVT2H849h/21BsNlrbyHnWV6a3xHE1bPGRGnpgfy2zwFXnOO2dHALRU8FmsFuqTEJd8MjVHw81dInEoO9VMcybSyjOCB2Zc40lErQpy+Q46d6ps1xgSChSpphDTh/BmpmQRxge+NvGO2c8auqBHEbSzKVlmbeyn7vGAPyAA/HOqXp60CmSZWcS+LUGoqpVjCConGBnaCQD5QWxwXyRjkaI9TLZh1zmiSeMxyruU9x/iPY/PXTWaAB262hJknjqZHiiq/DSqq4h55YUJ+rc/dByQWHoW+znOqOwWyaW43QXKBaW175JGt3hD4cRZITC7SjbsGQujBgSVYHjB9qI1CiljTMYd32lUAo34qeP0wT76AE9dOlem6tUqxHdbIKqFKiljRviRKruiLmPllbMieUH73yOOFP0NU2Cot17S+0IRZd0K3CKeBmYA5BjI3DgEn5DPbTIPR9uRFia1xzwh43ZFmZw6pnbHslyFjBOQisBkDW92onaS3z2si2VFDHJBEstOs0YjcKCNiyDkbFwc8YPHOouKfZ3cypuFzuqPOjXaw0XgURrpFjjlrJPh/8ASAAoCPwB1RdR9PWu2Xhqu4RzXe41QilMtSdtOqlhFuWGPBfa3hAqTj6wHPfROOnVqbm1e1RW1LkqgjRIkQw+CI2RhkZ3eZuMAEjjjmfR9NlYYYqvNWYYjCkle4lYRkAMuxAq4O1fU8gHUK6a6/SsA25dg/WWuvqZDDWUtbBE88OF8YRUcdGVXepRW2pIp3EEZbdsIYjsQdPdPwW+n2U6NGHRVqKnaYpKsrnDso4DEHzP9pvkMavI6NPEEszPPKvKtIc7fwHYfiBn56k4004aRosaKiKFVRgKowANbjWazQB//9k="/>
          <p:cNvSpPr>
            <a:spLocks noChangeAspect="1" noChangeArrowheads="1"/>
          </p:cNvSpPr>
          <p:nvPr/>
        </p:nvSpPr>
        <p:spPr bwMode="auto">
          <a:xfrm>
            <a:off x="460375" y="-128588"/>
            <a:ext cx="904875"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6210" y="5065235"/>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43D6A74-725B-4DB5-8370-898BB9327971}" type="slidenum">
              <a:rPr lang="en-US" smtClean="0"/>
              <a:pPr/>
              <a:t>8</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681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1"/>
            <a:ext cx="7772400" cy="1143000"/>
          </a:xfrm>
        </p:spPr>
        <p:txBody>
          <a:bodyPr/>
          <a:lstStyle/>
          <a:p>
            <a:r>
              <a:rPr lang="en-US" dirty="0" smtClean="0"/>
              <a:t>Standards and Criteria</a:t>
            </a:r>
            <a:endParaRPr lang="en-US" dirty="0"/>
          </a:p>
        </p:txBody>
      </p:sp>
      <p:sp>
        <p:nvSpPr>
          <p:cNvPr id="3" name="Content Placeholder 2"/>
          <p:cNvSpPr>
            <a:spLocks noGrp="1"/>
          </p:cNvSpPr>
          <p:nvPr>
            <p:ph idx="1"/>
          </p:nvPr>
        </p:nvSpPr>
        <p:spPr>
          <a:xfrm>
            <a:off x="2276475" y="1828800"/>
            <a:ext cx="6638925" cy="4572000"/>
          </a:xfrm>
        </p:spPr>
        <p:txBody>
          <a:bodyPr/>
          <a:lstStyle/>
          <a:p>
            <a:r>
              <a:rPr lang="en-US" sz="2200" dirty="0" smtClean="0"/>
              <a:t>Water Quality Objectives (any B.U.)</a:t>
            </a:r>
          </a:p>
          <a:p>
            <a:endParaRPr lang="en-US" sz="2200" dirty="0"/>
          </a:p>
          <a:p>
            <a:r>
              <a:rPr lang="en-US" sz="2200" dirty="0"/>
              <a:t>D</a:t>
            </a:r>
            <a:r>
              <a:rPr lang="en-US" sz="2200" dirty="0" smtClean="0"/>
              <a:t>rinking Water Maximum or Secondary Contaminant Levels (MCLs or SMCLs) (MUN)</a:t>
            </a:r>
          </a:p>
          <a:p>
            <a:endParaRPr lang="en-US" sz="2200" dirty="0"/>
          </a:p>
          <a:p>
            <a:r>
              <a:rPr lang="en-US" sz="2200" dirty="0" smtClean="0"/>
              <a:t>California Toxic Rule (COLD and WARM)</a:t>
            </a:r>
          </a:p>
          <a:p>
            <a:endParaRPr lang="en-US" sz="2200" dirty="0"/>
          </a:p>
          <a:p>
            <a:r>
              <a:rPr lang="en-US" sz="2200" dirty="0" smtClean="0"/>
              <a:t>State and federal evaluation guidelines (COMM)</a:t>
            </a:r>
          </a:p>
          <a:p>
            <a:pPr lvl="1"/>
            <a:r>
              <a:rPr lang="en-US" sz="1800" dirty="0" smtClean="0"/>
              <a:t>Fish consumption advisories (OEHHA).</a:t>
            </a:r>
            <a:endParaRPr lang="en-US" sz="1800" dirty="0"/>
          </a:p>
        </p:txBody>
      </p:sp>
      <p:sp>
        <p:nvSpPr>
          <p:cNvPr id="4" name="Rounded Rectangle 3"/>
          <p:cNvSpPr/>
          <p:nvPr/>
        </p:nvSpPr>
        <p:spPr bwMode="auto">
          <a:xfrm>
            <a:off x="7315200" y="457201"/>
            <a:ext cx="1600200" cy="381000"/>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600" dirty="0" smtClean="0">
                <a:solidFill>
                  <a:srgbClr val="002060"/>
                </a:solidFill>
                <a:latin typeface="Arial Black" panose="020B0A04020102020204" pitchFamily="34" charset="0"/>
              </a:rPr>
              <a:t>Process</a:t>
            </a:r>
          </a:p>
        </p:txBody>
      </p:sp>
      <p:sp>
        <p:nvSpPr>
          <p:cNvPr id="5" name="Rounded Rectangle 4"/>
          <p:cNvSpPr/>
          <p:nvPr/>
        </p:nvSpPr>
        <p:spPr bwMode="auto">
          <a:xfrm>
            <a:off x="7239000" y="457200"/>
            <a:ext cx="1676400" cy="533399"/>
          </a:xfrm>
          <a:prstGeom prst="roundRect">
            <a:avLst>
              <a:gd name="adj" fmla="val 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400" dirty="0" smtClean="0">
                <a:solidFill>
                  <a:srgbClr val="00B0F0"/>
                </a:solidFill>
                <a:latin typeface="Arial Black" panose="020B0A04020102020204" pitchFamily="34" charset="0"/>
              </a:rPr>
              <a:t>Data &amp; Evaluation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78" y="1371600"/>
            <a:ext cx="1578523" cy="2042795"/>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282" y="3657600"/>
            <a:ext cx="1659917" cy="220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643D6A74-725B-4DB5-8370-898BB9327971}" type="slidenum">
              <a:rPr lang="en-US" smtClean="0"/>
              <a:pPr/>
              <a:t>9</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419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TotalTime>
  <Words>4362</Words>
  <Application>Microsoft Office PowerPoint</Application>
  <PresentationFormat>On-screen Show (4:3)</PresentationFormat>
  <Paragraphs>378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Item No. 13 Recommendation to the  State Water Resources Control Board Regarding the Section 303(d) List </vt:lpstr>
      <vt:lpstr>Presentation Roadmap</vt:lpstr>
      <vt:lpstr>PowerPoint Presentation</vt:lpstr>
      <vt:lpstr>Section 305(b) Assessment</vt:lpstr>
      <vt:lpstr>PowerPoint Presentation</vt:lpstr>
      <vt:lpstr>Lahontan Water Board Action </vt:lpstr>
      <vt:lpstr>Approval Process</vt:lpstr>
      <vt:lpstr>Data Evaluation</vt:lpstr>
      <vt:lpstr>Standards and Criteria</vt:lpstr>
      <vt:lpstr>Listing Policy </vt:lpstr>
      <vt:lpstr>Results </vt:lpstr>
      <vt:lpstr> Section 303(d) Recommendations</vt:lpstr>
      <vt:lpstr>PowerPoint Presentation</vt:lpstr>
      <vt:lpstr>Listings Not Recommended</vt:lpstr>
      <vt:lpstr>Addressing Impairments</vt:lpstr>
      <vt:lpstr>Written Public Comments (Appendix M, pg. 13-42)</vt:lpstr>
      <vt:lpstr>Written Public Comments (Appendix M, pg. 13-64) </vt:lpstr>
      <vt:lpstr>Written Public Comments (Appendix M, pg. 13-73)</vt:lpstr>
      <vt:lpstr>Recommendation </vt:lpstr>
    </vt:vector>
  </TitlesOfParts>
  <Company>water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norton</dc:creator>
  <cp:lastModifiedBy>Fiore-Wagner, Mary@Waterboards</cp:lastModifiedBy>
  <cp:revision>272</cp:revision>
  <cp:lastPrinted>2014-06-17T23:18:37Z</cp:lastPrinted>
  <dcterms:created xsi:type="dcterms:W3CDTF">2007-05-31T14:52:34Z</dcterms:created>
  <dcterms:modified xsi:type="dcterms:W3CDTF">2014-06-18T18:06:07Z</dcterms:modified>
</cp:coreProperties>
</file>