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59" r:id="rId2"/>
  </p:sldMasterIdLst>
  <p:notesMasterIdLst>
    <p:notesMasterId r:id="rId42"/>
  </p:notesMasterIdLst>
  <p:handoutMasterIdLst>
    <p:handoutMasterId r:id="rId43"/>
  </p:handoutMasterIdLst>
  <p:sldIdLst>
    <p:sldId id="276" r:id="rId3"/>
    <p:sldId id="277" r:id="rId4"/>
    <p:sldId id="300" r:id="rId5"/>
    <p:sldId id="392" r:id="rId6"/>
    <p:sldId id="358" r:id="rId7"/>
    <p:sldId id="360" r:id="rId8"/>
    <p:sldId id="361" r:id="rId9"/>
    <p:sldId id="362" r:id="rId10"/>
    <p:sldId id="365" r:id="rId11"/>
    <p:sldId id="367" r:id="rId12"/>
    <p:sldId id="370" r:id="rId13"/>
    <p:sldId id="371" r:id="rId14"/>
    <p:sldId id="394" r:id="rId15"/>
    <p:sldId id="395" r:id="rId16"/>
    <p:sldId id="396" r:id="rId17"/>
    <p:sldId id="372" r:id="rId18"/>
    <p:sldId id="374" r:id="rId19"/>
    <p:sldId id="375" r:id="rId20"/>
    <p:sldId id="376" r:id="rId21"/>
    <p:sldId id="378" r:id="rId22"/>
    <p:sldId id="379" r:id="rId23"/>
    <p:sldId id="381" r:id="rId24"/>
    <p:sldId id="382" r:id="rId25"/>
    <p:sldId id="384" r:id="rId26"/>
    <p:sldId id="385" r:id="rId27"/>
    <p:sldId id="386" r:id="rId28"/>
    <p:sldId id="301" r:id="rId29"/>
    <p:sldId id="302" r:id="rId30"/>
    <p:sldId id="338" r:id="rId31"/>
    <p:sldId id="340" r:id="rId32"/>
    <p:sldId id="342" r:id="rId33"/>
    <p:sldId id="344" r:id="rId34"/>
    <p:sldId id="346" r:id="rId35"/>
    <p:sldId id="347" r:id="rId36"/>
    <p:sldId id="349" r:id="rId37"/>
    <p:sldId id="350" r:id="rId38"/>
    <p:sldId id="351" r:id="rId39"/>
    <p:sldId id="353" r:id="rId40"/>
    <p:sldId id="356" r:id="rId41"/>
  </p:sldIdLst>
  <p:sldSz cx="109728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76">
          <p15:clr>
            <a:srgbClr val="A4A3A4"/>
          </p15:clr>
        </p15:guide>
        <p15:guide id="2" pos="3456">
          <p15:clr>
            <a:srgbClr val="A4A3A4"/>
          </p15:clr>
        </p15:guide>
      </p15:sldGuideLst>
    </p:ext>
    <p:ext uri="{2D200454-40CA-4A62-9FC3-DE9A4176ACB9}">
      <p15:notesGuideLst xmlns="" xmlns:p15="http://schemas.microsoft.com/office/powerpoint/2012/main">
        <p15:guide id="1" orient="horz" pos="2928">
          <p15:clr>
            <a:srgbClr val="A4A3A4"/>
          </p15:clr>
        </p15:guide>
        <p15:guide id="2"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sergent" initials="ms" lastIdx="3" clrIdx="0"/>
  <p:cmAuthor id="1" name="Sheehan,Rebecca D" initials="SD" lastIdx="4" clrIdx="1"/>
</p:cmAuthorLst>
</file>

<file path=ppt/presProps.xml><?xml version="1.0" encoding="utf-8"?>
<p:presentationPr xmlns:a="http://schemas.openxmlformats.org/drawingml/2006/main" xmlns:r="http://schemas.openxmlformats.org/officeDocument/2006/relationships" xmlns:p="http://schemas.openxmlformats.org/presentationml/2006/main">
  <p:prnPr prnWhat="handouts4" scaleToFitPaper="1"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80F25"/>
    <a:srgbClr val="2F59DD"/>
    <a:srgbClr val="1F3860"/>
    <a:srgbClr val="223D67"/>
    <a:srgbClr val="274472"/>
    <a:srgbClr val="2C4D80"/>
    <a:srgbClr val="335890"/>
    <a:srgbClr val="4675BD"/>
    <a:srgbClr val="21398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539" autoAdjust="0"/>
    <p:restoredTop sz="90503" autoAdjust="0"/>
  </p:normalViewPr>
  <p:slideViewPr>
    <p:cSldViewPr snapToGrid="0" snapToObjects="1" showGuides="1">
      <p:cViewPr varScale="1">
        <p:scale>
          <a:sx n="102" d="100"/>
          <a:sy n="102" d="100"/>
        </p:scale>
        <p:origin x="-1362" y="-84"/>
      </p:cViewPr>
      <p:guideLst>
        <p:guide orient="horz" pos="2176"/>
        <p:guide pos="3456"/>
      </p:guideLst>
    </p:cSldViewPr>
  </p:slideViewPr>
  <p:outlineViewPr>
    <p:cViewPr>
      <p:scale>
        <a:sx n="33" d="100"/>
        <a:sy n="33" d="100"/>
      </p:scale>
      <p:origin x="48" y="13252"/>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75" d="100"/>
          <a:sy n="75" d="100"/>
        </p:scale>
        <p:origin x="-1854" y="-78"/>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notesMaster" Target="notesMasters/notesMaster1.xml"/><Relationship Id="rId47"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commentAuthors" Target="commentAuthor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handoutMaster" Target="handoutMasters/handoutMaster1.xml"/><Relationship Id="rId48"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2CC2E2B1-9D0E-5E4B-AB16-186B6396E6B5}" type="datetime1">
              <a:rPr lang="en-US" smtClean="0"/>
              <a:pPr/>
              <a:t>4/26/2017</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43B3C5F1-9845-B245-8A15-DE1C00C7BC4A}" type="slidenum">
              <a:rPr lang="en-US" smtClean="0"/>
              <a:pPr/>
              <a:t>‹#›</a:t>
            </a:fld>
            <a:endParaRPr lang="en-US" dirty="0"/>
          </a:p>
        </p:txBody>
      </p:sp>
    </p:spTree>
    <p:extLst>
      <p:ext uri="{BB962C8B-B14F-4D97-AF65-F5344CB8AC3E}">
        <p14:creationId xmlns:p14="http://schemas.microsoft.com/office/powerpoint/2010/main" val="219033478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42A42368-F45E-6449-8856-790D48336037}" type="datetime1">
              <a:rPr lang="en-US" smtClean="0"/>
              <a:pPr/>
              <a:t>4/26/2017</a:t>
            </a:fld>
            <a:endParaRPr lang="en-US" dirty="0"/>
          </a:p>
        </p:txBody>
      </p:sp>
      <p:sp>
        <p:nvSpPr>
          <p:cNvPr id="4" name="Slide Image Placeholder 3"/>
          <p:cNvSpPr>
            <a:spLocks noGrp="1" noRot="1" noChangeAspect="1"/>
          </p:cNvSpPr>
          <p:nvPr>
            <p:ph type="sldImg" idx="2"/>
          </p:nvPr>
        </p:nvSpPr>
        <p:spPr>
          <a:xfrm>
            <a:off x="715963" y="696913"/>
            <a:ext cx="5578475"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9BC44AA9-7E0C-3942-826C-DBDD09B95197}" type="slidenum">
              <a:rPr lang="en-US" smtClean="0"/>
              <a:pPr/>
              <a:t>‹#›</a:t>
            </a:fld>
            <a:endParaRPr lang="en-US" dirty="0"/>
          </a:p>
        </p:txBody>
      </p:sp>
    </p:spTree>
    <p:extLst>
      <p:ext uri="{BB962C8B-B14F-4D97-AF65-F5344CB8AC3E}">
        <p14:creationId xmlns:p14="http://schemas.microsoft.com/office/powerpoint/2010/main" val="1155262433"/>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5963" y="696913"/>
            <a:ext cx="5578475"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C44AA9-7E0C-3942-826C-DBDD09B95197}" type="slidenum">
              <a:rPr lang="en-US" smtClean="0"/>
              <a:pPr/>
              <a:t>1</a:t>
            </a:fld>
            <a:endParaRPr lang="en-US" dirty="0"/>
          </a:p>
        </p:txBody>
      </p:sp>
    </p:spTree>
    <p:extLst>
      <p:ext uri="{BB962C8B-B14F-4D97-AF65-F5344CB8AC3E}">
        <p14:creationId xmlns:p14="http://schemas.microsoft.com/office/powerpoint/2010/main" val="10907967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5AED4B4-5B14-4519-B688-AC85944B070A}" type="slidenum">
              <a:rPr lang="en-US" smtClean="0"/>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5AED4B4-5B14-4519-B688-AC85944B070A}" type="slidenum">
              <a:rPr lang="en-US" smtClean="0"/>
              <a:pPr/>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5AED4B4-5B14-4519-B688-AC85944B070A}" type="slidenum">
              <a:rPr lang="en-US" smtClean="0"/>
              <a:pPr/>
              <a:t>12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0337" indent="-220337">
              <a:buFont typeface="Arial" panose="020B0604020202020204" pitchFamily="34" charset="0"/>
              <a:buChar char="•"/>
            </a:pPr>
            <a:endParaRPr lang="en-US" dirty="0"/>
          </a:p>
        </p:txBody>
      </p:sp>
      <p:sp>
        <p:nvSpPr>
          <p:cNvPr id="4" name="Date Placeholder 3"/>
          <p:cNvSpPr>
            <a:spLocks noGrp="1"/>
          </p:cNvSpPr>
          <p:nvPr>
            <p:ph type="dt" idx="10"/>
          </p:nvPr>
        </p:nvSpPr>
        <p:spPr/>
        <p:txBody>
          <a:bodyPr/>
          <a:lstStyle/>
          <a:p>
            <a:fld id="{0ACE2BDD-2EF7-4C9D-BC73-BDA2ACEB9632}" type="datetime4">
              <a:rPr lang="en-US" smtClean="0">
                <a:solidFill>
                  <a:srgbClr val="000000"/>
                </a:solidFill>
              </a:rPr>
              <a:pPr/>
              <a:t>April 26, 2017</a:t>
            </a:fld>
            <a:endParaRPr lang="en-US" dirty="0">
              <a:solidFill>
                <a:srgbClr val="000000"/>
              </a:solidFill>
            </a:endParaRPr>
          </a:p>
        </p:txBody>
      </p:sp>
      <p:sp>
        <p:nvSpPr>
          <p:cNvPr id="5" name="Slide Number Placeholder 4"/>
          <p:cNvSpPr>
            <a:spLocks noGrp="1"/>
          </p:cNvSpPr>
          <p:nvPr>
            <p:ph type="sldNum" sz="quarter" idx="11"/>
          </p:nvPr>
        </p:nvSpPr>
        <p:spPr/>
        <p:txBody>
          <a:bodyPr/>
          <a:lstStyle/>
          <a:p>
            <a:fld id="{6442E30E-2118-4520-AFCB-EBA1B45DAD3F}" type="slidenum">
              <a:rPr lang="en-US" smtClean="0">
                <a:solidFill>
                  <a:srgbClr val="000000"/>
                </a:solidFill>
              </a:rPr>
              <a:pPr/>
              <a:t>13</a:t>
            </a:fld>
            <a:endParaRPr lang="en-US" dirty="0">
              <a:solidFill>
                <a:srgbClr val="000000"/>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5AED4B4-5B14-4519-B688-AC85944B070A}" type="slidenum">
              <a:rPr lang="en-US" smtClean="0"/>
              <a:pPr/>
              <a:t>16</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b="0" dirty="0" smtClean="0">
              <a:solidFill>
                <a:srgbClr val="080F25"/>
              </a:solidFill>
            </a:endParaRPr>
          </a:p>
        </p:txBody>
      </p:sp>
      <p:sp>
        <p:nvSpPr>
          <p:cNvPr id="4" name="Slide Number Placeholder 3"/>
          <p:cNvSpPr>
            <a:spLocks noGrp="1"/>
          </p:cNvSpPr>
          <p:nvPr>
            <p:ph type="sldNum" sz="quarter" idx="10"/>
          </p:nvPr>
        </p:nvSpPr>
        <p:spPr/>
        <p:txBody>
          <a:bodyPr/>
          <a:lstStyle/>
          <a:p>
            <a:fld id="{15AED4B4-5B14-4519-B688-AC85944B070A}" type="slidenum">
              <a:rPr lang="en-US" smtClean="0"/>
              <a:pPr/>
              <a:t>17</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b="0" baseline="0" dirty="0" smtClean="0">
              <a:solidFill>
                <a:srgbClr val="080F25"/>
              </a:solidFill>
            </a:endParaRPr>
          </a:p>
        </p:txBody>
      </p:sp>
      <p:sp>
        <p:nvSpPr>
          <p:cNvPr id="4" name="Slide Number Placeholder 3"/>
          <p:cNvSpPr>
            <a:spLocks noGrp="1"/>
          </p:cNvSpPr>
          <p:nvPr>
            <p:ph type="sldNum" sz="quarter" idx="10"/>
          </p:nvPr>
        </p:nvSpPr>
        <p:spPr/>
        <p:txBody>
          <a:bodyPr/>
          <a:lstStyle/>
          <a:p>
            <a:fld id="{15AED4B4-5B14-4519-B688-AC85944B070A}" type="slidenum">
              <a:rPr lang="en-US" smtClean="0"/>
              <a:pPr/>
              <a:t>18</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sz="1200" dirty="0" smtClean="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15AED4B4-5B14-4519-B688-AC85944B070A}" type="slidenum">
              <a:rPr lang="en-US" smtClean="0"/>
              <a:pPr/>
              <a:t>19</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BC44AA9-7E0C-3942-826C-DBDD09B95197}" type="slidenum">
              <a:rPr lang="en-US" smtClean="0"/>
              <a:pPr/>
              <a:t>20</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baseline="0" dirty="0" smtClean="0">
                <a:solidFill>
                  <a:srgbClr val="080F25"/>
                </a:solidFill>
              </a:rPr>
              <a:t> </a:t>
            </a:r>
            <a:endParaRPr lang="en-US" b="0" dirty="0" smtClean="0">
              <a:solidFill>
                <a:srgbClr val="080F25"/>
              </a:solidFill>
            </a:endParaRPr>
          </a:p>
          <a:p>
            <a:endParaRPr lang="en-US" dirty="0">
              <a:solidFill>
                <a:srgbClr val="080F25"/>
              </a:solidFill>
            </a:endParaRPr>
          </a:p>
        </p:txBody>
      </p:sp>
      <p:sp>
        <p:nvSpPr>
          <p:cNvPr id="4" name="Slide Number Placeholder 3"/>
          <p:cNvSpPr>
            <a:spLocks noGrp="1"/>
          </p:cNvSpPr>
          <p:nvPr>
            <p:ph type="sldNum" sz="quarter" idx="10"/>
          </p:nvPr>
        </p:nvSpPr>
        <p:spPr/>
        <p:txBody>
          <a:bodyPr/>
          <a:lstStyle/>
          <a:p>
            <a:fld id="{15AED4B4-5B14-4519-B688-AC85944B070A}" type="slidenum">
              <a:rPr lang="en-US" smtClean="0"/>
              <a:pPr/>
              <a:t>21</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5963" y="696913"/>
            <a:ext cx="5578475" cy="3486150"/>
          </a:xfrm>
        </p:spPr>
      </p:sp>
      <p:sp>
        <p:nvSpPr>
          <p:cNvPr id="3" name="Notes Placeholder 2"/>
          <p:cNvSpPr>
            <a:spLocks noGrp="1"/>
          </p:cNvSpPr>
          <p:nvPr>
            <p:ph type="body" idx="1"/>
          </p:nvPr>
        </p:nvSpPr>
        <p:spPr/>
        <p:txBody>
          <a:bodyPr/>
          <a:lstStyle/>
          <a:p>
            <a:endParaRPr lang="en-US" sz="1400" dirty="0"/>
          </a:p>
        </p:txBody>
      </p:sp>
      <p:sp>
        <p:nvSpPr>
          <p:cNvPr id="4" name="Slide Number Placeholder 3"/>
          <p:cNvSpPr>
            <a:spLocks noGrp="1"/>
          </p:cNvSpPr>
          <p:nvPr>
            <p:ph type="sldNum" sz="quarter" idx="10"/>
          </p:nvPr>
        </p:nvSpPr>
        <p:spPr/>
        <p:txBody>
          <a:bodyPr/>
          <a:lstStyle/>
          <a:p>
            <a:fld id="{9BC44AA9-7E0C-3942-826C-DBDD09B95197}" type="slidenum">
              <a:rPr lang="en-US" smtClean="0"/>
              <a:pPr/>
              <a:t>2</a:t>
            </a:fld>
            <a:endParaRPr lang="en-US" dirty="0"/>
          </a:p>
        </p:txBody>
      </p:sp>
    </p:spTree>
    <p:extLst>
      <p:ext uri="{BB962C8B-B14F-4D97-AF65-F5344CB8AC3E}">
        <p14:creationId xmlns:p14="http://schemas.microsoft.com/office/powerpoint/2010/main" val="29413313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p:txBody>
      </p:sp>
      <p:sp>
        <p:nvSpPr>
          <p:cNvPr id="4" name="Slide Number Placeholder 3"/>
          <p:cNvSpPr>
            <a:spLocks noGrp="1"/>
          </p:cNvSpPr>
          <p:nvPr>
            <p:ph type="sldNum" sz="quarter" idx="10"/>
          </p:nvPr>
        </p:nvSpPr>
        <p:spPr/>
        <p:txBody>
          <a:bodyPr/>
          <a:lstStyle/>
          <a:p>
            <a:fld id="{15AED4B4-5B14-4519-B688-AC85944B070A}" type="slidenum">
              <a:rPr lang="en-US" smtClean="0"/>
              <a:pPr/>
              <a:t>22</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5AED4B4-5B14-4519-B688-AC85944B070A}" type="slidenum">
              <a:rPr lang="en-US" smtClean="0"/>
              <a:pPr/>
              <a:t>23</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5AED4B4-5B14-4519-B688-AC85944B070A}" type="slidenum">
              <a:rPr lang="en-US" smtClean="0"/>
              <a:pPr/>
              <a:t>24</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5AED4B4-5B14-4519-B688-AC85944B070A}" type="slidenum">
              <a:rPr lang="en-US" smtClean="0"/>
              <a:pPr/>
              <a:t>25</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5AED4B4-5B14-4519-B688-AC85944B070A}" type="slidenum">
              <a:rPr lang="en-US" smtClean="0"/>
              <a:pPr/>
              <a:t>26</a:t>
            </a:fld>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5AED4B4-5B14-4519-B688-AC85944B070A}" type="slidenum">
              <a:rPr lang="en-US" smtClean="0"/>
              <a:pPr/>
              <a:t>27</a:t>
            </a:fld>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5AED4B4-5B14-4519-B688-AC85944B070A}" type="slidenum">
              <a:rPr lang="en-US" smtClean="0"/>
              <a:pPr/>
              <a:t>28</a:t>
            </a:fld>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5AED4B4-5B14-4519-B688-AC85944B070A}" type="slidenum">
              <a:rPr lang="en-US" smtClean="0"/>
              <a:pPr/>
              <a:t>29</a:t>
            </a:fld>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0" baseline="0" dirty="0" smtClean="0"/>
          </a:p>
          <a:p>
            <a:endParaRPr lang="en-US" b="0" dirty="0"/>
          </a:p>
        </p:txBody>
      </p:sp>
      <p:sp>
        <p:nvSpPr>
          <p:cNvPr id="4" name="Slide Number Placeholder 3"/>
          <p:cNvSpPr>
            <a:spLocks noGrp="1"/>
          </p:cNvSpPr>
          <p:nvPr>
            <p:ph type="sldNum" sz="quarter" idx="10"/>
          </p:nvPr>
        </p:nvSpPr>
        <p:spPr/>
        <p:txBody>
          <a:bodyPr/>
          <a:lstStyle/>
          <a:p>
            <a:fld id="{15AED4B4-5B14-4519-B688-AC85944B070A}" type="slidenum">
              <a:rPr lang="en-US" smtClean="0"/>
              <a:pPr/>
              <a:t>30</a:t>
            </a:fld>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p:txBody>
      </p:sp>
      <p:sp>
        <p:nvSpPr>
          <p:cNvPr id="4" name="Slide Number Placeholder 3"/>
          <p:cNvSpPr>
            <a:spLocks noGrp="1"/>
          </p:cNvSpPr>
          <p:nvPr>
            <p:ph type="sldNum" sz="quarter" idx="10"/>
          </p:nvPr>
        </p:nvSpPr>
        <p:spPr/>
        <p:txBody>
          <a:bodyPr/>
          <a:lstStyle/>
          <a:p>
            <a:fld id="{15AED4B4-5B14-4519-B688-AC85944B070A}" type="slidenum">
              <a:rPr lang="en-US" smtClean="0"/>
              <a:pPr/>
              <a:t>31</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p:txBody>
      </p:sp>
      <p:sp>
        <p:nvSpPr>
          <p:cNvPr id="4" name="Slide Number Placeholder 3"/>
          <p:cNvSpPr>
            <a:spLocks noGrp="1"/>
          </p:cNvSpPr>
          <p:nvPr>
            <p:ph type="sldNum" sz="quarter" idx="10"/>
          </p:nvPr>
        </p:nvSpPr>
        <p:spPr/>
        <p:txBody>
          <a:bodyPr/>
          <a:lstStyle/>
          <a:p>
            <a:fld id="{15AED4B4-5B14-4519-B688-AC85944B070A}" type="slidenum">
              <a:rPr lang="en-US" smtClean="0"/>
              <a:pPr/>
              <a:t>3</a:t>
            </a:fld>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5AED4B4-5B14-4519-B688-AC85944B070A}" type="slidenum">
              <a:rPr lang="en-US" smtClean="0"/>
              <a:pPr/>
              <a:t>32</a:t>
            </a:fld>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5AED4B4-5B14-4519-B688-AC85944B070A}" type="slidenum">
              <a:rPr lang="en-US" smtClean="0"/>
              <a:pPr/>
              <a:t>33</a:t>
            </a:fld>
            <a:endParaRPr 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5AED4B4-5B14-4519-B688-AC85944B070A}" type="slidenum">
              <a:rPr lang="en-US" smtClean="0"/>
              <a:pPr/>
              <a:t>34</a:t>
            </a:fld>
            <a:endParaRPr 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5AED4B4-5B14-4519-B688-AC85944B070A}" type="slidenum">
              <a:rPr lang="en-US" smtClean="0"/>
              <a:pPr/>
              <a:t>35</a:t>
            </a:fld>
            <a:endParaRPr 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 </a:t>
            </a:r>
            <a:endParaRPr lang="en-US" dirty="0"/>
          </a:p>
        </p:txBody>
      </p:sp>
      <p:sp>
        <p:nvSpPr>
          <p:cNvPr id="4" name="Slide Number Placeholder 3"/>
          <p:cNvSpPr>
            <a:spLocks noGrp="1"/>
          </p:cNvSpPr>
          <p:nvPr>
            <p:ph type="sldNum" sz="quarter" idx="10"/>
          </p:nvPr>
        </p:nvSpPr>
        <p:spPr/>
        <p:txBody>
          <a:bodyPr/>
          <a:lstStyle/>
          <a:p>
            <a:fld id="{15AED4B4-5B14-4519-B688-AC85944B070A}" type="slidenum">
              <a:rPr lang="en-US" smtClean="0"/>
              <a:pPr/>
              <a:t>36</a:t>
            </a:fld>
            <a:endParaRPr lang="en-U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p:txBody>
      </p:sp>
      <p:sp>
        <p:nvSpPr>
          <p:cNvPr id="4" name="Slide Number Placeholder 3"/>
          <p:cNvSpPr>
            <a:spLocks noGrp="1"/>
          </p:cNvSpPr>
          <p:nvPr>
            <p:ph type="sldNum" sz="quarter" idx="10"/>
          </p:nvPr>
        </p:nvSpPr>
        <p:spPr/>
        <p:txBody>
          <a:bodyPr/>
          <a:lstStyle/>
          <a:p>
            <a:fld id="{15AED4B4-5B14-4519-B688-AC85944B070A}" type="slidenum">
              <a:rPr lang="en-US" smtClean="0"/>
              <a:pPr/>
              <a:t>37</a:t>
            </a:fld>
            <a:endParaRPr 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5AED4B4-5B14-4519-B688-AC85944B070A}" type="slidenum">
              <a:rPr lang="en-US" smtClean="0"/>
              <a:pPr/>
              <a:t>38</a:t>
            </a:fld>
            <a:endParaRPr lang="en-U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5AED4B4-5B14-4519-B688-AC85944B070A}" type="slidenum">
              <a:rPr lang="en-US" smtClean="0"/>
              <a:pPr/>
              <a:t>39</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p:txBody>
      </p:sp>
      <p:sp>
        <p:nvSpPr>
          <p:cNvPr id="4" name="Slide Number Placeholder 3"/>
          <p:cNvSpPr>
            <a:spLocks noGrp="1"/>
          </p:cNvSpPr>
          <p:nvPr>
            <p:ph type="sldNum" sz="quarter" idx="10"/>
          </p:nvPr>
        </p:nvSpPr>
        <p:spPr/>
        <p:txBody>
          <a:bodyPr/>
          <a:lstStyle/>
          <a:p>
            <a:fld id="{15AED4B4-5B14-4519-B688-AC85944B070A}" type="slidenum">
              <a:rPr lang="en-US" smtClean="0"/>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p:txBody>
      </p:sp>
      <p:sp>
        <p:nvSpPr>
          <p:cNvPr id="4" name="Slide Number Placeholder 3"/>
          <p:cNvSpPr>
            <a:spLocks noGrp="1"/>
          </p:cNvSpPr>
          <p:nvPr>
            <p:ph type="sldNum" sz="quarter" idx="10"/>
          </p:nvPr>
        </p:nvSpPr>
        <p:spPr/>
        <p:txBody>
          <a:bodyPr/>
          <a:lstStyle/>
          <a:p>
            <a:fld id="{15AED4B4-5B14-4519-B688-AC85944B070A}" type="slidenum">
              <a:rPr lang="en-US" smtClean="0"/>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15AED4B4-5B14-4519-B688-AC85944B070A}" type="slidenum">
              <a:rPr lang="en-US" smtClean="0"/>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p:txBody>
      </p:sp>
      <p:sp>
        <p:nvSpPr>
          <p:cNvPr id="4" name="Slide Number Placeholder 3"/>
          <p:cNvSpPr>
            <a:spLocks noGrp="1"/>
          </p:cNvSpPr>
          <p:nvPr>
            <p:ph type="sldNum" sz="quarter" idx="10"/>
          </p:nvPr>
        </p:nvSpPr>
        <p:spPr/>
        <p:txBody>
          <a:bodyPr/>
          <a:lstStyle/>
          <a:p>
            <a:fld id="{15AED4B4-5B14-4519-B688-AC85944B070A}" type="slidenum">
              <a:rPr lang="en-US" smtClean="0"/>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a:p>
            <a:endParaRPr lang="en-US" dirty="0" smtClean="0"/>
          </a:p>
          <a:p>
            <a:r>
              <a:rPr lang="en-US" baseline="0" dirty="0" smtClean="0"/>
              <a:t>	</a:t>
            </a:r>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15AED4B4-5B14-4519-B688-AC85944B070A}" type="slidenum">
              <a:rPr lang="en-US" smtClean="0"/>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5AED4B4-5B14-4519-B688-AC85944B070A}" type="slidenum">
              <a:rPr lang="en-US" smtClean="0"/>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22" name="Picture 21" descr="FIX_CoverImage.jpg"/>
          <p:cNvPicPr>
            <a:picLocks noChangeAspect="1"/>
          </p:cNvPicPr>
          <p:nvPr userDrawn="1"/>
        </p:nvPicPr>
        <p:blipFill>
          <a:blip r:embed="rId2"/>
          <a:stretch>
            <a:fillRect/>
          </a:stretch>
        </p:blipFill>
        <p:spPr>
          <a:xfrm>
            <a:off x="0" y="710446"/>
            <a:ext cx="10972800" cy="3657600"/>
          </a:xfrm>
          <a:prstGeom prst="rect">
            <a:avLst/>
          </a:prstGeom>
        </p:spPr>
      </p:pic>
      <p:sp>
        <p:nvSpPr>
          <p:cNvPr id="21" name="Rectangle 20"/>
          <p:cNvSpPr/>
          <p:nvPr userDrawn="1"/>
        </p:nvSpPr>
        <p:spPr>
          <a:xfrm>
            <a:off x="0" y="0"/>
            <a:ext cx="10972800" cy="1143000"/>
          </a:xfrm>
          <a:prstGeom prst="rect">
            <a:avLst/>
          </a:prstGeom>
          <a:solidFill>
            <a:srgbClr val="15151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857041" y="4726059"/>
            <a:ext cx="9329767" cy="916481"/>
          </a:xfrm>
        </p:spPr>
        <p:txBody>
          <a:bodyPr>
            <a:normAutofit/>
          </a:bodyPr>
          <a:lstStyle>
            <a:lvl1pPr algn="ctr">
              <a:defRPr sz="3600"/>
            </a:lvl1pPr>
          </a:lstStyle>
          <a:p>
            <a:endParaRPr lang="en-US" dirty="0"/>
          </a:p>
        </p:txBody>
      </p:sp>
      <p:sp>
        <p:nvSpPr>
          <p:cNvPr id="3" name="Subtitle 2"/>
          <p:cNvSpPr>
            <a:spLocks noGrp="1"/>
          </p:cNvSpPr>
          <p:nvPr>
            <p:ph type="subTitle" idx="1"/>
          </p:nvPr>
        </p:nvSpPr>
        <p:spPr>
          <a:xfrm>
            <a:off x="857042" y="5816307"/>
            <a:ext cx="9329768" cy="587329"/>
          </a:xfrm>
        </p:spPr>
        <p:txBody>
          <a:bodyPr/>
          <a:lstStyle>
            <a:lvl1pPr marL="0" indent="0" algn="ctr">
              <a:buNone/>
              <a:defRPr>
                <a:solidFill>
                  <a:schemeClr val="accent6"/>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pic>
        <p:nvPicPr>
          <p:cNvPr id="19" name="Picture 18" descr="CAL_WATERFIX_Logo_4C_REV.png"/>
          <p:cNvPicPr>
            <a:picLocks noChangeAspect="1"/>
          </p:cNvPicPr>
          <p:nvPr userDrawn="1"/>
        </p:nvPicPr>
        <p:blipFill>
          <a:blip r:embed="rId3"/>
          <a:stretch>
            <a:fillRect/>
          </a:stretch>
        </p:blipFill>
        <p:spPr>
          <a:xfrm>
            <a:off x="289419" y="200251"/>
            <a:ext cx="2774855" cy="772399"/>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6758742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89792" y="479488"/>
            <a:ext cx="9534368" cy="1143000"/>
          </a:xfrm>
        </p:spPr>
        <p:txBody>
          <a:bodyPr/>
          <a:lstStyle/>
          <a:p>
            <a:r>
              <a:rPr lang="en-US"/>
              <a:t>Click to edit Master title style</a:t>
            </a:r>
          </a:p>
        </p:txBody>
      </p:sp>
      <p:sp>
        <p:nvSpPr>
          <p:cNvPr id="3" name="Content Placeholder 2"/>
          <p:cNvSpPr>
            <a:spLocks noGrp="1"/>
          </p:cNvSpPr>
          <p:nvPr>
            <p:ph idx="1"/>
          </p:nvPr>
        </p:nvSpPr>
        <p:spPr>
          <a:xfrm>
            <a:off x="889792" y="1805053"/>
            <a:ext cx="9534368" cy="4525963"/>
          </a:xfrm>
        </p:spPr>
        <p:txBody>
          <a:bodyPr/>
          <a:lstStyle>
            <a:lvl1pPr>
              <a:spcBef>
                <a:spcPts val="1600"/>
              </a:spcBef>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9" name="Picture 8" descr="CAL_WATERFIX_Icon_4C.png"/>
          <p:cNvPicPr>
            <a:picLocks noChangeAspect="1"/>
          </p:cNvPicPr>
          <p:nvPr userDrawn="1"/>
        </p:nvPicPr>
        <p:blipFill>
          <a:blip r:embed="rId2"/>
          <a:stretch>
            <a:fillRect/>
          </a:stretch>
        </p:blipFill>
        <p:spPr>
          <a:xfrm>
            <a:off x="217385" y="132887"/>
            <a:ext cx="467572" cy="446398"/>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89793" y="504070"/>
            <a:ext cx="9534367"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889793" y="1764545"/>
            <a:ext cx="450707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89793" y="2404307"/>
            <a:ext cx="450707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915318" y="1764545"/>
            <a:ext cx="450884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915318" y="2404307"/>
            <a:ext cx="450884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9" name="Straight Connector 8"/>
          <p:cNvCxnSpPr/>
          <p:nvPr userDrawn="1"/>
        </p:nvCxnSpPr>
        <p:spPr>
          <a:xfrm>
            <a:off x="889792" y="390112"/>
            <a:ext cx="9534368" cy="1588"/>
          </a:xfrm>
          <a:prstGeom prst="line">
            <a:avLst/>
          </a:prstGeom>
          <a:ln w="12700" cap="flat" cmpd="sng" algn="ctr">
            <a:solidFill>
              <a:schemeClr val="accent6">
                <a:lumMod val="60000"/>
                <a:lumOff val="40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a:off x="1118393" y="6354007"/>
            <a:ext cx="8782625" cy="1588"/>
          </a:xfrm>
          <a:prstGeom prst="line">
            <a:avLst/>
          </a:prstGeom>
          <a:ln w="12700" cap="flat" cmpd="sng" algn="ctr">
            <a:solidFill>
              <a:schemeClr val="accent6">
                <a:lumMod val="60000"/>
                <a:lumOff val="40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889793" y="504070"/>
            <a:ext cx="4507073"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889793" y="1764545"/>
            <a:ext cx="450707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89793" y="2404307"/>
            <a:ext cx="450707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9" name="Straight Connector 8"/>
          <p:cNvCxnSpPr/>
          <p:nvPr userDrawn="1"/>
        </p:nvCxnSpPr>
        <p:spPr>
          <a:xfrm>
            <a:off x="889792" y="390112"/>
            <a:ext cx="9534368" cy="1588"/>
          </a:xfrm>
          <a:prstGeom prst="line">
            <a:avLst/>
          </a:prstGeom>
          <a:ln w="12700" cap="flat" cmpd="sng" algn="ctr">
            <a:solidFill>
              <a:schemeClr val="accent6">
                <a:lumMod val="60000"/>
                <a:lumOff val="40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a:off x="889793" y="6620387"/>
            <a:ext cx="8782625" cy="1588"/>
          </a:xfrm>
          <a:prstGeom prst="line">
            <a:avLst/>
          </a:prstGeom>
          <a:ln w="12700" cap="flat" cmpd="sng" algn="ctr">
            <a:solidFill>
              <a:schemeClr val="accent6">
                <a:lumMod val="60000"/>
                <a:lumOff val="40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6" name="Date Placeholder 12"/>
          <p:cNvSpPr>
            <a:spLocks noGrp="1"/>
          </p:cNvSpPr>
          <p:nvPr>
            <p:ph type="dt" sz="half" idx="10"/>
          </p:nvPr>
        </p:nvSpPr>
        <p:spPr>
          <a:xfrm>
            <a:off x="9672418" y="6471988"/>
            <a:ext cx="751744" cy="249489"/>
          </a:xfrm>
          <a:prstGeom prst="rect">
            <a:avLst/>
          </a:prstGeom>
        </p:spPr>
        <p:txBody>
          <a:bodyPr vert="horz" lIns="91440" tIns="45720" rIns="91440" bIns="45720" rtlCol="0" anchor="ctr"/>
          <a:lstStyle>
            <a:lvl1pPr algn="r">
              <a:defRPr sz="1000">
                <a:solidFill>
                  <a:schemeClr val="accent6">
                    <a:lumMod val="60000"/>
                    <a:lumOff val="40000"/>
                  </a:schemeClr>
                </a:solidFill>
              </a:defRPr>
            </a:lvl1pPr>
          </a:lstStyle>
          <a:p>
            <a:endParaRPr lang="en-US" dirty="0"/>
          </a:p>
        </p:txBody>
      </p:sp>
      <p:sp>
        <p:nvSpPr>
          <p:cNvPr id="12" name="Picture Placeholder 2"/>
          <p:cNvSpPr>
            <a:spLocks noGrp="1"/>
          </p:cNvSpPr>
          <p:nvPr>
            <p:ph type="pic" idx="11"/>
          </p:nvPr>
        </p:nvSpPr>
        <p:spPr>
          <a:xfrm>
            <a:off x="5540764" y="504070"/>
            <a:ext cx="4883396" cy="585152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cxnSp>
        <p:nvCxnSpPr>
          <p:cNvPr id="4" name="Straight Connector 3"/>
          <p:cNvCxnSpPr/>
          <p:nvPr userDrawn="1"/>
        </p:nvCxnSpPr>
        <p:spPr>
          <a:xfrm>
            <a:off x="889792" y="390112"/>
            <a:ext cx="9534368" cy="1588"/>
          </a:xfrm>
          <a:prstGeom prst="line">
            <a:avLst/>
          </a:prstGeom>
          <a:ln w="12700" cap="flat" cmpd="sng" algn="ctr">
            <a:solidFill>
              <a:schemeClr val="accent6">
                <a:lumMod val="60000"/>
                <a:lumOff val="40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userDrawn="1"/>
        </p:nvCxnSpPr>
        <p:spPr>
          <a:xfrm>
            <a:off x="889793" y="6620387"/>
            <a:ext cx="8782625" cy="1588"/>
          </a:xfrm>
          <a:prstGeom prst="line">
            <a:avLst/>
          </a:prstGeom>
          <a:ln w="12700" cap="flat" cmpd="sng" algn="ctr">
            <a:solidFill>
              <a:schemeClr val="accent6">
                <a:lumMod val="60000"/>
                <a:lumOff val="40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8" name="Date Placeholder 12"/>
          <p:cNvSpPr>
            <a:spLocks noGrp="1"/>
          </p:cNvSpPr>
          <p:nvPr>
            <p:ph type="dt" sz="half" idx="2"/>
          </p:nvPr>
        </p:nvSpPr>
        <p:spPr>
          <a:xfrm>
            <a:off x="9672418" y="6471988"/>
            <a:ext cx="751744" cy="249489"/>
          </a:xfrm>
          <a:prstGeom prst="rect">
            <a:avLst/>
          </a:prstGeom>
        </p:spPr>
        <p:txBody>
          <a:bodyPr vert="horz" lIns="91440" tIns="45720" rIns="91440" bIns="45720" rtlCol="0" anchor="ctr"/>
          <a:lstStyle>
            <a:lvl1pPr algn="r">
              <a:defRPr sz="1000">
                <a:solidFill>
                  <a:schemeClr val="accent6">
                    <a:lumMod val="60000"/>
                    <a:lumOff val="40000"/>
                  </a:schemeClr>
                </a:solidFill>
              </a:defRPr>
            </a:lvl1pPr>
          </a:lstStyle>
          <a:p>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4290060" y="1843548"/>
            <a:ext cx="6134100" cy="454482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89792" y="1843548"/>
            <a:ext cx="3268824" cy="454482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1" name="Straight Connector 10"/>
          <p:cNvCxnSpPr/>
          <p:nvPr userDrawn="1"/>
        </p:nvCxnSpPr>
        <p:spPr>
          <a:xfrm>
            <a:off x="889792" y="390112"/>
            <a:ext cx="9534368" cy="1588"/>
          </a:xfrm>
          <a:prstGeom prst="line">
            <a:avLst/>
          </a:prstGeom>
          <a:ln w="12700" cap="flat" cmpd="sng" algn="ctr">
            <a:solidFill>
              <a:schemeClr val="accent6">
                <a:lumMod val="60000"/>
                <a:lumOff val="40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5" name="Title 1"/>
          <p:cNvSpPr>
            <a:spLocks noGrp="1"/>
          </p:cNvSpPr>
          <p:nvPr>
            <p:ph type="title"/>
          </p:nvPr>
        </p:nvSpPr>
        <p:spPr>
          <a:xfrm>
            <a:off x="889792" y="471294"/>
            <a:ext cx="9534368" cy="1143000"/>
          </a:xfrm>
        </p:spPr>
        <p:txBody>
          <a:bodyPr/>
          <a:lstStyle>
            <a:lvl1pPr algn="l">
              <a:defRPr/>
            </a:lvl1pPr>
          </a:lstStyle>
          <a:p>
            <a:r>
              <a:rPr lang="en-US" dirty="0"/>
              <a:t>Click to edit Master title style</a:t>
            </a:r>
          </a:p>
        </p:txBody>
      </p:sp>
      <p:cxnSp>
        <p:nvCxnSpPr>
          <p:cNvPr id="16" name="Straight Connector 15"/>
          <p:cNvCxnSpPr/>
          <p:nvPr userDrawn="1"/>
        </p:nvCxnSpPr>
        <p:spPr>
          <a:xfrm>
            <a:off x="889793" y="6620387"/>
            <a:ext cx="8782625" cy="1588"/>
          </a:xfrm>
          <a:prstGeom prst="line">
            <a:avLst/>
          </a:prstGeom>
          <a:ln w="12700" cap="flat" cmpd="sng" algn="ctr">
            <a:solidFill>
              <a:schemeClr val="accent6">
                <a:lumMod val="60000"/>
                <a:lumOff val="40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7" name="Date Placeholder 12"/>
          <p:cNvSpPr>
            <a:spLocks noGrp="1"/>
          </p:cNvSpPr>
          <p:nvPr>
            <p:ph type="dt" sz="half" idx="10"/>
          </p:nvPr>
        </p:nvSpPr>
        <p:spPr>
          <a:xfrm>
            <a:off x="9672418" y="6471988"/>
            <a:ext cx="751744" cy="249489"/>
          </a:xfrm>
          <a:prstGeom prst="rect">
            <a:avLst/>
          </a:prstGeom>
        </p:spPr>
        <p:txBody>
          <a:bodyPr vert="horz" lIns="91440" tIns="45720" rIns="91440" bIns="45720" rtlCol="0" anchor="ctr"/>
          <a:lstStyle>
            <a:lvl1pPr algn="r">
              <a:defRPr sz="1000">
                <a:solidFill>
                  <a:schemeClr val="accent6">
                    <a:lumMod val="60000"/>
                    <a:lumOff val="40000"/>
                  </a:schemeClr>
                </a:solidFill>
              </a:defRPr>
            </a:lvl1pPr>
          </a:lstStyle>
          <a:p>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50746" y="4800600"/>
            <a:ext cx="658368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150746" y="612775"/>
            <a:ext cx="658368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2150746" y="5367338"/>
            <a:ext cx="658368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1" name="Straight Connector 10"/>
          <p:cNvCxnSpPr/>
          <p:nvPr userDrawn="1"/>
        </p:nvCxnSpPr>
        <p:spPr>
          <a:xfrm>
            <a:off x="889792" y="390112"/>
            <a:ext cx="9534368" cy="1588"/>
          </a:xfrm>
          <a:prstGeom prst="line">
            <a:avLst/>
          </a:prstGeom>
          <a:ln w="12700" cap="flat" cmpd="sng" algn="ctr">
            <a:solidFill>
              <a:schemeClr val="accent6">
                <a:lumMod val="60000"/>
                <a:lumOff val="40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userDrawn="1"/>
        </p:nvCxnSpPr>
        <p:spPr>
          <a:xfrm>
            <a:off x="889793" y="6620387"/>
            <a:ext cx="8782625" cy="1588"/>
          </a:xfrm>
          <a:prstGeom prst="line">
            <a:avLst/>
          </a:prstGeom>
          <a:ln w="12700" cap="flat" cmpd="sng" algn="ctr">
            <a:solidFill>
              <a:schemeClr val="accent6">
                <a:lumMod val="60000"/>
                <a:lumOff val="40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4" name="Date Placeholder 12"/>
          <p:cNvSpPr>
            <a:spLocks noGrp="1"/>
          </p:cNvSpPr>
          <p:nvPr>
            <p:ph type="dt" sz="half" idx="10"/>
          </p:nvPr>
        </p:nvSpPr>
        <p:spPr>
          <a:xfrm>
            <a:off x="9672418" y="6471988"/>
            <a:ext cx="751744" cy="249489"/>
          </a:xfrm>
          <a:prstGeom prst="rect">
            <a:avLst/>
          </a:prstGeom>
        </p:spPr>
        <p:txBody>
          <a:bodyPr vert="horz" lIns="91440" tIns="45720" rIns="91440" bIns="45720" rtlCol="0" anchor="ctr"/>
          <a:lstStyle>
            <a:lvl1pPr algn="r">
              <a:defRPr sz="1000">
                <a:solidFill>
                  <a:schemeClr val="accent6">
                    <a:lumMod val="60000"/>
                    <a:lumOff val="40000"/>
                  </a:schemeClr>
                </a:solidFill>
              </a:defRPr>
            </a:lvl1pPr>
          </a:lstStyle>
          <a:p>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cSld name="4_Title and Content 2">
    <p:spTree>
      <p:nvGrpSpPr>
        <p:cNvPr id="1" name=""/>
        <p:cNvGrpSpPr/>
        <p:nvPr/>
      </p:nvGrpSpPr>
      <p:grpSpPr>
        <a:xfrm>
          <a:off x="0" y="0"/>
          <a:ext cx="0" cy="0"/>
          <a:chOff x="0" y="0"/>
          <a:chExt cx="0" cy="0"/>
        </a:xfrm>
      </p:grpSpPr>
      <p:sp>
        <p:nvSpPr>
          <p:cNvPr id="4" name="Rectangle 3"/>
          <p:cNvSpPr/>
          <p:nvPr/>
        </p:nvSpPr>
        <p:spPr>
          <a:xfrm>
            <a:off x="0" y="1589"/>
            <a:ext cx="3566160" cy="6181725"/>
          </a:xfrm>
          <a:prstGeom prst="rect">
            <a:avLst/>
          </a:prstGeom>
          <a:gradFill flip="none" rotWithShape="1">
            <a:gsLst>
              <a:gs pos="0">
                <a:srgbClr val="003C52"/>
              </a:gs>
              <a:gs pos="100000">
                <a:srgbClr val="007CA0"/>
              </a:gs>
            </a:gsLst>
            <a:lin ang="16200000" scaled="0"/>
            <a:tileRect/>
          </a:gradFill>
          <a:ln>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spcBef>
                <a:spcPct val="50000"/>
              </a:spcBef>
              <a:defRPr/>
            </a:pPr>
            <a:endParaRPr lang="en-US"/>
          </a:p>
        </p:txBody>
      </p:sp>
      <p:sp>
        <p:nvSpPr>
          <p:cNvPr id="13" name="Text Placeholder 12"/>
          <p:cNvSpPr>
            <a:spLocks noGrp="1"/>
          </p:cNvSpPr>
          <p:nvPr>
            <p:ph type="body" sz="quarter" idx="13"/>
          </p:nvPr>
        </p:nvSpPr>
        <p:spPr>
          <a:xfrm>
            <a:off x="3840480" y="856936"/>
            <a:ext cx="6583680" cy="4445000"/>
          </a:xfrm>
        </p:spPr>
        <p:txBody>
          <a:bodyPr>
            <a:normAutofit/>
          </a:bodyPr>
          <a:lstStyle>
            <a:lvl1pPr marL="231775" indent="-231775">
              <a:defRPr sz="2400"/>
            </a:lvl1pPr>
            <a:lvl2pPr marL="682625" indent="-225425">
              <a:defRPr sz="2000"/>
            </a:lvl2pPr>
            <a:lvl3pPr marL="1090613" indent="-176213">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a:xfrm>
            <a:off x="401052" y="856936"/>
            <a:ext cx="2926080" cy="1143000"/>
          </a:xfrm>
        </p:spPr>
        <p:txBody>
          <a:bodyPr anchor="t">
            <a:noAutofit/>
          </a:bodyPr>
          <a:lstStyle>
            <a:lvl1pPr algn="r">
              <a:defRPr sz="3200">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715989276"/>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89792" y="483298"/>
            <a:ext cx="9534368"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89792" y="1805053"/>
            <a:ext cx="9534368"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9" name="Picture 8" descr="CAL_WATERFIX_Icon_4C.png"/>
          <p:cNvPicPr>
            <a:picLocks noChangeAspect="1"/>
          </p:cNvPicPr>
          <p:nvPr userDrawn="1"/>
        </p:nvPicPr>
        <p:blipFill>
          <a:blip r:embed="rId11"/>
          <a:stretch>
            <a:fillRect/>
          </a:stretch>
        </p:blipFill>
        <p:spPr>
          <a:xfrm>
            <a:off x="217385" y="132887"/>
            <a:ext cx="467572" cy="446398"/>
          </a:xfrm>
          <a:prstGeom prst="rect">
            <a:avLst/>
          </a:prstGeom>
        </p:spPr>
      </p:pic>
      <p:sp>
        <p:nvSpPr>
          <p:cNvPr id="5" name="Rectangle 4"/>
          <p:cNvSpPr/>
          <p:nvPr userDrawn="1"/>
        </p:nvSpPr>
        <p:spPr>
          <a:xfrm>
            <a:off x="0" y="6446586"/>
            <a:ext cx="10972800" cy="411414"/>
          </a:xfrm>
          <a:prstGeom prst="rect">
            <a:avLst/>
          </a:prstGeom>
          <a:solidFill>
            <a:schemeClr val="tx2">
              <a:lumMod val="75000"/>
              <a:lumOff val="25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800"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3" r:id="rId3"/>
    <p:sldLayoutId id="2147483658" r:id="rId4"/>
    <p:sldLayoutId id="2147483654" r:id="rId5"/>
    <p:sldLayoutId id="2147483655" r:id="rId6"/>
    <p:sldLayoutId id="2147483656" r:id="rId7"/>
    <p:sldLayoutId id="2147483657" r:id="rId8"/>
    <p:sldLayoutId id="2147483661" r:id="rId9"/>
  </p:sldLayoutIdLst>
  <p:hf hdr="0" ftr="0" dt="0"/>
  <p:txStyles>
    <p:titleStyle>
      <a:lvl1pPr algn="ctr" defTabSz="457200" rtl="0" eaLnBrk="1" latinLnBrk="0" hangingPunct="1">
        <a:spcBef>
          <a:spcPct val="0"/>
        </a:spcBef>
        <a:buNone/>
        <a:defRPr sz="3600" b="0" i="0" kern="1200" cap="all">
          <a:solidFill>
            <a:srgbClr val="312D2D"/>
          </a:solidFill>
          <a:latin typeface="Calibri Light"/>
          <a:ea typeface="+mj-ea"/>
          <a:cs typeface="Calibri Light"/>
        </a:defRPr>
      </a:lvl1pPr>
    </p:titleStyle>
    <p:bodyStyle>
      <a:lvl1pPr marL="342900" indent="-342900" algn="l" defTabSz="457200" rtl="0" eaLnBrk="1" latinLnBrk="0" hangingPunct="1">
        <a:spcBef>
          <a:spcPts val="1000"/>
        </a:spcBef>
        <a:buFont typeface="Arial"/>
        <a:buChar char="•"/>
        <a:defRPr sz="3200" b="1" i="0" kern="1200">
          <a:solidFill>
            <a:schemeClr val="accent1">
              <a:lumMod val="75000"/>
            </a:schemeClr>
          </a:solidFill>
          <a:latin typeface="Calibri"/>
          <a:ea typeface="+mn-ea"/>
          <a:cs typeface="Calibri"/>
        </a:defRPr>
      </a:lvl1pPr>
      <a:lvl2pPr marL="742950" indent="-285750" algn="l" defTabSz="457200" rtl="0" eaLnBrk="1" latinLnBrk="0" hangingPunct="1">
        <a:spcBef>
          <a:spcPct val="20000"/>
        </a:spcBef>
        <a:buFont typeface="Arial"/>
        <a:buChar char="–"/>
        <a:defRPr sz="2800" kern="1200">
          <a:solidFill>
            <a:schemeClr val="accent6">
              <a:lumMod val="75000"/>
            </a:schemeClr>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rgbClr val="AAA9A3"/>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rgbClr val="AAA9A3"/>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rgbClr val="AAA9A3"/>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 name="Rectangle 10"/>
          <p:cNvSpPr/>
          <p:nvPr userDrawn="1"/>
        </p:nvSpPr>
        <p:spPr>
          <a:xfrm>
            <a:off x="0" y="647798"/>
            <a:ext cx="10972800" cy="5798348"/>
          </a:xfrm>
          <a:prstGeom prst="rect">
            <a:avLst/>
          </a:prstGeom>
          <a:solidFill>
            <a:schemeClr val="tx2">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latin typeface="Calibri"/>
            </a:endParaRPr>
          </a:p>
        </p:txBody>
      </p:sp>
      <p:sp>
        <p:nvSpPr>
          <p:cNvPr id="7" name="Rectangle 6"/>
          <p:cNvSpPr/>
          <p:nvPr userDrawn="1"/>
        </p:nvSpPr>
        <p:spPr>
          <a:xfrm>
            <a:off x="0" y="6446586"/>
            <a:ext cx="10972800" cy="424114"/>
          </a:xfrm>
          <a:prstGeom prst="rect">
            <a:avLst/>
          </a:prstGeom>
          <a:solidFill>
            <a:schemeClr val="accent5">
              <a:lumMod val="75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r"/>
            <a:endParaRPr lang="en-US" dirty="0">
              <a:solidFill>
                <a:prstClr val="black"/>
              </a:solidFill>
              <a:latin typeface="Calibri"/>
            </a:endParaRPr>
          </a:p>
        </p:txBody>
      </p:sp>
      <p:sp>
        <p:nvSpPr>
          <p:cNvPr id="9" name="Rectangle 8"/>
          <p:cNvSpPr/>
          <p:nvPr userDrawn="1"/>
        </p:nvSpPr>
        <p:spPr>
          <a:xfrm>
            <a:off x="0" y="3"/>
            <a:ext cx="10972800" cy="655485"/>
          </a:xfrm>
          <a:prstGeom prst="rect">
            <a:avLst/>
          </a:prstGeom>
          <a:solidFill>
            <a:srgbClr val="151515"/>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solidFill>
                <a:prstClr val="black"/>
              </a:solidFill>
              <a:latin typeface="Calibri"/>
            </a:endParaRPr>
          </a:p>
        </p:txBody>
      </p:sp>
      <p:pic>
        <p:nvPicPr>
          <p:cNvPr id="10" name="Picture 9" descr="CAL_WATERFIX_Icon_4C.png"/>
          <p:cNvPicPr>
            <a:picLocks noChangeAspect="1"/>
          </p:cNvPicPr>
          <p:nvPr userDrawn="1"/>
        </p:nvPicPr>
        <p:blipFill>
          <a:blip r:embed="rId3"/>
          <a:stretch>
            <a:fillRect/>
          </a:stretch>
        </p:blipFill>
        <p:spPr>
          <a:xfrm>
            <a:off x="260863" y="132887"/>
            <a:ext cx="561085" cy="446398"/>
          </a:xfrm>
          <a:prstGeom prst="rect">
            <a:avLst/>
          </a:prstGeom>
        </p:spPr>
      </p:pic>
      <p:sp>
        <p:nvSpPr>
          <p:cNvPr id="14" name="Footer Placeholder 1"/>
          <p:cNvSpPr txBox="1">
            <a:spLocks/>
          </p:cNvSpPr>
          <p:nvPr userDrawn="1"/>
        </p:nvSpPr>
        <p:spPr>
          <a:xfrm>
            <a:off x="0" y="6478793"/>
            <a:ext cx="3474720" cy="365125"/>
          </a:xfrm>
          <a:prstGeom prst="rect">
            <a:avLst/>
          </a:prstGeom>
        </p:spPr>
        <p:txBody>
          <a:bodyPr vert="horz" lIns="91440" tIns="45720" rIns="91440" bIns="45720" rtlCol="0" anchor="ctr"/>
          <a:lstStyle>
            <a:defPPr>
              <a:defRPr lang="en-US"/>
            </a:defPPr>
            <a:lvl1pPr marL="0" algn="ctr" defTabSz="457200" rtl="0" eaLnBrk="1" latinLnBrk="0" hangingPunct="1">
              <a:defRPr sz="1200" kern="1200" cap="all">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600" dirty="0">
                <a:solidFill>
                  <a:prstClr val="white"/>
                </a:solidFill>
                <a:latin typeface="Calibri"/>
              </a:rPr>
              <a:t>CONFIDENTIAL - WFHC </a:t>
            </a:r>
          </a:p>
        </p:txBody>
      </p:sp>
    </p:spTree>
    <p:extLst>
      <p:ext uri="{BB962C8B-B14F-4D97-AF65-F5344CB8AC3E}">
        <p14:creationId xmlns:p14="http://schemas.microsoft.com/office/powerpoint/2010/main" val="1885823622"/>
      </p:ext>
    </p:extLst>
  </p:cSld>
  <p:clrMap bg1="lt1" tx1="dk1" bg2="lt2" tx2="dk2" accent1="accent1" accent2="accent2" accent3="accent3" accent4="accent4" accent5="accent5" accent6="accent6" hlink="hlink" folHlink="folHlink"/>
  <p:sldLayoutIdLst>
    <p:sldLayoutId id="2147483660" r:id="rId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8.xml"/><Relationship Id="rId1" Type="http://schemas.openxmlformats.org/officeDocument/2006/relationships/slideLayout" Target="../slideLayouts/slideLayout6.xml"/><Relationship Id="rId4" Type="http://schemas.openxmlformats.org/officeDocument/2006/relationships/image" Target="../media/image10.png"/></Relationships>
</file>

<file path=ppt/slides/_rels/slide21.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21517" y="4903859"/>
            <a:ext cx="9329767" cy="916481"/>
          </a:xfrm>
        </p:spPr>
        <p:txBody>
          <a:bodyPr>
            <a:normAutofit/>
          </a:bodyPr>
          <a:lstStyle/>
          <a:p>
            <a:r>
              <a:rPr lang="en-US" sz="5400" dirty="0" smtClean="0">
                <a:solidFill>
                  <a:schemeClr val="accent6">
                    <a:lumMod val="75000"/>
                  </a:schemeClr>
                </a:solidFill>
              </a:rPr>
              <a:t>Water quality</a:t>
            </a:r>
            <a:endParaRPr lang="en-US" sz="5400" dirty="0">
              <a:solidFill>
                <a:schemeClr val="accent6">
                  <a:lumMod val="75000"/>
                </a:schemeClr>
              </a:solidFill>
            </a:endParaRPr>
          </a:p>
        </p:txBody>
      </p:sp>
      <p:sp>
        <p:nvSpPr>
          <p:cNvPr id="3" name="TextBox 2"/>
          <p:cNvSpPr txBox="1"/>
          <p:nvPr/>
        </p:nvSpPr>
        <p:spPr>
          <a:xfrm>
            <a:off x="8758654" y="6492560"/>
            <a:ext cx="2126993" cy="369332"/>
          </a:xfrm>
          <a:prstGeom prst="rect">
            <a:avLst/>
          </a:prstGeom>
          <a:noFill/>
        </p:spPr>
        <p:txBody>
          <a:bodyPr wrap="none" rtlCol="0">
            <a:spAutoFit/>
          </a:bodyPr>
          <a:lstStyle/>
          <a:p>
            <a:r>
              <a:rPr lang="en-US" dirty="0" smtClean="0">
                <a:solidFill>
                  <a:srgbClr val="0E252F"/>
                </a:solidFill>
              </a:rPr>
              <a:t>DWR-8 Errata Page </a:t>
            </a:r>
            <a:r>
              <a:rPr lang="en-US" dirty="0" smtClean="0">
                <a:solidFill>
                  <a:srgbClr val="0E252F"/>
                </a:solidFill>
              </a:rPr>
              <a:t>1</a:t>
            </a:r>
            <a:endParaRPr lang="en-US" dirty="0">
              <a:solidFill>
                <a:srgbClr val="0E252F"/>
              </a:solidFill>
            </a:endParaRPr>
          </a:p>
        </p:txBody>
      </p:sp>
    </p:spTree>
    <p:extLst>
      <p:ext uri="{BB962C8B-B14F-4D97-AF65-F5344CB8AC3E}">
        <p14:creationId xmlns:p14="http://schemas.microsoft.com/office/powerpoint/2010/main" val="200527099"/>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spcAft>
                <a:spcPts val="600"/>
              </a:spcAft>
            </a:pPr>
            <a:r>
              <a:rPr lang="en-US" sz="3600" dirty="0" smtClean="0">
                <a:latin typeface="Arial" pitchFamily="34" charset="0"/>
                <a:cs typeface="Arial" pitchFamily="34" charset="0"/>
              </a:rPr>
              <a:t>Opinion 2</a:t>
            </a:r>
            <a:endParaRPr lang="en-US" sz="2800" dirty="0" smtClean="0">
              <a:latin typeface="Arial" pitchFamily="34" charset="0"/>
              <a:cs typeface="Arial" pitchFamily="34" charset="0"/>
            </a:endParaRPr>
          </a:p>
        </p:txBody>
      </p:sp>
      <p:sp>
        <p:nvSpPr>
          <p:cNvPr id="6" name="Slide Number Placeholder 5"/>
          <p:cNvSpPr>
            <a:spLocks noGrp="1"/>
          </p:cNvSpPr>
          <p:nvPr>
            <p:ph type="sldNum" sz="quarter" idx="4294967295"/>
          </p:nvPr>
        </p:nvSpPr>
        <p:spPr>
          <a:xfrm>
            <a:off x="8845420" y="152400"/>
            <a:ext cx="1944500" cy="247650"/>
          </a:xfrm>
          <a:prstGeom prst="rect">
            <a:avLst/>
          </a:prstGeom>
        </p:spPr>
        <p:txBody>
          <a:bodyPr/>
          <a:lstStyle/>
          <a:p>
            <a:r>
              <a:rPr lang="en-US" dirty="0" smtClean="0"/>
              <a:t>DWR-8 Errata:12</a:t>
            </a:r>
            <a:endParaRPr lang="en-US" dirty="0"/>
          </a:p>
        </p:txBody>
      </p:sp>
      <p:sp>
        <p:nvSpPr>
          <p:cNvPr id="8" name="Content Placeholder 7"/>
          <p:cNvSpPr>
            <a:spLocks noGrp="1"/>
          </p:cNvSpPr>
          <p:nvPr>
            <p:ph idx="1"/>
          </p:nvPr>
        </p:nvSpPr>
        <p:spPr/>
        <p:txBody>
          <a:bodyPr/>
          <a:lstStyle/>
          <a:p>
            <a:pPr marL="0" lvl="1" indent="0">
              <a:buClr>
                <a:schemeClr val="hlink"/>
              </a:buClr>
              <a:buNone/>
            </a:pPr>
            <a:r>
              <a:rPr lang="en-US" u="sng" dirty="0" smtClean="0">
                <a:latin typeface="Arial" panose="020B0604020202020204" pitchFamily="34" charset="0"/>
                <a:cs typeface="Arial" panose="020B0604020202020204" pitchFamily="34" charset="0"/>
              </a:rPr>
              <a:t>Lower American River HABs:</a:t>
            </a:r>
            <a:endParaRPr lang="en-US" u="sng" dirty="0">
              <a:latin typeface="Arial" panose="020B0604020202020204" pitchFamily="34" charset="0"/>
              <a:cs typeface="Arial" panose="020B0604020202020204" pitchFamily="34" charset="0"/>
            </a:endParaRPr>
          </a:p>
          <a:p>
            <a:pPr marL="0" indent="0">
              <a:buNone/>
            </a:pPr>
            <a:r>
              <a:rPr lang="en-US" sz="2800" dirty="0" smtClean="0">
                <a:latin typeface="Arial" panose="020B0604020202020204" pitchFamily="34" charset="0"/>
                <a:cs typeface="Arial" panose="020B0604020202020204" pitchFamily="34" charset="0"/>
              </a:rPr>
              <a:t>The </a:t>
            </a:r>
            <a:r>
              <a:rPr lang="en-US" sz="2800" dirty="0">
                <a:latin typeface="Arial" panose="020B0604020202020204" pitchFamily="34" charset="0"/>
                <a:cs typeface="Arial" panose="020B0604020202020204" pitchFamily="34" charset="0"/>
              </a:rPr>
              <a:t>effects of the CWF on lower </a:t>
            </a:r>
            <a:r>
              <a:rPr lang="en-US" sz="2800" dirty="0" smtClean="0">
                <a:latin typeface="Arial" panose="020B0604020202020204" pitchFamily="34" charset="0"/>
                <a:cs typeface="Arial" panose="020B0604020202020204" pitchFamily="34" charset="0"/>
              </a:rPr>
              <a:t>American River flows (and associated channel turbulence, mixing, and residence time) and </a:t>
            </a:r>
            <a:r>
              <a:rPr lang="en-US" sz="2800" dirty="0">
                <a:latin typeface="Arial" panose="020B0604020202020204" pitchFamily="34" charset="0"/>
                <a:cs typeface="Arial" panose="020B0604020202020204" pitchFamily="34" charset="0"/>
              </a:rPr>
              <a:t>water temperatures would not be sufficient to substantially change the frequency or magnitude of cyanobacteria blooms that could potentially occur in the river upstream of the </a:t>
            </a:r>
            <a:r>
              <a:rPr lang="en-US" sz="2800" dirty="0" smtClean="0">
                <a:latin typeface="Arial" panose="020B0604020202020204" pitchFamily="34" charset="0"/>
                <a:cs typeface="Arial" panose="020B0604020202020204" pitchFamily="34" charset="0"/>
              </a:rPr>
              <a:t>E.A. Fairbairn WTP </a:t>
            </a:r>
            <a:r>
              <a:rPr lang="en-US" sz="2800" dirty="0">
                <a:latin typeface="Arial" panose="020B0604020202020204" pitchFamily="34" charset="0"/>
                <a:cs typeface="Arial" panose="020B0604020202020204" pitchFamily="34" charset="0"/>
              </a:rPr>
              <a:t>intake, relative to the </a:t>
            </a:r>
            <a:r>
              <a:rPr lang="en-US" sz="2800" dirty="0" smtClean="0">
                <a:latin typeface="Arial" panose="020B0604020202020204" pitchFamily="34" charset="0"/>
                <a:cs typeface="Arial" panose="020B0604020202020204" pitchFamily="34" charset="0"/>
              </a:rPr>
              <a:t>NAA.</a:t>
            </a:r>
            <a:endParaRPr 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46881415"/>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spcAft>
                <a:spcPts val="600"/>
              </a:spcAft>
            </a:pPr>
            <a:r>
              <a:rPr lang="en-US" sz="4000" dirty="0" smtClean="0">
                <a:latin typeface="Arial" pitchFamily="34" charset="0"/>
                <a:cs typeface="Arial" pitchFamily="34" charset="0"/>
              </a:rPr>
              <a:t>Opinion 3</a:t>
            </a:r>
            <a:endParaRPr lang="en-US" sz="3200" dirty="0" smtClean="0">
              <a:latin typeface="Arial" pitchFamily="34" charset="0"/>
              <a:cs typeface="Arial" pitchFamily="34" charset="0"/>
            </a:endParaRPr>
          </a:p>
        </p:txBody>
      </p:sp>
      <p:sp>
        <p:nvSpPr>
          <p:cNvPr id="6" name="Slide Number Placeholder 5"/>
          <p:cNvSpPr>
            <a:spLocks noGrp="1"/>
          </p:cNvSpPr>
          <p:nvPr>
            <p:ph type="sldNum" sz="quarter" idx="4294967295"/>
          </p:nvPr>
        </p:nvSpPr>
        <p:spPr>
          <a:xfrm>
            <a:off x="8761445" y="152400"/>
            <a:ext cx="2028475" cy="247650"/>
          </a:xfrm>
          <a:prstGeom prst="rect">
            <a:avLst/>
          </a:prstGeom>
        </p:spPr>
        <p:txBody>
          <a:bodyPr/>
          <a:lstStyle/>
          <a:p>
            <a:r>
              <a:rPr lang="en-US" dirty="0" smtClean="0"/>
              <a:t>DWR-8 Errata:15</a:t>
            </a:r>
            <a:endParaRPr lang="en-US" dirty="0"/>
          </a:p>
        </p:txBody>
      </p:sp>
      <p:sp>
        <p:nvSpPr>
          <p:cNvPr id="8" name="Content Placeholder 7"/>
          <p:cNvSpPr>
            <a:spLocks noGrp="1"/>
          </p:cNvSpPr>
          <p:nvPr>
            <p:ph idx="1"/>
          </p:nvPr>
        </p:nvSpPr>
        <p:spPr/>
        <p:txBody>
          <a:bodyPr/>
          <a:lstStyle/>
          <a:p>
            <a:pPr marL="0" lvl="1" indent="0">
              <a:buClr>
                <a:schemeClr val="hlink"/>
              </a:buClr>
              <a:buNone/>
            </a:pPr>
            <a:r>
              <a:rPr lang="en-US" u="sng" dirty="0" smtClean="0">
                <a:latin typeface="Arial" panose="020B0604020202020204" pitchFamily="34" charset="0"/>
                <a:cs typeface="Arial" panose="020B0604020202020204" pitchFamily="34" charset="0"/>
              </a:rPr>
              <a:t>DBPs at City of Sacramento WTPs:</a:t>
            </a:r>
            <a:endParaRPr lang="en-US" u="sng" dirty="0">
              <a:latin typeface="Arial" panose="020B0604020202020204" pitchFamily="34" charset="0"/>
              <a:cs typeface="Arial" panose="020B0604020202020204" pitchFamily="34" charset="0"/>
            </a:endParaRPr>
          </a:p>
          <a:p>
            <a:pPr marL="0" indent="0">
              <a:buNone/>
            </a:pPr>
            <a:r>
              <a:rPr lang="en-US" sz="2800" dirty="0" smtClean="0">
                <a:latin typeface="Arial" panose="020B0604020202020204" pitchFamily="34" charset="0"/>
                <a:cs typeface="Arial" panose="020B0604020202020204" pitchFamily="34" charset="0"/>
              </a:rPr>
              <a:t>The </a:t>
            </a:r>
            <a:r>
              <a:rPr lang="en-US" sz="2800" dirty="0">
                <a:latin typeface="Arial" panose="020B0604020202020204" pitchFamily="34" charset="0"/>
                <a:cs typeface="Arial" panose="020B0604020202020204" pitchFamily="34" charset="0"/>
              </a:rPr>
              <a:t>CWF would not cause </a:t>
            </a:r>
            <a:r>
              <a:rPr lang="en-US" sz="2800" dirty="0" smtClean="0">
                <a:latin typeface="Arial" panose="020B0604020202020204" pitchFamily="34" charset="0"/>
                <a:cs typeface="Arial" panose="020B0604020202020204" pitchFamily="34" charset="0"/>
              </a:rPr>
              <a:t>increases </a:t>
            </a:r>
            <a:r>
              <a:rPr lang="en-US" sz="2800" dirty="0">
                <a:latin typeface="Arial" panose="020B0604020202020204" pitchFamily="34" charset="0"/>
                <a:cs typeface="Arial" panose="020B0604020202020204" pitchFamily="34" charset="0"/>
              </a:rPr>
              <a:t>in temperature </a:t>
            </a:r>
            <a:r>
              <a:rPr lang="en-US" sz="2800" dirty="0" smtClean="0">
                <a:latin typeface="Arial" panose="020B0604020202020204" pitchFamily="34" charset="0"/>
                <a:cs typeface="Arial" panose="020B0604020202020204" pitchFamily="34" charset="0"/>
              </a:rPr>
              <a:t>or organic carbon in </a:t>
            </a:r>
            <a:r>
              <a:rPr lang="en-US" sz="2800" dirty="0">
                <a:latin typeface="Arial" panose="020B0604020202020204" pitchFamily="34" charset="0"/>
                <a:cs typeface="Arial" panose="020B0604020202020204" pitchFamily="34" charset="0"/>
              </a:rPr>
              <a:t>the lower Sacramento River or lower American River </a:t>
            </a:r>
            <a:r>
              <a:rPr lang="en-US" sz="2800" dirty="0" smtClean="0">
                <a:latin typeface="Arial" panose="020B0604020202020204" pitchFamily="34" charset="0"/>
                <a:cs typeface="Arial" panose="020B0604020202020204" pitchFamily="34" charset="0"/>
              </a:rPr>
              <a:t>of frequency and magnitude that would cause substantial adverse impacts to DBP formation potential at the City’s WTPs. </a:t>
            </a:r>
            <a:endParaRPr 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46401241"/>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spcAft>
                <a:spcPts val="600"/>
              </a:spcAft>
            </a:pPr>
            <a:r>
              <a:rPr lang="en-US" sz="3200" dirty="0" smtClean="0">
                <a:latin typeface="Arial" pitchFamily="34" charset="0"/>
                <a:cs typeface="Arial" pitchFamily="34" charset="0"/>
              </a:rPr>
              <a:t>Temperature and</a:t>
            </a:r>
            <a:br>
              <a:rPr lang="en-US" sz="3200" dirty="0" smtClean="0">
                <a:latin typeface="Arial" pitchFamily="34" charset="0"/>
                <a:cs typeface="Arial" pitchFamily="34" charset="0"/>
              </a:rPr>
            </a:br>
            <a:r>
              <a:rPr lang="en-US" sz="3200" dirty="0" smtClean="0">
                <a:latin typeface="Arial" pitchFamily="34" charset="0"/>
                <a:cs typeface="Arial" pitchFamily="34" charset="0"/>
              </a:rPr>
              <a:t>DBP Formation Potential</a:t>
            </a:r>
            <a:endParaRPr lang="en-US" sz="2400" dirty="0" smtClean="0">
              <a:latin typeface="Arial" pitchFamily="34" charset="0"/>
              <a:cs typeface="Arial" pitchFamily="34" charset="0"/>
            </a:endParaRPr>
          </a:p>
        </p:txBody>
      </p:sp>
      <p:sp>
        <p:nvSpPr>
          <p:cNvPr id="7" name="Text Placeholder 6"/>
          <p:cNvSpPr>
            <a:spLocks noGrp="1"/>
          </p:cNvSpPr>
          <p:nvPr>
            <p:ph type="body" idx="1"/>
          </p:nvPr>
        </p:nvSpPr>
        <p:spPr>
          <a:ln>
            <a:solidFill>
              <a:schemeClr val="accent1"/>
            </a:solidFill>
          </a:ln>
        </p:spPr>
        <p:txBody>
          <a:bodyPr/>
          <a:lstStyle/>
          <a:p>
            <a:r>
              <a:rPr lang="en-US" dirty="0" smtClean="0">
                <a:latin typeface="Arial" panose="020B0604020202020204" pitchFamily="34" charset="0"/>
                <a:cs typeface="Arial" panose="020B0604020202020204" pitchFamily="34" charset="0"/>
              </a:rPr>
              <a:t>Lower Sacramento River</a:t>
            </a:r>
            <a:endParaRPr lang="en-US" dirty="0">
              <a:latin typeface="Arial" panose="020B0604020202020204" pitchFamily="34" charset="0"/>
              <a:cs typeface="Arial" panose="020B0604020202020204" pitchFamily="34" charset="0"/>
            </a:endParaRPr>
          </a:p>
        </p:txBody>
      </p:sp>
      <p:sp>
        <p:nvSpPr>
          <p:cNvPr id="9" name="Content Placeholder 8"/>
          <p:cNvSpPr>
            <a:spLocks noGrp="1"/>
          </p:cNvSpPr>
          <p:nvPr>
            <p:ph sz="half" idx="2"/>
          </p:nvPr>
        </p:nvSpPr>
        <p:spPr>
          <a:ln>
            <a:solidFill>
              <a:schemeClr val="accent1"/>
            </a:solidFill>
          </a:ln>
        </p:spPr>
        <p:txBody>
          <a:bodyPr/>
          <a:lstStyle/>
          <a:p>
            <a:r>
              <a:rPr lang="en-US" dirty="0" smtClean="0">
                <a:latin typeface="Arial" panose="020B0604020202020204" pitchFamily="34" charset="0"/>
                <a:cs typeface="Arial" panose="020B0604020202020204" pitchFamily="34" charset="0"/>
              </a:rPr>
              <a:t>CWF Max annual average temperature increase = 0.1°F</a:t>
            </a:r>
          </a:p>
          <a:p>
            <a:r>
              <a:rPr lang="en-US" dirty="0" smtClean="0">
                <a:latin typeface="Arial" panose="020B0604020202020204" pitchFamily="34" charset="0"/>
                <a:cs typeface="Arial" panose="020B0604020202020204" pitchFamily="34" charset="0"/>
              </a:rPr>
              <a:t>Max potential TTHM increase (5 models):  </a:t>
            </a:r>
          </a:p>
          <a:p>
            <a:pPr>
              <a:buNone/>
            </a:pPr>
            <a:r>
              <a:rPr lang="en-US" dirty="0" smtClean="0">
                <a:latin typeface="Arial" panose="020B0604020202020204" pitchFamily="34" charset="0"/>
                <a:cs typeface="Arial" panose="020B0604020202020204" pitchFamily="34" charset="0"/>
              </a:rPr>
              <a:t>        0.4%</a:t>
            </a:r>
          </a:p>
          <a:p>
            <a:pPr>
              <a:buNone/>
            </a:pPr>
            <a:endParaRPr lang="en-US" dirty="0" smtClean="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sp>
        <p:nvSpPr>
          <p:cNvPr id="10" name="Text Placeholder 9"/>
          <p:cNvSpPr>
            <a:spLocks noGrp="1"/>
          </p:cNvSpPr>
          <p:nvPr>
            <p:ph type="body" sz="quarter" idx="3"/>
          </p:nvPr>
        </p:nvSpPr>
        <p:spPr>
          <a:ln>
            <a:solidFill>
              <a:schemeClr val="accent1"/>
            </a:solidFill>
          </a:ln>
        </p:spPr>
        <p:txBody>
          <a:bodyPr/>
          <a:lstStyle/>
          <a:p>
            <a:r>
              <a:rPr lang="en-US" dirty="0" smtClean="0">
                <a:latin typeface="Arial" panose="020B0604020202020204" pitchFamily="34" charset="0"/>
                <a:cs typeface="Arial" panose="020B0604020202020204" pitchFamily="34" charset="0"/>
              </a:rPr>
              <a:t>Lower American River</a:t>
            </a:r>
            <a:endParaRPr lang="en-US" dirty="0">
              <a:latin typeface="Arial" panose="020B0604020202020204" pitchFamily="34" charset="0"/>
              <a:cs typeface="Arial" panose="020B0604020202020204" pitchFamily="34" charset="0"/>
            </a:endParaRPr>
          </a:p>
        </p:txBody>
      </p:sp>
      <p:sp>
        <p:nvSpPr>
          <p:cNvPr id="11" name="Content Placeholder 10"/>
          <p:cNvSpPr>
            <a:spLocks noGrp="1"/>
          </p:cNvSpPr>
          <p:nvPr>
            <p:ph sz="quarter" idx="4"/>
          </p:nvPr>
        </p:nvSpPr>
        <p:spPr>
          <a:ln>
            <a:solidFill>
              <a:schemeClr val="accent1"/>
            </a:solidFill>
          </a:ln>
        </p:spPr>
        <p:txBody>
          <a:bodyPr/>
          <a:lstStyle/>
          <a:p>
            <a:r>
              <a:rPr lang="en-US" dirty="0" smtClean="0">
                <a:latin typeface="Arial" panose="020B0604020202020204" pitchFamily="34" charset="0"/>
                <a:cs typeface="Arial" panose="020B0604020202020204" pitchFamily="34" charset="0"/>
              </a:rPr>
              <a:t>CWF Max </a:t>
            </a:r>
            <a:r>
              <a:rPr lang="en-US" dirty="0">
                <a:latin typeface="Arial" panose="020B0604020202020204" pitchFamily="34" charset="0"/>
                <a:cs typeface="Arial" panose="020B0604020202020204" pitchFamily="34" charset="0"/>
              </a:rPr>
              <a:t>annual average temperature increase = </a:t>
            </a:r>
            <a:r>
              <a:rPr lang="en-US" dirty="0" smtClean="0">
                <a:latin typeface="Arial" panose="020B0604020202020204" pitchFamily="34" charset="0"/>
                <a:cs typeface="Arial" panose="020B0604020202020204" pitchFamily="34" charset="0"/>
              </a:rPr>
              <a:t>0.5°F</a:t>
            </a:r>
            <a:endParaRPr lang="en-US" dirty="0">
              <a:latin typeface="Arial" panose="020B0604020202020204" pitchFamily="34" charset="0"/>
              <a:cs typeface="Arial" panose="020B0604020202020204" pitchFamily="34" charset="0"/>
            </a:endParaRPr>
          </a:p>
          <a:p>
            <a:r>
              <a:rPr lang="en-US" dirty="0" smtClean="0">
                <a:latin typeface="Arial" panose="020B0604020202020204" pitchFamily="34" charset="0"/>
                <a:cs typeface="Arial" panose="020B0604020202020204" pitchFamily="34" charset="0"/>
              </a:rPr>
              <a:t>Max potential </a:t>
            </a:r>
            <a:r>
              <a:rPr lang="en-US" dirty="0">
                <a:latin typeface="Arial" panose="020B0604020202020204" pitchFamily="34" charset="0"/>
                <a:cs typeface="Arial" panose="020B0604020202020204" pitchFamily="34" charset="0"/>
              </a:rPr>
              <a:t>TTHM </a:t>
            </a:r>
            <a:r>
              <a:rPr lang="en-US" dirty="0" smtClean="0">
                <a:latin typeface="Arial" panose="020B0604020202020204" pitchFamily="34" charset="0"/>
                <a:cs typeface="Arial" panose="020B0604020202020204" pitchFamily="34" charset="0"/>
              </a:rPr>
              <a:t>increase (5 models):  </a:t>
            </a:r>
          </a:p>
          <a:p>
            <a:pPr>
              <a:buNone/>
            </a:pPr>
            <a:r>
              <a:rPr lang="en-US" dirty="0" smtClean="0">
                <a:latin typeface="Arial" panose="020B0604020202020204" pitchFamily="34" charset="0"/>
                <a:cs typeface="Arial" panose="020B0604020202020204" pitchFamily="34" charset="0"/>
              </a:rPr>
              <a:t>        1.6%</a:t>
            </a:r>
            <a:endParaRPr lang="en-US" dirty="0">
              <a:latin typeface="Arial" panose="020B0604020202020204" pitchFamily="34" charset="0"/>
              <a:cs typeface="Arial" panose="020B0604020202020204" pitchFamily="34" charset="0"/>
            </a:endParaRPr>
          </a:p>
          <a:p>
            <a:pPr>
              <a:buNone/>
            </a:pPr>
            <a:endParaRPr lang="en-US" dirty="0">
              <a:latin typeface="Arial" panose="020B0604020202020204" pitchFamily="34" charset="0"/>
              <a:cs typeface="Arial" panose="020B0604020202020204" pitchFamily="34" charset="0"/>
            </a:endParaRPr>
          </a:p>
        </p:txBody>
      </p:sp>
      <p:sp>
        <p:nvSpPr>
          <p:cNvPr id="12" name="Slide Number Placeholder 5"/>
          <p:cNvSpPr>
            <a:spLocks noGrp="1"/>
          </p:cNvSpPr>
          <p:nvPr>
            <p:ph type="sldNum" sz="quarter" idx="4294967295"/>
          </p:nvPr>
        </p:nvSpPr>
        <p:spPr>
          <a:xfrm>
            <a:off x="8696131" y="152400"/>
            <a:ext cx="2093789" cy="247650"/>
          </a:xfrm>
          <a:prstGeom prst="rect">
            <a:avLst/>
          </a:prstGeom>
        </p:spPr>
        <p:txBody>
          <a:bodyPr/>
          <a:lstStyle/>
          <a:p>
            <a:r>
              <a:rPr lang="en-US" dirty="0" smtClean="0"/>
              <a:t>DWR-8 Errata:16</a:t>
            </a:r>
            <a:endParaRPr lang="en-US" dirty="0"/>
          </a:p>
        </p:txBody>
      </p:sp>
    </p:spTree>
    <p:extLst>
      <p:ext uri="{BB962C8B-B14F-4D97-AF65-F5344CB8AC3E}">
        <p14:creationId xmlns:p14="http://schemas.microsoft.com/office/powerpoint/2010/main" val="4134818393"/>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1455575" y="4725337"/>
            <a:ext cx="8313575" cy="954107"/>
          </a:xfrm>
          <a:prstGeom prst="rect">
            <a:avLst/>
          </a:prstGeom>
          <a:noFill/>
        </p:spPr>
        <p:txBody>
          <a:bodyPr wrap="square" rtlCol="0">
            <a:spAutoFit/>
          </a:bodyPr>
          <a:lstStyle/>
          <a:p>
            <a:pPr algn="ctr"/>
            <a:r>
              <a:rPr lang="en-US" sz="2800" dirty="0" smtClean="0">
                <a:solidFill>
                  <a:schemeClr val="tx2"/>
                </a:solidFill>
                <a:latin typeface="Calibri Light" panose="020F0302020204030204" pitchFamily="34" charset="0"/>
              </a:rPr>
              <a:t>IMPACT OF TEMPERATURE INCREASE (1</a:t>
            </a:r>
            <a:r>
              <a:rPr lang="en-US" sz="2800" baseline="30000" dirty="0" smtClean="0">
                <a:solidFill>
                  <a:schemeClr val="tx2"/>
                </a:solidFill>
                <a:latin typeface="Calibri Light" panose="020F0302020204030204" pitchFamily="34" charset="0"/>
              </a:rPr>
              <a:t>O</a:t>
            </a:r>
            <a:r>
              <a:rPr lang="en-US" sz="2800" dirty="0" smtClean="0">
                <a:solidFill>
                  <a:schemeClr val="tx2"/>
                </a:solidFill>
                <a:latin typeface="Calibri Light" panose="020F0302020204030204" pitchFamily="34" charset="0"/>
              </a:rPr>
              <a:t> F) ON </a:t>
            </a:r>
            <a:r>
              <a:rPr lang="en-US" sz="2800" dirty="0" err="1" smtClean="0">
                <a:solidFill>
                  <a:schemeClr val="tx2"/>
                </a:solidFill>
                <a:latin typeface="Calibri Light" panose="020F0302020204030204" pitchFamily="34" charset="0"/>
              </a:rPr>
              <a:t>TTHM</a:t>
            </a:r>
            <a:r>
              <a:rPr lang="en-US" sz="2800" dirty="0" smtClean="0">
                <a:solidFill>
                  <a:schemeClr val="tx2"/>
                </a:solidFill>
                <a:latin typeface="Calibri Light" panose="020F0302020204030204" pitchFamily="34" charset="0"/>
              </a:rPr>
              <a:t> AND HAA5 FORMATION</a:t>
            </a:r>
          </a:p>
        </p:txBody>
      </p:sp>
      <p:sp>
        <p:nvSpPr>
          <p:cNvPr id="3" name="TextBox 2"/>
          <p:cNvSpPr txBox="1"/>
          <p:nvPr/>
        </p:nvSpPr>
        <p:spPr>
          <a:xfrm>
            <a:off x="1938567" y="5898892"/>
            <a:ext cx="7479805" cy="369332"/>
          </a:xfrm>
          <a:prstGeom prst="rect">
            <a:avLst/>
          </a:prstGeom>
          <a:noFill/>
        </p:spPr>
        <p:txBody>
          <a:bodyPr wrap="none" rtlCol="0">
            <a:spAutoFit/>
          </a:bodyPr>
          <a:lstStyle/>
          <a:p>
            <a:r>
              <a:rPr lang="en-US" b="1" dirty="0" smtClean="0">
                <a:solidFill>
                  <a:schemeClr val="accent1">
                    <a:lumMod val="75000"/>
                  </a:schemeClr>
                </a:solidFill>
              </a:rPr>
              <a:t>Douglas M. Owen, P.E., </a:t>
            </a:r>
            <a:r>
              <a:rPr lang="en-US" b="1" dirty="0" err="1" smtClean="0">
                <a:solidFill>
                  <a:schemeClr val="accent1">
                    <a:lumMod val="75000"/>
                  </a:schemeClr>
                </a:solidFill>
              </a:rPr>
              <a:t>BCEE</a:t>
            </a:r>
            <a:r>
              <a:rPr lang="en-US" b="1" dirty="0" smtClean="0">
                <a:solidFill>
                  <a:schemeClr val="accent1">
                    <a:lumMod val="75000"/>
                  </a:schemeClr>
                </a:solidFill>
              </a:rPr>
              <a:t>, </a:t>
            </a:r>
            <a:r>
              <a:rPr lang="en-US" b="1" dirty="0" err="1" smtClean="0">
                <a:solidFill>
                  <a:schemeClr val="accent1">
                    <a:lumMod val="75000"/>
                  </a:schemeClr>
                </a:solidFill>
              </a:rPr>
              <a:t>ENV</a:t>
            </a:r>
            <a:r>
              <a:rPr lang="en-US" b="1" dirty="0" smtClean="0">
                <a:solidFill>
                  <a:schemeClr val="accent1">
                    <a:lumMod val="75000"/>
                  </a:schemeClr>
                </a:solidFill>
              </a:rPr>
              <a:t> SP: President, Owen Water Consulting LLC</a:t>
            </a:r>
            <a:endParaRPr lang="en-US" b="1" dirty="0">
              <a:solidFill>
                <a:schemeClr val="accent1">
                  <a:lumMod val="75000"/>
                </a:schemeClr>
              </a:solidFill>
            </a:endParaRPr>
          </a:p>
        </p:txBody>
      </p:sp>
      <p:sp>
        <p:nvSpPr>
          <p:cNvPr id="4" name="TextBox 3"/>
          <p:cNvSpPr txBox="1"/>
          <p:nvPr/>
        </p:nvSpPr>
        <p:spPr>
          <a:xfrm>
            <a:off x="9610531" y="121431"/>
            <a:ext cx="698012" cy="307777"/>
          </a:xfrm>
          <a:prstGeom prst="rect">
            <a:avLst/>
          </a:prstGeom>
          <a:noFill/>
        </p:spPr>
        <p:txBody>
          <a:bodyPr wrap="none" rtlCol="0">
            <a:spAutoFit/>
          </a:bodyPr>
          <a:lstStyle/>
          <a:p>
            <a:r>
              <a:rPr lang="en-US" sz="1400" dirty="0" smtClean="0">
                <a:solidFill>
                  <a:srgbClr val="FFFFFF"/>
                </a:solidFill>
              </a:rPr>
              <a:t>DWR-9</a:t>
            </a:r>
            <a:endParaRPr lang="en-US" sz="1400" dirty="0">
              <a:solidFill>
                <a:srgbClr val="FFFFFF"/>
              </a:solidFill>
            </a:endParaRPr>
          </a:p>
        </p:txBody>
      </p:sp>
      <p:sp>
        <p:nvSpPr>
          <p:cNvPr id="5" name="TextBox 4"/>
          <p:cNvSpPr txBox="1"/>
          <p:nvPr/>
        </p:nvSpPr>
        <p:spPr>
          <a:xfrm>
            <a:off x="9769150" y="6488668"/>
            <a:ext cx="731547" cy="338554"/>
          </a:xfrm>
          <a:prstGeom prst="rect">
            <a:avLst/>
          </a:prstGeom>
          <a:noFill/>
        </p:spPr>
        <p:txBody>
          <a:bodyPr wrap="none" rtlCol="0">
            <a:spAutoFit/>
          </a:bodyPr>
          <a:lstStyle/>
          <a:p>
            <a:r>
              <a:rPr lang="en-US" sz="1600" dirty="0" smtClean="0">
                <a:solidFill>
                  <a:schemeClr val="tx2"/>
                </a:solidFill>
              </a:rPr>
              <a:t>Page 1</a:t>
            </a:r>
            <a:endParaRPr lang="en-US" sz="1600" dirty="0">
              <a:solidFill>
                <a:schemeClr val="tx2"/>
              </a:solidFill>
            </a:endParaRPr>
          </a:p>
        </p:txBody>
      </p:sp>
    </p:spTree>
    <p:extLst>
      <p:ext uri="{BB962C8B-B14F-4D97-AF65-F5344CB8AC3E}">
        <p14:creationId xmlns:p14="http://schemas.microsoft.com/office/powerpoint/2010/main" val="255421196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3600" dirty="0"/>
              <a:t>Conclusions</a:t>
            </a:r>
          </a:p>
        </p:txBody>
      </p:sp>
      <p:sp>
        <p:nvSpPr>
          <p:cNvPr id="5" name="Text Placeholder 4"/>
          <p:cNvSpPr>
            <a:spLocks noGrp="1"/>
          </p:cNvSpPr>
          <p:nvPr>
            <p:ph idx="1"/>
          </p:nvPr>
        </p:nvSpPr>
        <p:spPr>
          <a:xfrm>
            <a:off x="889792" y="1446245"/>
            <a:ext cx="9534368" cy="4884771"/>
          </a:xfrm>
        </p:spPr>
        <p:txBody>
          <a:bodyPr>
            <a:normAutofit fontScale="85000" lnSpcReduction="20000"/>
          </a:bodyPr>
          <a:lstStyle/>
          <a:p>
            <a:pPr>
              <a:lnSpc>
                <a:spcPct val="120000"/>
              </a:lnSpc>
              <a:buSzPct val="125000"/>
              <a:buFont typeface="Arial" panose="020B0604020202020204" pitchFamily="34" charset="0"/>
              <a:buChar char="•"/>
            </a:pPr>
            <a:r>
              <a:rPr lang="en-US" dirty="0"/>
              <a:t>A temperature difference of 1</a:t>
            </a:r>
            <a:r>
              <a:rPr lang="en-US" baseline="30000" dirty="0"/>
              <a:t>o</a:t>
            </a:r>
            <a:r>
              <a:rPr lang="en-US" dirty="0"/>
              <a:t> F is very small in terms of affecting TTHM and HAA5 formation.  This temperature change alone would not result in a DBP compliance issue for the City of Sacramento’s WTPs under current regulatory requirements.</a:t>
            </a:r>
          </a:p>
          <a:p>
            <a:pPr>
              <a:lnSpc>
                <a:spcPct val="120000"/>
              </a:lnSpc>
              <a:buSzPct val="125000"/>
              <a:buFont typeface="Arial" panose="020B0604020202020204" pitchFamily="34" charset="0"/>
              <a:buChar char="•"/>
            </a:pPr>
            <a:r>
              <a:rPr lang="en-US" dirty="0"/>
              <a:t>Operators at potable WTPs may observe discernable differences in DBP concentrations over increments of 5</a:t>
            </a:r>
            <a:r>
              <a:rPr lang="en-US" baseline="30000" dirty="0"/>
              <a:t>o</a:t>
            </a:r>
            <a:r>
              <a:rPr lang="en-US" dirty="0"/>
              <a:t> C, which corresponds to 9</a:t>
            </a:r>
            <a:r>
              <a:rPr lang="en-US" baseline="30000" dirty="0"/>
              <a:t>o</a:t>
            </a:r>
            <a:r>
              <a:rPr lang="en-US" dirty="0"/>
              <a:t> F.</a:t>
            </a:r>
          </a:p>
          <a:p>
            <a:pPr>
              <a:lnSpc>
                <a:spcPct val="110000"/>
              </a:lnSpc>
              <a:buSzPct val="125000"/>
              <a:buFont typeface="Arial" panose="020B0604020202020204" pitchFamily="34" charset="0"/>
              <a:buChar char="•"/>
            </a:pPr>
            <a:r>
              <a:rPr lang="en-US" dirty="0"/>
              <a:t>Increases in water temperature affect the water treatment process.  Conventional processes, as well as disinfection become more efficient as temperature increases. </a:t>
            </a:r>
          </a:p>
        </p:txBody>
      </p:sp>
      <p:sp>
        <p:nvSpPr>
          <p:cNvPr id="6" name="TextBox 5"/>
          <p:cNvSpPr txBox="1"/>
          <p:nvPr/>
        </p:nvSpPr>
        <p:spPr>
          <a:xfrm>
            <a:off x="9610531" y="121431"/>
            <a:ext cx="698012" cy="307777"/>
          </a:xfrm>
          <a:prstGeom prst="rect">
            <a:avLst/>
          </a:prstGeom>
          <a:noFill/>
        </p:spPr>
        <p:txBody>
          <a:bodyPr wrap="none" rtlCol="0">
            <a:spAutoFit/>
          </a:bodyPr>
          <a:lstStyle/>
          <a:p>
            <a:r>
              <a:rPr lang="en-US" sz="1400" dirty="0" smtClean="0">
                <a:solidFill>
                  <a:srgbClr val="FFFFFF"/>
                </a:solidFill>
              </a:rPr>
              <a:t>DWR-9</a:t>
            </a:r>
            <a:endParaRPr lang="en-US" sz="1400" dirty="0">
              <a:solidFill>
                <a:srgbClr val="FFFFFF"/>
              </a:solidFill>
            </a:endParaRPr>
          </a:p>
        </p:txBody>
      </p:sp>
      <p:sp>
        <p:nvSpPr>
          <p:cNvPr id="8" name="TextBox 7"/>
          <p:cNvSpPr txBox="1"/>
          <p:nvPr/>
        </p:nvSpPr>
        <p:spPr>
          <a:xfrm>
            <a:off x="9769150" y="6488668"/>
            <a:ext cx="731547" cy="338554"/>
          </a:xfrm>
          <a:prstGeom prst="rect">
            <a:avLst/>
          </a:prstGeom>
          <a:noFill/>
        </p:spPr>
        <p:txBody>
          <a:bodyPr wrap="none" rtlCol="0">
            <a:spAutoFit/>
          </a:bodyPr>
          <a:lstStyle/>
          <a:p>
            <a:r>
              <a:rPr lang="en-US" sz="1600" dirty="0" smtClean="0">
                <a:solidFill>
                  <a:schemeClr val="tx2"/>
                </a:solidFill>
              </a:rPr>
              <a:t>Page 2</a:t>
            </a:r>
            <a:endParaRPr lang="en-US" sz="1600" dirty="0">
              <a:solidFill>
                <a:schemeClr val="tx2"/>
              </a:solidFill>
            </a:endParaRPr>
          </a:p>
        </p:txBody>
      </p:sp>
    </p:spTree>
    <p:extLst>
      <p:ext uri="{BB962C8B-B14F-4D97-AF65-F5344CB8AC3E}">
        <p14:creationId xmlns:p14="http://schemas.microsoft.com/office/powerpoint/2010/main" val="314370269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89792" y="121431"/>
            <a:ext cx="9534368" cy="1143000"/>
          </a:xfrm>
        </p:spPr>
        <p:txBody>
          <a:bodyPr/>
          <a:lstStyle/>
          <a:p>
            <a:r>
              <a:rPr lang="en-US" sz="3600" dirty="0"/>
              <a:t>Analytical approach</a:t>
            </a:r>
          </a:p>
        </p:txBody>
      </p:sp>
      <p:sp>
        <p:nvSpPr>
          <p:cNvPr id="5" name="Text Placeholder 4"/>
          <p:cNvSpPr>
            <a:spLocks noGrp="1"/>
          </p:cNvSpPr>
          <p:nvPr>
            <p:ph idx="1"/>
          </p:nvPr>
        </p:nvSpPr>
        <p:spPr>
          <a:xfrm>
            <a:off x="889792" y="1003662"/>
            <a:ext cx="9534368" cy="4525963"/>
          </a:xfrm>
        </p:spPr>
        <p:txBody>
          <a:bodyPr>
            <a:normAutofit/>
          </a:bodyPr>
          <a:lstStyle/>
          <a:p>
            <a:r>
              <a:rPr lang="en-US" sz="2800" dirty="0"/>
              <a:t>Applied industry-accepted TTHM and HAA5 formation equations to assess impact of increase in temperature</a:t>
            </a:r>
          </a:p>
          <a:p>
            <a:pPr lvl="1">
              <a:buFont typeface="Wingdings" panose="05000000000000000000" pitchFamily="2" charset="2"/>
              <a:buChar char="Ø"/>
            </a:pPr>
            <a:r>
              <a:rPr lang="en-US" sz="2400" dirty="0"/>
              <a:t>Used by USEPA in DBP regulatory development</a:t>
            </a:r>
          </a:p>
          <a:p>
            <a:pPr marL="0" indent="0">
              <a:lnSpc>
                <a:spcPct val="150000"/>
              </a:lnSpc>
              <a:buNone/>
            </a:pPr>
            <a:endParaRPr lang="en-US" sz="2800" dirty="0"/>
          </a:p>
        </p:txBody>
      </p:sp>
      <p:graphicFrame>
        <p:nvGraphicFramePr>
          <p:cNvPr id="2" name="Table 1"/>
          <p:cNvGraphicFramePr>
            <a:graphicFrameLocks noGrp="1"/>
          </p:cNvGraphicFramePr>
          <p:nvPr>
            <p:extLst>
              <p:ext uri="{D42A27DB-BD31-4B8C-83A1-F6EECF244321}">
                <p14:modId xmlns:p14="http://schemas.microsoft.com/office/powerpoint/2010/main" val="3249150737"/>
              </p:ext>
            </p:extLst>
          </p:nvPr>
        </p:nvGraphicFramePr>
        <p:xfrm>
          <a:off x="1267096" y="2951730"/>
          <a:ext cx="8502054" cy="1732236"/>
        </p:xfrm>
        <a:graphic>
          <a:graphicData uri="http://schemas.openxmlformats.org/drawingml/2006/table">
            <a:tbl>
              <a:tblPr firstRow="1" firstCol="1" bandRow="1">
                <a:tableStyleId>{5C22544A-7EE6-4342-B048-85BDC9FD1C3A}</a:tableStyleId>
              </a:tblPr>
              <a:tblGrid>
                <a:gridCol w="2834018">
                  <a:extLst>
                    <a:ext uri="{9D8B030D-6E8A-4147-A177-3AD203B41FA5}">
                      <a16:colId xmlns:a16="http://schemas.microsoft.com/office/drawing/2014/main" xmlns="" val="3313729175"/>
                    </a:ext>
                  </a:extLst>
                </a:gridCol>
                <a:gridCol w="2834018">
                  <a:extLst>
                    <a:ext uri="{9D8B030D-6E8A-4147-A177-3AD203B41FA5}">
                      <a16:colId xmlns:a16="http://schemas.microsoft.com/office/drawing/2014/main" xmlns="" val="244193337"/>
                    </a:ext>
                  </a:extLst>
                </a:gridCol>
                <a:gridCol w="2834018">
                  <a:extLst>
                    <a:ext uri="{9D8B030D-6E8A-4147-A177-3AD203B41FA5}">
                      <a16:colId xmlns:a16="http://schemas.microsoft.com/office/drawing/2014/main" xmlns="" val="1912430841"/>
                    </a:ext>
                  </a:extLst>
                </a:gridCol>
              </a:tblGrid>
              <a:tr h="346447">
                <a:tc rowSpan="2">
                  <a:txBody>
                    <a:bodyPr/>
                    <a:lstStyle/>
                    <a:p>
                      <a:pPr marL="0" marR="0">
                        <a:spcBef>
                          <a:spcPts val="0"/>
                        </a:spcBef>
                        <a:spcAft>
                          <a:spcPts val="0"/>
                        </a:spcAft>
                      </a:pPr>
                      <a:r>
                        <a:rPr lang="en-US" sz="2000" dirty="0">
                          <a:effectLst/>
                        </a:rPr>
                        <a:t>Parameter</a:t>
                      </a:r>
                      <a:endParaRPr lang="en-US" sz="2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82296" marR="82296" marT="0" marB="0"/>
                </a:tc>
                <a:tc gridSpan="2">
                  <a:txBody>
                    <a:bodyPr/>
                    <a:lstStyle/>
                    <a:p>
                      <a:pPr marL="0" marR="0" algn="ctr">
                        <a:spcBef>
                          <a:spcPts val="0"/>
                        </a:spcBef>
                        <a:spcAft>
                          <a:spcPts val="0"/>
                        </a:spcAft>
                      </a:pPr>
                      <a:r>
                        <a:rPr lang="en-US" sz="1800" dirty="0">
                          <a:effectLst/>
                        </a:rPr>
                        <a:t>Temperature (</a:t>
                      </a:r>
                      <a:r>
                        <a:rPr lang="en-US" sz="1800" baseline="30000" dirty="0" err="1">
                          <a:effectLst/>
                        </a:rPr>
                        <a:t>o</a:t>
                      </a:r>
                      <a:r>
                        <a:rPr lang="en-US" sz="1800" dirty="0" err="1">
                          <a:effectLst/>
                        </a:rPr>
                        <a:t>F</a:t>
                      </a:r>
                      <a:r>
                        <a:rPr lang="en-US" sz="1800" dirty="0">
                          <a:effectLst/>
                        </a:rPr>
                        <a:t>)</a:t>
                      </a:r>
                      <a:endParaRPr lang="en-US" sz="1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82296" marR="82296" marT="0" marB="0"/>
                </a:tc>
                <a:tc hMerge="1">
                  <a:txBody>
                    <a:bodyPr/>
                    <a:lstStyle/>
                    <a:p>
                      <a:endParaRPr lang="en-US"/>
                    </a:p>
                  </a:txBody>
                  <a:tcPr/>
                </a:tc>
                <a:extLst>
                  <a:ext uri="{0D108BD9-81ED-4DB2-BD59-A6C34878D82A}">
                    <a16:rowId xmlns:a16="http://schemas.microsoft.com/office/drawing/2014/main" xmlns="" val="2308127194"/>
                  </a:ext>
                </a:extLst>
              </a:tr>
              <a:tr h="346447">
                <a:tc vMerge="1">
                  <a:txBody>
                    <a:bodyPr/>
                    <a:lstStyle/>
                    <a:p>
                      <a:endParaRPr lang="en-US"/>
                    </a:p>
                  </a:txBody>
                  <a:tcPr/>
                </a:tc>
                <a:tc>
                  <a:txBody>
                    <a:bodyPr/>
                    <a:lstStyle/>
                    <a:p>
                      <a:pPr marL="0" marR="0" algn="ctr">
                        <a:spcBef>
                          <a:spcPts val="0"/>
                        </a:spcBef>
                        <a:spcAft>
                          <a:spcPts val="0"/>
                        </a:spcAft>
                      </a:pPr>
                      <a:r>
                        <a:rPr lang="en-US" sz="1800" b="0" dirty="0">
                          <a:solidFill>
                            <a:schemeClr val="tx2"/>
                          </a:solidFill>
                          <a:effectLst/>
                        </a:rPr>
                        <a:t>59 increased to 60</a:t>
                      </a:r>
                      <a:endParaRPr lang="en-US" sz="1800" b="0" dirty="0">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82296" marR="82296" marT="0" marB="0"/>
                </a:tc>
                <a:tc>
                  <a:txBody>
                    <a:bodyPr/>
                    <a:lstStyle/>
                    <a:p>
                      <a:pPr marL="0" marR="0" algn="ctr">
                        <a:spcBef>
                          <a:spcPts val="0"/>
                        </a:spcBef>
                        <a:spcAft>
                          <a:spcPts val="0"/>
                        </a:spcAft>
                      </a:pPr>
                      <a:r>
                        <a:rPr lang="en-US" sz="1800" b="0" dirty="0">
                          <a:solidFill>
                            <a:schemeClr val="tx2"/>
                          </a:solidFill>
                          <a:effectLst/>
                        </a:rPr>
                        <a:t>76 increased to 77</a:t>
                      </a:r>
                      <a:endParaRPr lang="en-US" sz="1800" b="0" dirty="0">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82296" marR="82296" marT="0" marB="0"/>
                </a:tc>
                <a:extLst>
                  <a:ext uri="{0D108BD9-81ED-4DB2-BD59-A6C34878D82A}">
                    <a16:rowId xmlns:a16="http://schemas.microsoft.com/office/drawing/2014/main" xmlns="" val="2334245920"/>
                  </a:ext>
                </a:extLst>
              </a:tr>
              <a:tr h="346447">
                <a:tc>
                  <a:txBody>
                    <a:bodyPr/>
                    <a:lstStyle/>
                    <a:p>
                      <a:pPr marL="0" marR="0">
                        <a:spcBef>
                          <a:spcPts val="0"/>
                        </a:spcBef>
                        <a:spcAft>
                          <a:spcPts val="0"/>
                        </a:spcAft>
                      </a:pPr>
                      <a:r>
                        <a:rPr lang="en-US" sz="1800" dirty="0">
                          <a:effectLst/>
                        </a:rPr>
                        <a:t>Total Trihalomethanes</a:t>
                      </a:r>
                      <a:endParaRPr lang="en-US" sz="1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82296" marR="82296" marT="0" marB="0"/>
                </a:tc>
                <a:tc>
                  <a:txBody>
                    <a:bodyPr/>
                    <a:lstStyle/>
                    <a:p>
                      <a:pPr marL="0" marR="0" algn="ctr">
                        <a:spcBef>
                          <a:spcPts val="0"/>
                        </a:spcBef>
                        <a:spcAft>
                          <a:spcPts val="0"/>
                        </a:spcAft>
                      </a:pPr>
                      <a:r>
                        <a:rPr lang="en-US" sz="1800" b="0">
                          <a:solidFill>
                            <a:schemeClr val="tx2"/>
                          </a:solidFill>
                          <a:effectLst/>
                        </a:rPr>
                        <a:t>2.3 percent</a:t>
                      </a:r>
                      <a:endParaRPr lang="en-US" sz="1800" b="0">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82296" marR="82296" marT="0" marB="0"/>
                </a:tc>
                <a:tc>
                  <a:txBody>
                    <a:bodyPr/>
                    <a:lstStyle/>
                    <a:p>
                      <a:pPr marL="0" marR="0" algn="ctr">
                        <a:spcBef>
                          <a:spcPts val="0"/>
                        </a:spcBef>
                        <a:spcAft>
                          <a:spcPts val="0"/>
                        </a:spcAft>
                      </a:pPr>
                      <a:r>
                        <a:rPr lang="en-US" sz="1800" b="0" dirty="0">
                          <a:solidFill>
                            <a:schemeClr val="tx2"/>
                          </a:solidFill>
                          <a:effectLst/>
                        </a:rPr>
                        <a:t>1.4 percent</a:t>
                      </a:r>
                      <a:endParaRPr lang="en-US" sz="1800" b="0" dirty="0">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82296" marR="82296" marT="0" marB="0"/>
                </a:tc>
                <a:extLst>
                  <a:ext uri="{0D108BD9-81ED-4DB2-BD59-A6C34878D82A}">
                    <a16:rowId xmlns:a16="http://schemas.microsoft.com/office/drawing/2014/main" xmlns="" val="106712329"/>
                  </a:ext>
                </a:extLst>
              </a:tr>
              <a:tr h="692895">
                <a:tc>
                  <a:txBody>
                    <a:bodyPr/>
                    <a:lstStyle/>
                    <a:p>
                      <a:pPr marL="0" marR="0">
                        <a:spcBef>
                          <a:spcPts val="0"/>
                        </a:spcBef>
                        <a:spcAft>
                          <a:spcPts val="0"/>
                        </a:spcAft>
                      </a:pPr>
                      <a:r>
                        <a:rPr lang="en-US" sz="1800" dirty="0">
                          <a:effectLst/>
                        </a:rPr>
                        <a:t>Sum of Five </a:t>
                      </a:r>
                      <a:r>
                        <a:rPr lang="en-US" sz="1800" dirty="0" err="1">
                          <a:effectLst/>
                        </a:rPr>
                        <a:t>Haloacetic</a:t>
                      </a:r>
                      <a:r>
                        <a:rPr lang="en-US" sz="1800" dirty="0">
                          <a:effectLst/>
                        </a:rPr>
                        <a:t> Acids</a:t>
                      </a:r>
                      <a:endParaRPr lang="en-US" sz="1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82296" marR="82296" marT="0" marB="0"/>
                </a:tc>
                <a:tc>
                  <a:txBody>
                    <a:bodyPr/>
                    <a:lstStyle/>
                    <a:p>
                      <a:pPr marL="0" marR="0" algn="ctr">
                        <a:spcBef>
                          <a:spcPts val="0"/>
                        </a:spcBef>
                        <a:spcAft>
                          <a:spcPts val="0"/>
                        </a:spcAft>
                      </a:pPr>
                      <a:r>
                        <a:rPr lang="en-US" sz="1800" b="0">
                          <a:solidFill>
                            <a:schemeClr val="tx2"/>
                          </a:solidFill>
                          <a:effectLst/>
                        </a:rPr>
                        <a:t>1.3 percent</a:t>
                      </a:r>
                      <a:endParaRPr lang="en-US" sz="1800" b="0">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82296" marR="82296" marT="0" marB="0"/>
                </a:tc>
                <a:tc>
                  <a:txBody>
                    <a:bodyPr/>
                    <a:lstStyle/>
                    <a:p>
                      <a:pPr marL="0" marR="0" algn="ctr">
                        <a:spcBef>
                          <a:spcPts val="0"/>
                        </a:spcBef>
                        <a:spcAft>
                          <a:spcPts val="0"/>
                        </a:spcAft>
                      </a:pPr>
                      <a:r>
                        <a:rPr lang="en-US" sz="1800" b="0" dirty="0">
                          <a:solidFill>
                            <a:schemeClr val="tx2"/>
                          </a:solidFill>
                          <a:effectLst/>
                        </a:rPr>
                        <a:t>0.8 percent</a:t>
                      </a:r>
                      <a:endParaRPr lang="en-US" sz="1800" b="0" dirty="0">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82296" marR="82296" marT="0" marB="0"/>
                </a:tc>
                <a:extLst>
                  <a:ext uri="{0D108BD9-81ED-4DB2-BD59-A6C34878D82A}">
                    <a16:rowId xmlns:a16="http://schemas.microsoft.com/office/drawing/2014/main" xmlns="" val="499567482"/>
                  </a:ext>
                </a:extLst>
              </a:tr>
            </a:tbl>
          </a:graphicData>
        </a:graphic>
      </p:graphicFrame>
      <p:sp>
        <p:nvSpPr>
          <p:cNvPr id="8" name="TextBox 7"/>
          <p:cNvSpPr txBox="1"/>
          <p:nvPr/>
        </p:nvSpPr>
        <p:spPr>
          <a:xfrm>
            <a:off x="9610531" y="121431"/>
            <a:ext cx="698012" cy="307777"/>
          </a:xfrm>
          <a:prstGeom prst="rect">
            <a:avLst/>
          </a:prstGeom>
          <a:noFill/>
        </p:spPr>
        <p:txBody>
          <a:bodyPr wrap="none" rtlCol="0">
            <a:spAutoFit/>
          </a:bodyPr>
          <a:lstStyle/>
          <a:p>
            <a:r>
              <a:rPr lang="en-US" sz="1400" dirty="0" smtClean="0">
                <a:solidFill>
                  <a:srgbClr val="FFFFFF"/>
                </a:solidFill>
              </a:rPr>
              <a:t>DWR-9</a:t>
            </a:r>
            <a:endParaRPr lang="en-US" sz="1400" dirty="0">
              <a:solidFill>
                <a:srgbClr val="FFFFFF"/>
              </a:solidFill>
            </a:endParaRPr>
          </a:p>
        </p:txBody>
      </p:sp>
      <p:sp>
        <p:nvSpPr>
          <p:cNvPr id="10" name="TextBox 9"/>
          <p:cNvSpPr txBox="1"/>
          <p:nvPr/>
        </p:nvSpPr>
        <p:spPr>
          <a:xfrm>
            <a:off x="9769150" y="6488668"/>
            <a:ext cx="731547" cy="338554"/>
          </a:xfrm>
          <a:prstGeom prst="rect">
            <a:avLst/>
          </a:prstGeom>
          <a:noFill/>
        </p:spPr>
        <p:txBody>
          <a:bodyPr wrap="none" rtlCol="0">
            <a:spAutoFit/>
          </a:bodyPr>
          <a:lstStyle/>
          <a:p>
            <a:r>
              <a:rPr lang="en-US" sz="1600" dirty="0" smtClean="0">
                <a:solidFill>
                  <a:schemeClr val="tx2"/>
                </a:solidFill>
              </a:rPr>
              <a:t>Page 3</a:t>
            </a:r>
            <a:endParaRPr lang="en-US" sz="1600" dirty="0">
              <a:solidFill>
                <a:schemeClr val="tx2"/>
              </a:solidFill>
            </a:endParaRPr>
          </a:p>
        </p:txBody>
      </p:sp>
    </p:spTree>
    <p:extLst>
      <p:ext uri="{BB962C8B-B14F-4D97-AF65-F5344CB8AC3E}">
        <p14:creationId xmlns:p14="http://schemas.microsoft.com/office/powerpoint/2010/main" val="395575020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spcAft>
                <a:spcPts val="600"/>
              </a:spcAft>
            </a:pPr>
            <a:r>
              <a:rPr lang="en-US" sz="3200" dirty="0" smtClean="0">
                <a:latin typeface="Arial" pitchFamily="34" charset="0"/>
                <a:cs typeface="Arial" pitchFamily="34" charset="0"/>
              </a:rPr>
              <a:t>Organic Carbon and </a:t>
            </a:r>
            <a:br>
              <a:rPr lang="en-US" sz="3200" dirty="0" smtClean="0">
                <a:latin typeface="Arial" pitchFamily="34" charset="0"/>
                <a:cs typeface="Arial" pitchFamily="34" charset="0"/>
              </a:rPr>
            </a:br>
            <a:r>
              <a:rPr lang="en-US" sz="3200" dirty="0" smtClean="0">
                <a:latin typeface="Arial" pitchFamily="34" charset="0"/>
                <a:cs typeface="Arial" pitchFamily="34" charset="0"/>
              </a:rPr>
              <a:t>DBP </a:t>
            </a:r>
            <a:r>
              <a:rPr lang="en-US" sz="3200" dirty="0">
                <a:latin typeface="Arial" pitchFamily="34" charset="0"/>
                <a:cs typeface="Arial" pitchFamily="34" charset="0"/>
              </a:rPr>
              <a:t>Formation Potential</a:t>
            </a:r>
            <a:endParaRPr lang="en-US" sz="2400" dirty="0" smtClean="0">
              <a:latin typeface="Arial" pitchFamily="34" charset="0"/>
              <a:cs typeface="Arial" pitchFamily="34" charset="0"/>
            </a:endParaRPr>
          </a:p>
        </p:txBody>
      </p:sp>
      <p:sp>
        <p:nvSpPr>
          <p:cNvPr id="6" name="Slide Number Placeholder 5"/>
          <p:cNvSpPr>
            <a:spLocks noGrp="1"/>
          </p:cNvSpPr>
          <p:nvPr>
            <p:ph type="sldNum" sz="quarter" idx="4294967295"/>
          </p:nvPr>
        </p:nvSpPr>
        <p:spPr>
          <a:xfrm>
            <a:off x="8929396" y="152400"/>
            <a:ext cx="1860524" cy="247650"/>
          </a:xfrm>
          <a:prstGeom prst="rect">
            <a:avLst/>
          </a:prstGeom>
        </p:spPr>
        <p:txBody>
          <a:bodyPr/>
          <a:lstStyle/>
          <a:p>
            <a:r>
              <a:rPr lang="en-US" dirty="0" smtClean="0"/>
              <a:t>DWR-8 Errata:17</a:t>
            </a:r>
            <a:endParaRPr lang="en-US" dirty="0"/>
          </a:p>
        </p:txBody>
      </p:sp>
      <p:sp>
        <p:nvSpPr>
          <p:cNvPr id="8" name="Content Placeholder 7"/>
          <p:cNvSpPr>
            <a:spLocks noGrp="1"/>
          </p:cNvSpPr>
          <p:nvPr>
            <p:ph idx="1"/>
          </p:nvPr>
        </p:nvSpPr>
        <p:spPr>
          <a:xfrm>
            <a:off x="548640" y="1828812"/>
            <a:ext cx="9875520" cy="3970867"/>
          </a:xfrm>
        </p:spPr>
        <p:txBody>
          <a:bodyPr/>
          <a:lstStyle/>
          <a:p>
            <a:r>
              <a:rPr lang="en-US" dirty="0" smtClean="0">
                <a:latin typeface="Arial" panose="020B0604020202020204" pitchFamily="34" charset="0"/>
                <a:cs typeface="Arial" panose="020B0604020202020204" pitchFamily="34" charset="0"/>
              </a:rPr>
              <a:t>Cyanobacteria:</a:t>
            </a:r>
          </a:p>
          <a:p>
            <a:pPr lvl="1"/>
            <a:r>
              <a:rPr lang="en-US" sz="2400" dirty="0" smtClean="0">
                <a:latin typeface="Arial" panose="020B0604020202020204" pitchFamily="34" charset="0"/>
                <a:cs typeface="Arial" panose="020B0604020202020204" pitchFamily="34" charset="0"/>
              </a:rPr>
              <a:t>Would </a:t>
            </a:r>
            <a:r>
              <a:rPr lang="en-US" sz="2400" dirty="0">
                <a:latin typeface="Arial" panose="020B0604020202020204" pitchFamily="34" charset="0"/>
                <a:cs typeface="Arial" panose="020B0604020202020204" pitchFamily="34" charset="0"/>
              </a:rPr>
              <a:t>not change </a:t>
            </a:r>
            <a:r>
              <a:rPr lang="en-US" sz="2400" dirty="0" smtClean="0">
                <a:latin typeface="Arial" panose="020B0604020202020204" pitchFamily="34" charset="0"/>
                <a:cs typeface="Arial" panose="020B0604020202020204" pitchFamily="34" charset="0"/>
              </a:rPr>
              <a:t>notably in either river between </a:t>
            </a:r>
            <a:r>
              <a:rPr lang="en-US" sz="2400" dirty="0">
                <a:latin typeface="Arial" panose="020B0604020202020204" pitchFamily="34" charset="0"/>
                <a:cs typeface="Arial" panose="020B0604020202020204" pitchFamily="34" charset="0"/>
              </a:rPr>
              <a:t>the CWF and the </a:t>
            </a:r>
            <a:r>
              <a:rPr lang="en-US" sz="2400" dirty="0" smtClean="0">
                <a:latin typeface="Arial" panose="020B0604020202020204" pitchFamily="34" charset="0"/>
                <a:cs typeface="Arial" panose="020B0604020202020204" pitchFamily="34" charset="0"/>
              </a:rPr>
              <a:t>NAA, and thus would not contribute to higher DOC in river</a:t>
            </a:r>
          </a:p>
          <a:p>
            <a:r>
              <a:rPr lang="en-US" dirty="0" smtClean="0">
                <a:latin typeface="Arial" panose="020B0604020202020204" pitchFamily="34" charset="0"/>
                <a:cs typeface="Arial" panose="020B0604020202020204" pitchFamily="34" charset="0"/>
              </a:rPr>
              <a:t>Reservoir Storage:</a:t>
            </a:r>
          </a:p>
          <a:p>
            <a:pPr lvl="1"/>
            <a:r>
              <a:rPr lang="en-US" sz="2400" dirty="0" smtClean="0">
                <a:latin typeface="Arial" panose="020B0604020202020204" pitchFamily="34" charset="0"/>
                <a:cs typeface="Arial" panose="020B0604020202020204" pitchFamily="34" charset="0"/>
              </a:rPr>
              <a:t>No relationship between storage and river organic carbon concentrations, as claimed</a:t>
            </a:r>
          </a:p>
          <a:p>
            <a:pPr lvl="1"/>
            <a:r>
              <a:rPr lang="en-US" sz="2400" dirty="0" smtClean="0">
                <a:latin typeface="Arial" panose="020B0604020202020204" pitchFamily="34" charset="0"/>
                <a:cs typeface="Arial" panose="020B0604020202020204" pitchFamily="34" charset="0"/>
              </a:rPr>
              <a:t>Potential additional exposed Folsom Reservoir shoreline in fall months &lt;0.01% of watershed</a:t>
            </a:r>
          </a:p>
          <a:p>
            <a:pPr lvl="1"/>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05962216"/>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spcAft>
                <a:spcPts val="600"/>
              </a:spcAft>
            </a:pPr>
            <a:r>
              <a:rPr lang="en-US" sz="3600" dirty="0" smtClean="0">
                <a:latin typeface="Arial" pitchFamily="34" charset="0"/>
                <a:cs typeface="Arial" pitchFamily="34" charset="0"/>
              </a:rPr>
              <a:t>Shasta Reservoir Storage vs. River </a:t>
            </a:r>
            <a:br>
              <a:rPr lang="en-US" sz="3600" dirty="0" smtClean="0">
                <a:latin typeface="Arial" pitchFamily="34" charset="0"/>
                <a:cs typeface="Arial" pitchFamily="34" charset="0"/>
              </a:rPr>
            </a:br>
            <a:r>
              <a:rPr lang="en-US" sz="3600" dirty="0" smtClean="0">
                <a:latin typeface="Arial" pitchFamily="34" charset="0"/>
                <a:cs typeface="Arial" pitchFamily="34" charset="0"/>
              </a:rPr>
              <a:t>Dissolved Organic Carbon (DOC)</a:t>
            </a:r>
            <a:endParaRPr lang="en-US" sz="2800" dirty="0" smtClean="0">
              <a:latin typeface="Arial" pitchFamily="34" charset="0"/>
              <a:cs typeface="Arial" pitchFamily="34" charset="0"/>
            </a:endParaRPr>
          </a:p>
        </p:txBody>
      </p:sp>
      <p:sp>
        <p:nvSpPr>
          <p:cNvPr id="6" name="Slide Number Placeholder 5"/>
          <p:cNvSpPr>
            <a:spLocks noGrp="1"/>
          </p:cNvSpPr>
          <p:nvPr>
            <p:ph type="sldNum" sz="quarter" idx="4294967295"/>
          </p:nvPr>
        </p:nvSpPr>
        <p:spPr>
          <a:xfrm>
            <a:off x="8873412" y="152400"/>
            <a:ext cx="1916508" cy="247650"/>
          </a:xfrm>
          <a:prstGeom prst="rect">
            <a:avLst/>
          </a:prstGeom>
        </p:spPr>
        <p:txBody>
          <a:bodyPr/>
          <a:lstStyle/>
          <a:p>
            <a:r>
              <a:rPr lang="en-US" dirty="0" smtClean="0"/>
              <a:t>DWR-8 Errata:19</a:t>
            </a:r>
            <a:endParaRPr lang="en-US" dirty="0"/>
          </a:p>
        </p:txBody>
      </p:sp>
      <p:sp>
        <p:nvSpPr>
          <p:cNvPr id="8" name="TextBox 7"/>
          <p:cNvSpPr txBox="1"/>
          <p:nvPr/>
        </p:nvSpPr>
        <p:spPr>
          <a:xfrm>
            <a:off x="1554479" y="5684371"/>
            <a:ext cx="8949148" cy="523220"/>
          </a:xfrm>
          <a:prstGeom prst="rect">
            <a:avLst/>
          </a:prstGeom>
          <a:noFill/>
        </p:spPr>
        <p:txBody>
          <a:bodyPr wrap="square" rtlCol="0">
            <a:spAutoFit/>
          </a:bodyPr>
          <a:lstStyle/>
          <a:p>
            <a:r>
              <a:rPr lang="en-US" sz="1400" dirty="0" smtClean="0">
                <a:latin typeface="Arial" panose="020B0604020202020204" pitchFamily="34" charset="0"/>
                <a:cs typeface="Arial" panose="020B0604020202020204" pitchFamily="34" charset="0"/>
              </a:rPr>
              <a:t>Dissolved organic carbon (DOC) concentration </a:t>
            </a:r>
            <a:r>
              <a:rPr lang="en-US" sz="1400" dirty="0">
                <a:latin typeface="Arial" panose="020B0604020202020204" pitchFamily="34" charset="0"/>
                <a:cs typeface="Arial" panose="020B0604020202020204" pitchFamily="34" charset="0"/>
              </a:rPr>
              <a:t>in the lower Sacramento River at Balls Ferry versus end-of-month Shasta Reservoir storage for </a:t>
            </a:r>
            <a:r>
              <a:rPr lang="en-US" sz="1400" dirty="0" smtClean="0">
                <a:latin typeface="Arial" panose="020B0604020202020204" pitchFamily="34" charset="0"/>
                <a:cs typeface="Arial" panose="020B0604020202020204" pitchFamily="34" charset="0"/>
              </a:rPr>
              <a:t>2005–2016</a:t>
            </a:r>
            <a:r>
              <a:rPr lang="en-US" sz="1400" dirty="0">
                <a:latin typeface="Arial" panose="020B0604020202020204" pitchFamily="34" charset="0"/>
                <a:cs typeface="Arial" panose="020B0604020202020204" pitchFamily="34" charset="0"/>
              </a:rPr>
              <a:t>.</a:t>
            </a:r>
          </a:p>
        </p:txBody>
      </p:sp>
      <p:pic>
        <p:nvPicPr>
          <p:cNvPr id="9" name="Picture 8"/>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54480" y="1600200"/>
            <a:ext cx="7498080" cy="3997452"/>
          </a:xfrm>
          <a:prstGeom prst="rect">
            <a:avLst/>
          </a:prstGeom>
          <a:noFill/>
          <a:ln>
            <a:noFill/>
          </a:ln>
        </p:spPr>
      </p:pic>
      <p:sp>
        <p:nvSpPr>
          <p:cNvPr id="3" name="TextBox 2"/>
          <p:cNvSpPr txBox="1"/>
          <p:nvPr/>
        </p:nvSpPr>
        <p:spPr>
          <a:xfrm>
            <a:off x="1552354" y="6351035"/>
            <a:ext cx="8326752" cy="461665"/>
          </a:xfrm>
          <a:prstGeom prst="rect">
            <a:avLst/>
          </a:prstGeom>
          <a:noFill/>
        </p:spPr>
        <p:txBody>
          <a:bodyPr wrap="square" rtlCol="0">
            <a:spAutoFit/>
          </a:bodyPr>
          <a:lstStyle/>
          <a:p>
            <a:r>
              <a:rPr lang="en-US" sz="2400" b="1" dirty="0" smtClean="0">
                <a:solidFill>
                  <a:srgbClr val="FFC000"/>
                </a:solidFill>
              </a:rPr>
              <a:t>Conclusion:  DOC in river does not go up as storage goes down</a:t>
            </a:r>
            <a:endParaRPr lang="en-US" sz="2400" b="1" dirty="0">
              <a:solidFill>
                <a:srgbClr val="FFC000"/>
              </a:solidFill>
            </a:endParaRPr>
          </a:p>
        </p:txBody>
      </p:sp>
    </p:spTree>
    <p:extLst>
      <p:ext uri="{BB962C8B-B14F-4D97-AF65-F5344CB8AC3E}">
        <p14:creationId xmlns:p14="http://schemas.microsoft.com/office/powerpoint/2010/main" val="3016507297"/>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4024" y="479488"/>
            <a:ext cx="10325896" cy="1143000"/>
          </a:xfrm>
        </p:spPr>
        <p:txBody>
          <a:bodyPr>
            <a:noAutofit/>
          </a:bodyPr>
          <a:lstStyle/>
          <a:p>
            <a:pPr>
              <a:spcAft>
                <a:spcPts val="600"/>
              </a:spcAft>
            </a:pPr>
            <a:r>
              <a:rPr lang="en-US" sz="3600" dirty="0" smtClean="0">
                <a:latin typeface="Arial" pitchFamily="34" charset="0"/>
                <a:cs typeface="Arial" pitchFamily="34" charset="0"/>
              </a:rPr>
              <a:t>Folsom Reservoir Storage vs. River </a:t>
            </a:r>
            <a:br>
              <a:rPr lang="en-US" sz="3600" dirty="0" smtClean="0">
                <a:latin typeface="Arial" pitchFamily="34" charset="0"/>
                <a:cs typeface="Arial" pitchFamily="34" charset="0"/>
              </a:rPr>
            </a:br>
            <a:r>
              <a:rPr lang="en-US" sz="3600" dirty="0" smtClean="0">
                <a:latin typeface="Arial" pitchFamily="34" charset="0"/>
                <a:cs typeface="Arial" pitchFamily="34" charset="0"/>
              </a:rPr>
              <a:t>Dissolved Organic Carbon (DOC)</a:t>
            </a:r>
            <a:endParaRPr lang="en-US" sz="2800" dirty="0" smtClean="0">
              <a:latin typeface="Arial" pitchFamily="34" charset="0"/>
              <a:cs typeface="Arial" pitchFamily="34" charset="0"/>
            </a:endParaRPr>
          </a:p>
        </p:txBody>
      </p:sp>
      <p:sp>
        <p:nvSpPr>
          <p:cNvPr id="6" name="Slide Number Placeholder 5"/>
          <p:cNvSpPr>
            <a:spLocks noGrp="1"/>
          </p:cNvSpPr>
          <p:nvPr>
            <p:ph type="sldNum" sz="quarter" idx="4294967295"/>
          </p:nvPr>
        </p:nvSpPr>
        <p:spPr>
          <a:xfrm>
            <a:off x="8752114" y="152400"/>
            <a:ext cx="2037806" cy="247650"/>
          </a:xfrm>
          <a:prstGeom prst="rect">
            <a:avLst/>
          </a:prstGeom>
        </p:spPr>
        <p:txBody>
          <a:bodyPr/>
          <a:lstStyle/>
          <a:p>
            <a:r>
              <a:rPr lang="en-US" dirty="0" smtClean="0"/>
              <a:t>DWR-8 Errata:20</a:t>
            </a:r>
            <a:endParaRPr lang="en-US" dirty="0"/>
          </a:p>
        </p:txBody>
      </p:sp>
      <p:sp>
        <p:nvSpPr>
          <p:cNvPr id="8" name="TextBox 7"/>
          <p:cNvSpPr txBox="1"/>
          <p:nvPr/>
        </p:nvSpPr>
        <p:spPr>
          <a:xfrm>
            <a:off x="1645919" y="5684371"/>
            <a:ext cx="8857708" cy="523220"/>
          </a:xfrm>
          <a:prstGeom prst="rect">
            <a:avLst/>
          </a:prstGeom>
          <a:noFill/>
        </p:spPr>
        <p:txBody>
          <a:bodyPr wrap="square" rtlCol="0">
            <a:spAutoFit/>
          </a:bodyPr>
          <a:lstStyle/>
          <a:p>
            <a:r>
              <a:rPr lang="en-US" sz="1400" dirty="0" smtClean="0">
                <a:latin typeface="Arial" panose="020B0604020202020204" pitchFamily="34" charset="0"/>
                <a:cs typeface="Arial" panose="020B0604020202020204" pitchFamily="34" charset="0"/>
              </a:rPr>
              <a:t>Dissolved organic carbon (DOC) concentration </a:t>
            </a:r>
            <a:r>
              <a:rPr lang="en-US" sz="1400" dirty="0">
                <a:latin typeface="Arial" panose="020B0604020202020204" pitchFamily="34" charset="0"/>
                <a:cs typeface="Arial" panose="020B0604020202020204" pitchFamily="34" charset="0"/>
              </a:rPr>
              <a:t>in the lower </a:t>
            </a:r>
            <a:r>
              <a:rPr lang="en-US" sz="1400" dirty="0" smtClean="0">
                <a:latin typeface="Arial" panose="020B0604020202020204" pitchFamily="34" charset="0"/>
                <a:cs typeface="Arial" panose="020B0604020202020204" pitchFamily="34" charset="0"/>
              </a:rPr>
              <a:t>American River </a:t>
            </a:r>
            <a:r>
              <a:rPr lang="en-US" sz="1400" dirty="0">
                <a:latin typeface="Arial" panose="020B0604020202020204" pitchFamily="34" charset="0"/>
                <a:cs typeface="Arial" panose="020B0604020202020204" pitchFamily="34" charset="0"/>
              </a:rPr>
              <a:t>at </a:t>
            </a:r>
            <a:r>
              <a:rPr lang="en-US" sz="1400" dirty="0" smtClean="0">
                <a:latin typeface="Arial" panose="020B0604020202020204" pitchFamily="34" charset="0"/>
                <a:cs typeface="Arial" panose="020B0604020202020204" pitchFamily="34" charset="0"/>
              </a:rPr>
              <a:t>E.A. Fairbairn WTP versus </a:t>
            </a:r>
            <a:r>
              <a:rPr lang="en-US" sz="1400" dirty="0">
                <a:latin typeface="Arial" panose="020B0604020202020204" pitchFamily="34" charset="0"/>
                <a:cs typeface="Arial" panose="020B0604020202020204" pitchFamily="34" charset="0"/>
              </a:rPr>
              <a:t>end-of-month </a:t>
            </a:r>
            <a:r>
              <a:rPr lang="en-US" sz="1400" dirty="0" smtClean="0">
                <a:latin typeface="Arial" panose="020B0604020202020204" pitchFamily="34" charset="0"/>
                <a:cs typeface="Arial" panose="020B0604020202020204" pitchFamily="34" charset="0"/>
              </a:rPr>
              <a:t>Folsom </a:t>
            </a:r>
            <a:r>
              <a:rPr lang="en-US" sz="1400" dirty="0">
                <a:latin typeface="Arial" panose="020B0604020202020204" pitchFamily="34" charset="0"/>
                <a:cs typeface="Arial" panose="020B0604020202020204" pitchFamily="34" charset="0"/>
              </a:rPr>
              <a:t>Reservoir storage for </a:t>
            </a:r>
            <a:r>
              <a:rPr lang="en-US" sz="1400" dirty="0" smtClean="0">
                <a:latin typeface="Arial" panose="020B0604020202020204" pitchFamily="34" charset="0"/>
                <a:cs typeface="Arial" panose="020B0604020202020204" pitchFamily="34" charset="0"/>
              </a:rPr>
              <a:t>1994–2016</a:t>
            </a:r>
            <a:r>
              <a:rPr lang="en-US" sz="1400" dirty="0">
                <a:latin typeface="Arial" panose="020B0604020202020204" pitchFamily="34" charset="0"/>
                <a:cs typeface="Arial" panose="020B0604020202020204" pitchFamily="34" charset="0"/>
              </a:rPr>
              <a:t>.</a:t>
            </a:r>
          </a:p>
        </p:txBody>
      </p:sp>
      <p:pic>
        <p:nvPicPr>
          <p:cNvPr id="7" name="Picture 6"/>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45920" y="1600200"/>
            <a:ext cx="7406640" cy="3936492"/>
          </a:xfrm>
          <a:prstGeom prst="rect">
            <a:avLst/>
          </a:prstGeom>
          <a:noFill/>
          <a:ln>
            <a:noFill/>
          </a:ln>
        </p:spPr>
      </p:pic>
      <p:sp>
        <p:nvSpPr>
          <p:cNvPr id="3" name="TextBox 2"/>
          <p:cNvSpPr txBox="1"/>
          <p:nvPr/>
        </p:nvSpPr>
        <p:spPr>
          <a:xfrm>
            <a:off x="1645920" y="6338222"/>
            <a:ext cx="8030981" cy="461665"/>
          </a:xfrm>
          <a:prstGeom prst="rect">
            <a:avLst/>
          </a:prstGeom>
          <a:noFill/>
        </p:spPr>
        <p:txBody>
          <a:bodyPr wrap="none" rtlCol="0">
            <a:spAutoFit/>
          </a:bodyPr>
          <a:lstStyle/>
          <a:p>
            <a:r>
              <a:rPr lang="en-US" sz="2400" b="1" dirty="0" smtClean="0">
                <a:solidFill>
                  <a:srgbClr val="FFC000"/>
                </a:solidFill>
              </a:rPr>
              <a:t>Conclusion: DOC in river does not go up as storage goes down</a:t>
            </a:r>
            <a:endParaRPr lang="en-US" sz="2400" b="1" dirty="0">
              <a:solidFill>
                <a:srgbClr val="FFC000"/>
              </a:solidFill>
            </a:endParaRPr>
          </a:p>
        </p:txBody>
      </p:sp>
    </p:spTree>
    <p:extLst>
      <p:ext uri="{BB962C8B-B14F-4D97-AF65-F5344CB8AC3E}">
        <p14:creationId xmlns:p14="http://schemas.microsoft.com/office/powerpoint/2010/main" val="3722999234"/>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spcAft>
                <a:spcPts val="600"/>
              </a:spcAft>
            </a:pPr>
            <a:r>
              <a:rPr lang="en-US" sz="4000" dirty="0" smtClean="0">
                <a:latin typeface="Arial" pitchFamily="34" charset="0"/>
                <a:cs typeface="Arial" pitchFamily="34" charset="0"/>
              </a:rPr>
              <a:t>Opinion 4</a:t>
            </a:r>
            <a:endParaRPr lang="en-US" sz="3200" dirty="0" smtClean="0">
              <a:latin typeface="Arial" pitchFamily="34" charset="0"/>
              <a:cs typeface="Arial" pitchFamily="34" charset="0"/>
            </a:endParaRPr>
          </a:p>
        </p:txBody>
      </p:sp>
      <p:sp>
        <p:nvSpPr>
          <p:cNvPr id="3" name="Content Placeholder 2"/>
          <p:cNvSpPr>
            <a:spLocks noGrp="1"/>
          </p:cNvSpPr>
          <p:nvPr>
            <p:ph idx="1"/>
          </p:nvPr>
        </p:nvSpPr>
        <p:spPr>
          <a:xfrm>
            <a:off x="274320" y="1752600"/>
            <a:ext cx="10332720" cy="3352800"/>
          </a:xfrm>
          <a:noFill/>
          <a:ln w="9525">
            <a:noFill/>
            <a:miter lim="800000"/>
            <a:headEnd/>
            <a:tailEnd/>
          </a:ln>
          <a:effectLst/>
        </p:spPr>
        <p:txBody>
          <a:bodyPr vert="horz" wrap="square" lIns="91440" tIns="45720" rIns="91440" bIns="45720" numCol="1" anchor="t" anchorCtr="0" compatLnSpc="1">
            <a:prstTxWarp prst="textNoShape">
              <a:avLst/>
            </a:prstTxWarp>
          </a:bodyPr>
          <a:lstStyle/>
          <a:p>
            <a:pPr marL="0" indent="0">
              <a:buNone/>
            </a:pPr>
            <a:r>
              <a:rPr lang="en-US" sz="2800" u="sng" dirty="0" smtClean="0">
                <a:latin typeface="Arial" panose="020B0604020202020204" pitchFamily="34" charset="0"/>
                <a:cs typeface="Arial" panose="020B0604020202020204" pitchFamily="34" charset="0"/>
              </a:rPr>
              <a:t>Reservoir Storage and Dissolved Metals in Rivers:</a:t>
            </a:r>
          </a:p>
          <a:p>
            <a:pPr marL="0" indent="0">
              <a:buNone/>
            </a:pPr>
            <a:r>
              <a:rPr lang="en-US" sz="2800" dirty="0" smtClean="0">
                <a:latin typeface="Arial" panose="020B0604020202020204" pitchFamily="34" charset="0"/>
                <a:cs typeface="Arial" panose="020B0604020202020204" pitchFamily="34" charset="0"/>
              </a:rPr>
              <a:t>The </a:t>
            </a:r>
            <a:r>
              <a:rPr lang="en-US" sz="2800" dirty="0">
                <a:latin typeface="Arial" panose="020B0604020202020204" pitchFamily="34" charset="0"/>
                <a:cs typeface="Arial" panose="020B0604020202020204" pitchFamily="34" charset="0"/>
              </a:rPr>
              <a:t>discharge from reservoirs having somewhat lower summer and fall storage for the CWF, relative to the NAA, would not cause increased </a:t>
            </a:r>
            <a:r>
              <a:rPr lang="en-US" sz="2800" dirty="0" smtClean="0">
                <a:latin typeface="Arial" panose="020B0604020202020204" pitchFamily="34" charset="0"/>
                <a:cs typeface="Arial" panose="020B0604020202020204" pitchFamily="34" charset="0"/>
              </a:rPr>
              <a:t>dissolved metals in rivers and thus would not cause additional treatment </a:t>
            </a:r>
            <a:r>
              <a:rPr lang="en-US" sz="2800" dirty="0">
                <a:latin typeface="Arial" panose="020B0604020202020204" pitchFamily="34" charset="0"/>
                <a:cs typeface="Arial" panose="020B0604020202020204" pitchFamily="34" charset="0"/>
              </a:rPr>
              <a:t>requirements at either </a:t>
            </a:r>
            <a:r>
              <a:rPr lang="en-US" sz="2800" dirty="0" smtClean="0">
                <a:latin typeface="Arial" panose="020B0604020202020204" pitchFamily="34" charset="0"/>
                <a:cs typeface="Arial" panose="020B0604020202020204" pitchFamily="34" charset="0"/>
              </a:rPr>
              <a:t>WTP</a:t>
            </a:r>
            <a:endParaRPr lang="en-US" sz="2800" dirty="0">
              <a:latin typeface="Arial" panose="020B0604020202020204" pitchFamily="34" charset="0"/>
              <a:cs typeface="Arial" panose="020B0604020202020204" pitchFamily="34" charset="0"/>
            </a:endParaRPr>
          </a:p>
        </p:txBody>
      </p:sp>
      <p:sp>
        <p:nvSpPr>
          <p:cNvPr id="6" name="Slide Number Placeholder 5"/>
          <p:cNvSpPr>
            <a:spLocks noGrp="1"/>
          </p:cNvSpPr>
          <p:nvPr>
            <p:ph type="sldNum" sz="quarter" idx="4294967295"/>
          </p:nvPr>
        </p:nvSpPr>
        <p:spPr>
          <a:xfrm>
            <a:off x="8798767" y="152400"/>
            <a:ext cx="1991153" cy="247650"/>
          </a:xfrm>
          <a:prstGeom prst="rect">
            <a:avLst/>
          </a:prstGeom>
        </p:spPr>
        <p:txBody>
          <a:bodyPr/>
          <a:lstStyle/>
          <a:p>
            <a:r>
              <a:rPr lang="en-US" dirty="0" smtClean="0"/>
              <a:t>DWR-8 Errata:21</a:t>
            </a:r>
            <a:endParaRPr lang="en-US" dirty="0"/>
          </a:p>
        </p:txBody>
      </p:sp>
    </p:spTree>
    <p:extLst>
      <p:ext uri="{BB962C8B-B14F-4D97-AF65-F5344CB8AC3E}">
        <p14:creationId xmlns:p14="http://schemas.microsoft.com/office/powerpoint/2010/main" val="3908217490"/>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9216" y="26904"/>
            <a:ext cx="9534368" cy="1143000"/>
          </a:xfrm>
        </p:spPr>
        <p:txBody>
          <a:bodyPr/>
          <a:lstStyle/>
          <a:p>
            <a:r>
              <a:rPr lang="en-US" dirty="0" smtClean="0"/>
              <a:t>Overview of testimony</a:t>
            </a:r>
            <a:endParaRPr lang="en-US" dirty="0"/>
          </a:p>
        </p:txBody>
      </p:sp>
      <p:sp>
        <p:nvSpPr>
          <p:cNvPr id="3" name="Content Placeholder 2"/>
          <p:cNvSpPr>
            <a:spLocks noGrp="1"/>
          </p:cNvSpPr>
          <p:nvPr>
            <p:ph idx="1"/>
          </p:nvPr>
        </p:nvSpPr>
        <p:spPr>
          <a:xfrm>
            <a:off x="573705" y="1317325"/>
            <a:ext cx="9825390" cy="5088420"/>
          </a:xfrm>
        </p:spPr>
        <p:txBody>
          <a:bodyPr>
            <a:normAutofit/>
          </a:bodyPr>
          <a:lstStyle/>
          <a:p>
            <a:r>
              <a:rPr lang="en-US" sz="2600" dirty="0">
                <a:latin typeface="Arial" pitchFamily="34" charset="0"/>
                <a:cs typeface="Arial" pitchFamily="34" charset="0"/>
              </a:rPr>
              <a:t>CWF effects on harmful algal blooms (HABs) and water quality at City of Sacramento water treatment plant (WTP) </a:t>
            </a:r>
            <a:r>
              <a:rPr lang="en-US" sz="2600" dirty="0" smtClean="0">
                <a:latin typeface="Arial" pitchFamily="34" charset="0"/>
                <a:cs typeface="Arial" pitchFamily="34" charset="0"/>
              </a:rPr>
              <a:t>intakes </a:t>
            </a:r>
            <a:r>
              <a:rPr lang="en-US" sz="2400" b="0" dirty="0" smtClean="0">
                <a:latin typeface="Arial" pitchFamily="34" charset="0"/>
                <a:cs typeface="Arial" pitchFamily="34" charset="0"/>
              </a:rPr>
              <a:t>(Exhibit DWR-651)</a:t>
            </a:r>
            <a:endParaRPr lang="en-US" sz="2400" b="0" dirty="0">
              <a:latin typeface="Arial" pitchFamily="34" charset="0"/>
              <a:cs typeface="Arial" pitchFamily="34" charset="0"/>
            </a:endParaRPr>
          </a:p>
          <a:p>
            <a:pPr lvl="1">
              <a:buNone/>
            </a:pPr>
            <a:endParaRPr lang="en-US" sz="800" dirty="0">
              <a:latin typeface="Arial" pitchFamily="34" charset="0"/>
              <a:cs typeface="Arial" pitchFamily="34" charset="0"/>
            </a:endParaRPr>
          </a:p>
          <a:p>
            <a:pPr lvl="0">
              <a:lnSpc>
                <a:spcPct val="115000"/>
              </a:lnSpc>
            </a:pPr>
            <a:r>
              <a:rPr lang="en-US" sz="2600" dirty="0">
                <a:latin typeface="Arial" pitchFamily="34" charset="0"/>
                <a:cs typeface="Arial" pitchFamily="34" charset="0"/>
              </a:rPr>
              <a:t>CWF effects on HABs in the </a:t>
            </a:r>
            <a:r>
              <a:rPr lang="en-US" sz="2600" dirty="0" smtClean="0">
                <a:latin typeface="Arial" pitchFamily="34" charset="0"/>
                <a:cs typeface="Arial" pitchFamily="34" charset="0"/>
              </a:rPr>
              <a:t>Delta </a:t>
            </a:r>
            <a:r>
              <a:rPr lang="en-US" sz="2400" b="0" dirty="0" smtClean="0">
                <a:latin typeface="Arial" pitchFamily="34" charset="0"/>
                <a:cs typeface="Arial" pitchFamily="34" charset="0"/>
              </a:rPr>
              <a:t>(Exhibit DWR-653)</a:t>
            </a:r>
            <a:endParaRPr lang="en-US" sz="2400" b="0" dirty="0">
              <a:latin typeface="Arial" pitchFamily="34" charset="0"/>
              <a:cs typeface="Arial" pitchFamily="34" charset="0"/>
            </a:endParaRPr>
          </a:p>
          <a:p>
            <a:pPr lvl="0">
              <a:lnSpc>
                <a:spcPct val="115000"/>
              </a:lnSpc>
              <a:buNone/>
            </a:pPr>
            <a:endParaRPr lang="en-US" sz="800" dirty="0">
              <a:latin typeface="Arial" pitchFamily="34" charset="0"/>
              <a:cs typeface="Arial" pitchFamily="34" charset="0"/>
            </a:endParaRPr>
          </a:p>
          <a:p>
            <a:r>
              <a:rPr lang="en-US" sz="2600" dirty="0">
                <a:latin typeface="Arial" pitchFamily="34" charset="0"/>
                <a:cs typeface="Arial" pitchFamily="34" charset="0"/>
              </a:rPr>
              <a:t>CWF effects on HABs and water quality at City of Stockton WTP intake on the San Joaquin </a:t>
            </a:r>
            <a:r>
              <a:rPr lang="en-US" sz="2600" dirty="0" smtClean="0">
                <a:latin typeface="Arial" pitchFamily="34" charset="0"/>
                <a:cs typeface="Arial" pitchFamily="34" charset="0"/>
              </a:rPr>
              <a:t>River </a:t>
            </a:r>
            <a:r>
              <a:rPr lang="en-US" sz="2400" b="0" dirty="0" smtClean="0">
                <a:latin typeface="Arial" pitchFamily="34" charset="0"/>
                <a:cs typeface="Arial" pitchFamily="34" charset="0"/>
              </a:rPr>
              <a:t>(Exhibit DWR-652)</a:t>
            </a:r>
            <a:endParaRPr lang="en-US" sz="2400" b="0" dirty="0">
              <a:latin typeface="Arial" pitchFamily="34" charset="0"/>
              <a:cs typeface="Arial" pitchFamily="34" charset="0"/>
            </a:endParaRPr>
          </a:p>
          <a:p>
            <a:pPr marL="285750" lvl="2" indent="-285750">
              <a:buFont typeface="Arial" panose="020B0604020202020204" pitchFamily="34" charset="0"/>
              <a:buChar char="•"/>
            </a:pPr>
            <a:endParaRPr lang="en-US" sz="3200" b="1" dirty="0">
              <a:solidFill>
                <a:srgbClr val="668635"/>
              </a:solidFill>
            </a:endParaRPr>
          </a:p>
          <a:p>
            <a:pPr marL="457200" lvl="2" indent="0">
              <a:buNone/>
            </a:pPr>
            <a:endParaRPr lang="en-US" sz="3200" dirty="0"/>
          </a:p>
          <a:p>
            <a:pPr marL="800100" lvl="2" indent="-342900">
              <a:buFont typeface="Calibri" panose="020F0502020204030204" pitchFamily="34" charset="0"/>
              <a:buChar char="—"/>
            </a:pPr>
            <a:endParaRPr lang="en-US" dirty="0"/>
          </a:p>
          <a:p>
            <a:pPr marL="800100" lvl="2" indent="-342900">
              <a:buFont typeface="Calibri" panose="020F0502020204030204" pitchFamily="34" charset="0"/>
              <a:buChar char="—"/>
            </a:pPr>
            <a:endParaRPr lang="en-US" dirty="0"/>
          </a:p>
        </p:txBody>
      </p:sp>
      <p:sp>
        <p:nvSpPr>
          <p:cNvPr id="6" name="Slide Number Placeholder 5"/>
          <p:cNvSpPr txBox="1">
            <a:spLocks/>
          </p:cNvSpPr>
          <p:nvPr/>
        </p:nvSpPr>
        <p:spPr>
          <a:xfrm>
            <a:off x="8957388" y="152400"/>
            <a:ext cx="1832532" cy="24765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smtClean="0"/>
              <a:t>DRW-8 Errata:</a:t>
            </a:r>
            <a:fld id="{8DC74BA0-5844-4AE9-A603-FB2D4DDE5FA5}" type="slidenum">
              <a:rPr lang="en-US" smtClean="0"/>
              <a:pPr/>
              <a:t>2</a:t>
            </a:fld>
            <a:endParaRPr lang="en-US" dirty="0"/>
          </a:p>
        </p:txBody>
      </p:sp>
    </p:spTree>
    <p:extLst>
      <p:ext uri="{BB962C8B-B14F-4D97-AF65-F5344CB8AC3E}">
        <p14:creationId xmlns:p14="http://schemas.microsoft.com/office/powerpoint/2010/main" val="295350672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294967295"/>
          </p:nvPr>
        </p:nvSpPr>
        <p:spPr>
          <a:xfrm>
            <a:off x="8938727" y="11373"/>
            <a:ext cx="2034073" cy="476250"/>
          </a:xfrm>
          <a:prstGeom prst="rect">
            <a:avLst/>
          </a:prstGeom>
        </p:spPr>
        <p:txBody>
          <a:bodyPr/>
          <a:lstStyle/>
          <a:p>
            <a:r>
              <a:rPr lang="en-US" dirty="0" smtClean="0"/>
              <a:t>DWR-8 Errata:23</a:t>
            </a:r>
            <a:endParaRPr lang="en-US" dirty="0"/>
          </a:p>
        </p:txBody>
      </p:sp>
      <p:pic>
        <p:nvPicPr>
          <p:cNvPr id="6"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2012" y="1045615"/>
            <a:ext cx="5182951" cy="3606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29260" y="2428875"/>
            <a:ext cx="5326201" cy="36072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xtBox 5"/>
          <p:cNvSpPr txBox="1"/>
          <p:nvPr/>
        </p:nvSpPr>
        <p:spPr>
          <a:xfrm>
            <a:off x="1640696" y="5983894"/>
            <a:ext cx="6391109" cy="461665"/>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dirty="0">
                <a:solidFill>
                  <a:srgbClr val="1F3860"/>
                </a:solidFill>
              </a:rPr>
              <a:t>Figures from DWR Exhibit 5 (Errata) pp. 47 and 48</a:t>
            </a:r>
          </a:p>
        </p:txBody>
      </p:sp>
      <p:sp>
        <p:nvSpPr>
          <p:cNvPr id="10" name="Title 1"/>
          <p:cNvSpPr txBox="1">
            <a:spLocks/>
          </p:cNvSpPr>
          <p:nvPr/>
        </p:nvSpPr>
        <p:spPr>
          <a:xfrm>
            <a:off x="889792" y="479488"/>
            <a:ext cx="9534368" cy="1143000"/>
          </a:xfrm>
          <a:prstGeom prst="rect">
            <a:avLst/>
          </a:prstGeom>
        </p:spPr>
        <p:txBody>
          <a:bodyPr>
            <a:noAutofit/>
          </a:bodyPr>
          <a:lstStyle>
            <a:lvl1pPr algn="ctr" defTabSz="457200" rtl="0" eaLnBrk="1" latinLnBrk="0" hangingPunct="1">
              <a:spcBef>
                <a:spcPct val="0"/>
              </a:spcBef>
              <a:buNone/>
              <a:defRPr sz="3600" b="0" i="0" kern="1200" cap="all">
                <a:solidFill>
                  <a:srgbClr val="312D2D"/>
                </a:solidFill>
                <a:latin typeface="Calibri Light"/>
                <a:ea typeface="+mj-ea"/>
                <a:cs typeface="Calibri Light"/>
              </a:defRPr>
            </a:lvl1pPr>
          </a:lstStyle>
          <a:p>
            <a:pPr>
              <a:spcAft>
                <a:spcPts val="600"/>
              </a:spcAft>
            </a:pPr>
            <a:r>
              <a:rPr lang="en-US" dirty="0" smtClean="0">
                <a:latin typeface="Arial" pitchFamily="34" charset="0"/>
                <a:cs typeface="Arial" pitchFamily="34" charset="0"/>
              </a:rPr>
              <a:t>No significant change in storage</a:t>
            </a:r>
            <a:endParaRPr lang="en-US" sz="2800" dirty="0" smtClean="0">
              <a:latin typeface="Arial" pitchFamily="34" charset="0"/>
              <a:cs typeface="Arial" pitchFamily="34" charset="0"/>
            </a:endParaRPr>
          </a:p>
        </p:txBody>
      </p:sp>
    </p:spTree>
    <p:extLst>
      <p:ext uri="{BB962C8B-B14F-4D97-AF65-F5344CB8AC3E}">
        <p14:creationId xmlns:p14="http://schemas.microsoft.com/office/powerpoint/2010/main" val="46950388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spcAft>
                <a:spcPts val="600"/>
              </a:spcAft>
            </a:pPr>
            <a:r>
              <a:rPr lang="en-US" sz="3600" dirty="0" smtClean="0">
                <a:latin typeface="Arial" pitchFamily="34" charset="0"/>
                <a:cs typeface="Arial" pitchFamily="34" charset="0"/>
              </a:rPr>
              <a:t>Reservoir Storage vs. River </a:t>
            </a:r>
            <a:br>
              <a:rPr lang="en-US" sz="3600" dirty="0" smtClean="0">
                <a:latin typeface="Arial" pitchFamily="34" charset="0"/>
                <a:cs typeface="Arial" pitchFamily="34" charset="0"/>
              </a:rPr>
            </a:br>
            <a:r>
              <a:rPr lang="en-US" sz="3600" dirty="0" smtClean="0">
                <a:latin typeface="Arial" pitchFamily="34" charset="0"/>
                <a:cs typeface="Arial" pitchFamily="34" charset="0"/>
              </a:rPr>
              <a:t>Dissolved Iron Conc.</a:t>
            </a:r>
            <a:endParaRPr lang="en-US" sz="2800" dirty="0" smtClean="0">
              <a:latin typeface="Arial" pitchFamily="34" charset="0"/>
              <a:cs typeface="Arial" pitchFamily="34" charset="0"/>
            </a:endParaRPr>
          </a:p>
        </p:txBody>
      </p:sp>
      <p:sp>
        <p:nvSpPr>
          <p:cNvPr id="6" name="Slide Number Placeholder 5"/>
          <p:cNvSpPr>
            <a:spLocks noGrp="1"/>
          </p:cNvSpPr>
          <p:nvPr>
            <p:ph type="sldNum" sz="quarter" idx="4294967295"/>
          </p:nvPr>
        </p:nvSpPr>
        <p:spPr>
          <a:xfrm>
            <a:off x="8434873" y="152400"/>
            <a:ext cx="2355047" cy="247650"/>
          </a:xfrm>
          <a:prstGeom prst="rect">
            <a:avLst/>
          </a:prstGeom>
        </p:spPr>
        <p:txBody>
          <a:bodyPr/>
          <a:lstStyle/>
          <a:p>
            <a:r>
              <a:rPr lang="en-US" dirty="0" smtClean="0"/>
              <a:t>DWR-8 Errata:24</a:t>
            </a:r>
            <a:endParaRPr lang="en-US" dirty="0"/>
          </a:p>
        </p:txBody>
      </p:sp>
      <p:sp>
        <p:nvSpPr>
          <p:cNvPr id="8" name="TextBox 7"/>
          <p:cNvSpPr txBox="1"/>
          <p:nvPr/>
        </p:nvSpPr>
        <p:spPr>
          <a:xfrm>
            <a:off x="1554480" y="5684371"/>
            <a:ext cx="7589521" cy="523220"/>
          </a:xfrm>
          <a:prstGeom prst="rect">
            <a:avLst/>
          </a:prstGeom>
          <a:noFill/>
        </p:spPr>
        <p:txBody>
          <a:bodyPr wrap="square" rtlCol="0">
            <a:spAutoFit/>
          </a:bodyPr>
          <a:lstStyle/>
          <a:p>
            <a:r>
              <a:rPr lang="en-US" sz="1400" dirty="0">
                <a:latin typeface="Arial" panose="020B0604020202020204" pitchFamily="34" charset="0"/>
                <a:cs typeface="Arial" panose="020B0604020202020204" pitchFamily="34" charset="0"/>
              </a:rPr>
              <a:t>Dissolved </a:t>
            </a:r>
            <a:r>
              <a:rPr lang="en-US" sz="1400" dirty="0" smtClean="0">
                <a:latin typeface="Arial" panose="020B0604020202020204" pitchFamily="34" charset="0"/>
                <a:cs typeface="Arial" panose="020B0604020202020204" pitchFamily="34" charset="0"/>
              </a:rPr>
              <a:t>iron concentration </a:t>
            </a:r>
            <a:r>
              <a:rPr lang="en-US" sz="1400" dirty="0">
                <a:latin typeface="Arial" panose="020B0604020202020204" pitchFamily="34" charset="0"/>
                <a:cs typeface="Arial" panose="020B0604020202020204" pitchFamily="34" charset="0"/>
              </a:rPr>
              <a:t>in the lower Sacramento River at Balls Ferry versus end-of-month Shasta Reservoir storage for 2004–2016.</a:t>
            </a:r>
          </a:p>
        </p:txBody>
      </p:sp>
      <p:pic>
        <p:nvPicPr>
          <p:cNvPr id="9" name="Picture 8"/>
          <p:cNvPicPr>
            <a:picLocks noChangeAspect="1"/>
          </p:cNvPicPr>
          <p:nvPr/>
        </p:nvPicPr>
        <p:blipFill>
          <a:blip r:embed="rId3" cstate="print"/>
          <a:srcRect/>
          <a:stretch>
            <a:fillRect/>
          </a:stretch>
        </p:blipFill>
        <p:spPr bwMode="auto">
          <a:xfrm>
            <a:off x="1828800" y="1524000"/>
            <a:ext cx="7223760" cy="4114800"/>
          </a:xfrm>
          <a:prstGeom prst="rect">
            <a:avLst/>
          </a:prstGeom>
          <a:noFill/>
          <a:ln w="9525">
            <a:noFill/>
            <a:miter lim="800000"/>
            <a:headEnd/>
            <a:tailEnd/>
          </a:ln>
        </p:spPr>
      </p:pic>
      <p:sp>
        <p:nvSpPr>
          <p:cNvPr id="3" name="TextBox 2"/>
          <p:cNvSpPr txBox="1"/>
          <p:nvPr/>
        </p:nvSpPr>
        <p:spPr>
          <a:xfrm>
            <a:off x="134471" y="6344072"/>
            <a:ext cx="10198249" cy="461665"/>
          </a:xfrm>
          <a:prstGeom prst="rect">
            <a:avLst/>
          </a:prstGeom>
          <a:noFill/>
        </p:spPr>
        <p:txBody>
          <a:bodyPr wrap="square" rtlCol="0">
            <a:spAutoFit/>
          </a:bodyPr>
          <a:lstStyle/>
          <a:p>
            <a:r>
              <a:rPr lang="en-US" sz="2400" b="1" dirty="0" smtClean="0">
                <a:solidFill>
                  <a:srgbClr val="FFC000"/>
                </a:solidFill>
              </a:rPr>
              <a:t>Conclusion: Lower storage may be weakly related to lower metals, not higher </a:t>
            </a:r>
            <a:endParaRPr lang="en-US" sz="2400" b="1" dirty="0">
              <a:solidFill>
                <a:srgbClr val="FFC000"/>
              </a:solidFill>
            </a:endParaRPr>
          </a:p>
        </p:txBody>
      </p:sp>
    </p:spTree>
    <p:extLst>
      <p:ext uri="{BB962C8B-B14F-4D97-AF65-F5344CB8AC3E}">
        <p14:creationId xmlns:p14="http://schemas.microsoft.com/office/powerpoint/2010/main" val="3191645115"/>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spcAft>
                <a:spcPts val="600"/>
              </a:spcAft>
            </a:pPr>
            <a:r>
              <a:rPr lang="en-US" sz="3600" dirty="0" smtClean="0">
                <a:latin typeface="Arial" pitchFamily="34" charset="0"/>
                <a:cs typeface="Arial" pitchFamily="34" charset="0"/>
              </a:rPr>
              <a:t>CWF Effects on</a:t>
            </a:r>
            <a:br>
              <a:rPr lang="en-US" sz="3600" dirty="0" smtClean="0">
                <a:latin typeface="Arial" pitchFamily="34" charset="0"/>
                <a:cs typeface="Arial" pitchFamily="34" charset="0"/>
              </a:rPr>
            </a:br>
            <a:r>
              <a:rPr lang="en-US" sz="3600" dirty="0" smtClean="0">
                <a:latin typeface="Arial" pitchFamily="34" charset="0"/>
                <a:cs typeface="Arial" pitchFamily="34" charset="0"/>
              </a:rPr>
              <a:t>Delta HABs</a:t>
            </a:r>
          </a:p>
        </p:txBody>
      </p:sp>
      <p:sp>
        <p:nvSpPr>
          <p:cNvPr id="3" name="Content Placeholder 2"/>
          <p:cNvSpPr>
            <a:spLocks noGrp="1"/>
          </p:cNvSpPr>
          <p:nvPr>
            <p:ph idx="1"/>
          </p:nvPr>
        </p:nvSpPr>
        <p:spPr>
          <a:xfrm>
            <a:off x="191347" y="2040487"/>
            <a:ext cx="10332720" cy="3606800"/>
          </a:xfrm>
          <a:noFill/>
          <a:ln w="9525">
            <a:noFill/>
            <a:miter lim="800000"/>
            <a:headEnd/>
            <a:tailEnd/>
          </a:ln>
          <a:effectLst/>
        </p:spPr>
        <p:txBody>
          <a:bodyPr vert="horz" wrap="square" lIns="91440" tIns="45720" rIns="91440" bIns="45720" numCol="1" anchor="t" anchorCtr="0" compatLnSpc="1">
            <a:prstTxWarp prst="textNoShape">
              <a:avLst/>
            </a:prstTxWarp>
            <a:noAutofit/>
          </a:bodyPr>
          <a:lstStyle/>
          <a:p>
            <a:r>
              <a:rPr lang="en-US" sz="2600" dirty="0" smtClean="0">
                <a:latin typeface="Arial" pitchFamily="34" charset="0"/>
                <a:cs typeface="Arial" pitchFamily="34" charset="0"/>
              </a:rPr>
              <a:t>Opinions presented regarding CWF effects on HABs in the Delta as affected by:</a:t>
            </a:r>
          </a:p>
          <a:p>
            <a:pPr lvl="1"/>
            <a:r>
              <a:rPr lang="en-US" dirty="0" smtClean="0">
                <a:latin typeface="Arial" pitchFamily="34" charset="0"/>
                <a:cs typeface="Arial" pitchFamily="34" charset="0"/>
              </a:rPr>
              <a:t>Flow and associated velocity and residence time</a:t>
            </a:r>
          </a:p>
          <a:p>
            <a:pPr lvl="1"/>
            <a:r>
              <a:rPr lang="en-US" dirty="0" smtClean="0">
                <a:latin typeface="Arial" pitchFamily="34" charset="0"/>
                <a:cs typeface="Arial" pitchFamily="34" charset="0"/>
              </a:rPr>
              <a:t>Temperature</a:t>
            </a:r>
          </a:p>
          <a:p>
            <a:pPr lvl="1"/>
            <a:r>
              <a:rPr lang="en-US" dirty="0">
                <a:latin typeface="Arial" pitchFamily="34" charset="0"/>
                <a:cs typeface="Arial" pitchFamily="34" charset="0"/>
              </a:rPr>
              <a:t>Turbidity</a:t>
            </a:r>
          </a:p>
          <a:p>
            <a:pPr lvl="1"/>
            <a:r>
              <a:rPr lang="en-US" dirty="0" smtClean="0">
                <a:latin typeface="Arial" pitchFamily="34" charset="0"/>
                <a:cs typeface="Arial" pitchFamily="34" charset="0"/>
              </a:rPr>
              <a:t>Nutrients</a:t>
            </a:r>
          </a:p>
        </p:txBody>
      </p:sp>
      <p:sp>
        <p:nvSpPr>
          <p:cNvPr id="4" name="Subtitle 2"/>
          <p:cNvSpPr txBox="1">
            <a:spLocks/>
          </p:cNvSpPr>
          <p:nvPr/>
        </p:nvSpPr>
        <p:spPr bwMode="auto">
          <a:xfrm>
            <a:off x="8778240" y="6400800"/>
            <a:ext cx="210312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defRPr/>
            </a:pPr>
            <a:r>
              <a:rPr kumimoji="0" lang="en-US" sz="15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Arial" pitchFamily="34" charset="0"/>
                <a:ea typeface="+mn-ea"/>
                <a:cs typeface="Arial" pitchFamily="34" charset="0"/>
              </a:rPr>
              <a:t>Exhibit DWR-</a:t>
            </a:r>
            <a:r>
              <a:rPr kumimoji="0" lang="en-US" sz="1500" b="0" i="0" u="none" strike="noStrike" kern="0" cap="none" spc="0" normalizeH="0" baseline="0" noProof="0" dirty="0" smtClean="0">
                <a:ln>
                  <a:noFill/>
                </a:ln>
                <a:solidFill>
                  <a:srgbClr val="FF0000"/>
                </a:solidFill>
                <a:effectLst>
                  <a:outerShdw blurRad="38100" dist="38100" dir="2700000" algn="tl">
                    <a:srgbClr val="000000"/>
                  </a:outerShdw>
                </a:effectLst>
                <a:uLnTx/>
                <a:uFillTx/>
                <a:latin typeface="Arial" pitchFamily="34" charset="0"/>
                <a:ea typeface="+mn-ea"/>
                <a:cs typeface="Arial" pitchFamily="34" charset="0"/>
              </a:rPr>
              <a:t>XXX</a:t>
            </a:r>
            <a:endParaRPr kumimoji="0" lang="en-US" sz="1500" b="0" i="0" u="none" strike="noStrike" kern="0" cap="none" spc="0" normalizeH="0" baseline="0" noProof="0" dirty="0">
              <a:ln>
                <a:noFill/>
              </a:ln>
              <a:solidFill>
                <a:srgbClr val="FF0000"/>
              </a:solidFill>
              <a:effectLst>
                <a:outerShdw blurRad="38100" dist="38100" dir="2700000" algn="tl">
                  <a:srgbClr val="000000"/>
                </a:outerShdw>
              </a:effectLst>
              <a:uLnTx/>
              <a:uFillTx/>
              <a:latin typeface="Arial" pitchFamily="34" charset="0"/>
              <a:ea typeface="+mn-ea"/>
              <a:cs typeface="Arial" pitchFamily="34" charset="0"/>
            </a:endParaRPr>
          </a:p>
        </p:txBody>
      </p:sp>
      <p:sp>
        <p:nvSpPr>
          <p:cNvPr id="6" name="Slide Number Placeholder 5"/>
          <p:cNvSpPr>
            <a:spLocks noGrp="1"/>
          </p:cNvSpPr>
          <p:nvPr>
            <p:ph type="sldNum" sz="quarter" idx="4294967295"/>
          </p:nvPr>
        </p:nvSpPr>
        <p:spPr>
          <a:xfrm>
            <a:off x="8778240" y="152400"/>
            <a:ext cx="2011680" cy="247650"/>
          </a:xfrm>
          <a:prstGeom prst="rect">
            <a:avLst/>
          </a:prstGeom>
        </p:spPr>
        <p:txBody>
          <a:bodyPr/>
          <a:lstStyle/>
          <a:p>
            <a:r>
              <a:rPr lang="en-US" dirty="0" smtClean="0"/>
              <a:t>DWR-8 Errata:26</a:t>
            </a:r>
            <a:endParaRPr lang="en-US" dirty="0"/>
          </a:p>
        </p:txBody>
      </p:sp>
    </p:spTree>
    <p:extLst>
      <p:ext uri="{BB962C8B-B14F-4D97-AF65-F5344CB8AC3E}">
        <p14:creationId xmlns:p14="http://schemas.microsoft.com/office/powerpoint/2010/main" val="4130400664"/>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spcAft>
                <a:spcPts val="600"/>
              </a:spcAft>
            </a:pPr>
            <a:r>
              <a:rPr lang="en-US" sz="4000" dirty="0" smtClean="0">
                <a:latin typeface="Arial" pitchFamily="34" charset="0"/>
                <a:cs typeface="Arial" pitchFamily="34" charset="0"/>
              </a:rPr>
              <a:t>Opinion 5</a:t>
            </a:r>
            <a:endParaRPr lang="en-US" sz="3200" dirty="0" smtClean="0">
              <a:latin typeface="Arial" pitchFamily="34" charset="0"/>
              <a:cs typeface="Arial" pitchFamily="34" charset="0"/>
            </a:endParaRPr>
          </a:p>
        </p:txBody>
      </p:sp>
      <p:sp>
        <p:nvSpPr>
          <p:cNvPr id="3" name="Content Placeholder 2"/>
          <p:cNvSpPr>
            <a:spLocks noGrp="1"/>
          </p:cNvSpPr>
          <p:nvPr>
            <p:ph idx="1"/>
          </p:nvPr>
        </p:nvSpPr>
        <p:spPr>
          <a:xfrm>
            <a:off x="274320" y="1710274"/>
            <a:ext cx="10424160" cy="4114800"/>
          </a:xfrm>
        </p:spPr>
        <p:txBody>
          <a:bodyPr>
            <a:noAutofit/>
          </a:bodyPr>
          <a:lstStyle/>
          <a:p>
            <a:pPr indent="0">
              <a:buNone/>
            </a:pPr>
            <a:r>
              <a:rPr lang="en-US" sz="2800" u="sng" dirty="0" smtClean="0">
                <a:latin typeface="Arial" pitchFamily="34" charset="0"/>
                <a:cs typeface="Arial" pitchFamily="34" charset="0"/>
              </a:rPr>
              <a:t>Delta Flows and HABs:</a:t>
            </a:r>
          </a:p>
          <a:p>
            <a:pPr indent="0">
              <a:buNone/>
            </a:pPr>
            <a:r>
              <a:rPr lang="en-US" sz="2800" dirty="0" smtClean="0">
                <a:latin typeface="Arial" pitchFamily="34" charset="0"/>
                <a:cs typeface="Arial" pitchFamily="34" charset="0"/>
              </a:rPr>
              <a:t>Although </a:t>
            </a:r>
            <a:r>
              <a:rPr lang="en-US" sz="2800" i="1" dirty="0">
                <a:latin typeface="Arial" pitchFamily="34" charset="0"/>
                <a:cs typeface="Arial" pitchFamily="34" charset="0"/>
              </a:rPr>
              <a:t>Microcystis</a:t>
            </a:r>
            <a:r>
              <a:rPr lang="en-US" sz="2800" dirty="0">
                <a:latin typeface="Arial" pitchFamily="34" charset="0"/>
                <a:cs typeface="Arial" pitchFamily="34" charset="0"/>
              </a:rPr>
              <a:t> blooms are expected to occur at certain Delta locations in the future, as they have historically, channel velocities at various Delta locations would not be </a:t>
            </a:r>
            <a:r>
              <a:rPr lang="en-US" sz="2800" dirty="0" smtClean="0">
                <a:latin typeface="Arial" pitchFamily="34" charset="0"/>
                <a:cs typeface="Arial" pitchFamily="34" charset="0"/>
              </a:rPr>
              <a:t>altered to a degree that </a:t>
            </a:r>
            <a:r>
              <a:rPr lang="en-US" sz="2800" dirty="0">
                <a:latin typeface="Arial" pitchFamily="34" charset="0"/>
                <a:cs typeface="Arial" pitchFamily="34" charset="0"/>
              </a:rPr>
              <a:t>would make hydrodynamic conditions substantially more conducive to </a:t>
            </a:r>
            <a:r>
              <a:rPr lang="en-US" sz="2800" i="1" dirty="0">
                <a:latin typeface="Arial" pitchFamily="34" charset="0"/>
                <a:cs typeface="Arial" pitchFamily="34" charset="0"/>
              </a:rPr>
              <a:t>Microcystis</a:t>
            </a:r>
            <a:r>
              <a:rPr lang="en-US" sz="2800" dirty="0">
                <a:latin typeface="Arial" pitchFamily="34" charset="0"/>
                <a:cs typeface="Arial" pitchFamily="34" charset="0"/>
              </a:rPr>
              <a:t> blooms for the CWF, relative to that which would occur for the NAA.</a:t>
            </a:r>
            <a:endParaRPr lang="en-US" sz="2800" dirty="0" smtClean="0">
              <a:latin typeface="Arial" pitchFamily="34" charset="0"/>
              <a:cs typeface="Arial" pitchFamily="34" charset="0"/>
            </a:endParaRPr>
          </a:p>
        </p:txBody>
      </p:sp>
      <p:sp>
        <p:nvSpPr>
          <p:cNvPr id="6" name="Slide Number Placeholder 5"/>
          <p:cNvSpPr>
            <a:spLocks noGrp="1"/>
          </p:cNvSpPr>
          <p:nvPr>
            <p:ph type="sldNum" sz="quarter" idx="4294967295"/>
          </p:nvPr>
        </p:nvSpPr>
        <p:spPr>
          <a:xfrm>
            <a:off x="8770776" y="152400"/>
            <a:ext cx="2019144" cy="247650"/>
          </a:xfrm>
          <a:prstGeom prst="rect">
            <a:avLst/>
          </a:prstGeom>
        </p:spPr>
        <p:txBody>
          <a:bodyPr/>
          <a:lstStyle/>
          <a:p>
            <a:r>
              <a:rPr lang="en-US" dirty="0" smtClean="0"/>
              <a:t>DWR-8 Errata:27</a:t>
            </a:r>
            <a:endParaRPr lang="en-US" dirty="0"/>
          </a:p>
        </p:txBody>
      </p:sp>
    </p:spTree>
    <p:extLst>
      <p:ext uri="{BB962C8B-B14F-4D97-AF65-F5344CB8AC3E}">
        <p14:creationId xmlns:p14="http://schemas.microsoft.com/office/powerpoint/2010/main" val="4116025400"/>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3899" y="479488"/>
            <a:ext cx="10476021" cy="1143000"/>
          </a:xfrm>
        </p:spPr>
        <p:txBody>
          <a:bodyPr>
            <a:noAutofit/>
          </a:bodyPr>
          <a:lstStyle/>
          <a:p>
            <a:pPr>
              <a:spcAft>
                <a:spcPts val="600"/>
              </a:spcAft>
            </a:pPr>
            <a:r>
              <a:rPr lang="en-US" sz="3600" dirty="0" smtClean="0">
                <a:latin typeface="Arial" pitchFamily="34" charset="0"/>
                <a:cs typeface="Arial" pitchFamily="34" charset="0"/>
              </a:rPr>
              <a:t>Delta Flow Velocity Effects Analysis</a:t>
            </a:r>
            <a:endParaRPr lang="en-US" sz="2800" dirty="0" smtClean="0">
              <a:latin typeface="Arial" pitchFamily="34" charset="0"/>
              <a:cs typeface="Arial" pitchFamily="34" charset="0"/>
            </a:endParaRPr>
          </a:p>
        </p:txBody>
      </p:sp>
      <p:sp>
        <p:nvSpPr>
          <p:cNvPr id="3" name="Content Placeholder 2"/>
          <p:cNvSpPr>
            <a:spLocks noGrp="1"/>
          </p:cNvSpPr>
          <p:nvPr>
            <p:ph idx="1"/>
          </p:nvPr>
        </p:nvSpPr>
        <p:spPr>
          <a:xfrm>
            <a:off x="182880" y="1524000"/>
            <a:ext cx="10332720" cy="4953000"/>
          </a:xfrm>
          <a:noFill/>
          <a:ln w="9525">
            <a:noFill/>
            <a:miter lim="800000"/>
            <a:headEnd/>
            <a:tailEnd/>
          </a:ln>
          <a:effectLst/>
        </p:spPr>
        <p:txBody>
          <a:bodyPr vert="horz" wrap="square" lIns="91440" tIns="45720" rIns="91440" bIns="45720" numCol="1" anchor="t" anchorCtr="0" compatLnSpc="1">
            <a:prstTxWarp prst="textNoShape">
              <a:avLst/>
            </a:prstTxWarp>
            <a:noAutofit/>
          </a:bodyPr>
          <a:lstStyle/>
          <a:p>
            <a:pPr lvl="1">
              <a:buNone/>
            </a:pPr>
            <a:endParaRPr lang="en-US" sz="2200" dirty="0">
              <a:latin typeface="Arial" pitchFamily="34" charset="0"/>
              <a:cs typeface="Arial" pitchFamily="34" charset="0"/>
            </a:endParaRPr>
          </a:p>
          <a:p>
            <a:pPr lvl="1"/>
            <a:endParaRPr lang="en-US" sz="2200" dirty="0">
              <a:latin typeface="Arial" pitchFamily="34" charset="0"/>
              <a:cs typeface="Arial" pitchFamily="34" charset="0"/>
            </a:endParaRPr>
          </a:p>
          <a:p>
            <a:pPr lvl="2"/>
            <a:endParaRPr lang="en-US" dirty="0">
              <a:latin typeface="Arial" panose="020B0604020202020204" pitchFamily="34" charset="0"/>
              <a:cs typeface="Arial" panose="020B0604020202020204" pitchFamily="34" charset="0"/>
            </a:endParaRPr>
          </a:p>
          <a:p>
            <a:endParaRPr lang="en-US" sz="2600" dirty="0">
              <a:latin typeface="Arial" pitchFamily="34" charset="0"/>
              <a:cs typeface="Arial" pitchFamily="34" charset="0"/>
            </a:endParaRPr>
          </a:p>
        </p:txBody>
      </p:sp>
      <p:sp>
        <p:nvSpPr>
          <p:cNvPr id="6" name="Slide Number Placeholder 5"/>
          <p:cNvSpPr>
            <a:spLocks noGrp="1"/>
          </p:cNvSpPr>
          <p:nvPr>
            <p:ph type="sldNum" sz="quarter" idx="4294967295"/>
          </p:nvPr>
        </p:nvSpPr>
        <p:spPr>
          <a:xfrm>
            <a:off x="8668139" y="152400"/>
            <a:ext cx="2121781" cy="247650"/>
          </a:xfrm>
          <a:prstGeom prst="rect">
            <a:avLst/>
          </a:prstGeom>
        </p:spPr>
        <p:txBody>
          <a:bodyPr/>
          <a:lstStyle/>
          <a:p>
            <a:r>
              <a:rPr lang="en-US" dirty="0" smtClean="0"/>
              <a:t>DWR-8 Errata:29</a:t>
            </a:r>
            <a:endParaRPr lang="en-US" dirty="0"/>
          </a:p>
        </p:txBody>
      </p:sp>
      <p:pic>
        <p:nvPicPr>
          <p:cNvPr id="7" name="Picture 2" descr="P:\Projects\ICF-JSA\675 -16 Petition Hearing\Products\Phase I Hearing\6_Rebuttal Presentation\Maps\ICF-675_Velocity_Map.jpg"/>
          <p:cNvPicPr>
            <a:picLocks noChangeAspect="1" noChangeArrowheads="1"/>
          </p:cNvPicPr>
          <p:nvPr/>
        </p:nvPicPr>
        <p:blipFill>
          <a:blip r:embed="rId3" cstate="print"/>
          <a:srcRect/>
          <a:stretch>
            <a:fillRect/>
          </a:stretch>
        </p:blipFill>
        <p:spPr bwMode="auto">
          <a:xfrm>
            <a:off x="2250142" y="1300816"/>
            <a:ext cx="6227166" cy="4812216"/>
          </a:xfrm>
          <a:prstGeom prst="rect">
            <a:avLst/>
          </a:prstGeom>
          <a:noFill/>
        </p:spPr>
      </p:pic>
    </p:spTree>
    <p:extLst>
      <p:ext uri="{BB962C8B-B14F-4D97-AF65-F5344CB8AC3E}">
        <p14:creationId xmlns:p14="http://schemas.microsoft.com/office/powerpoint/2010/main" val="3833590079"/>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spcAft>
                <a:spcPts val="600"/>
              </a:spcAft>
            </a:pPr>
            <a:r>
              <a:rPr lang="en-US" sz="3600" dirty="0" smtClean="0">
                <a:latin typeface="Arial" pitchFamily="34" charset="0"/>
                <a:cs typeface="Arial" pitchFamily="34" charset="0"/>
              </a:rPr>
              <a:t>Daily Max Velocity:</a:t>
            </a:r>
            <a:br>
              <a:rPr lang="en-US" sz="3600" dirty="0" smtClean="0">
                <a:latin typeface="Arial" pitchFamily="34" charset="0"/>
                <a:cs typeface="Arial" pitchFamily="34" charset="0"/>
              </a:rPr>
            </a:br>
            <a:r>
              <a:rPr lang="en-US" sz="3600" dirty="0" smtClean="0">
                <a:latin typeface="Arial" pitchFamily="34" charset="0"/>
                <a:cs typeface="Arial" pitchFamily="34" charset="0"/>
              </a:rPr>
              <a:t>Old River at Rock Slough</a:t>
            </a:r>
            <a:endParaRPr lang="en-US" sz="2800" dirty="0" smtClean="0">
              <a:latin typeface="Arial" pitchFamily="34" charset="0"/>
              <a:cs typeface="Arial" pitchFamily="34" charset="0"/>
            </a:endParaRPr>
          </a:p>
        </p:txBody>
      </p:sp>
      <p:sp>
        <p:nvSpPr>
          <p:cNvPr id="6" name="Slide Number Placeholder 5"/>
          <p:cNvSpPr>
            <a:spLocks noGrp="1"/>
          </p:cNvSpPr>
          <p:nvPr>
            <p:ph type="sldNum" sz="quarter" idx="4294967295"/>
          </p:nvPr>
        </p:nvSpPr>
        <p:spPr>
          <a:xfrm>
            <a:off x="8854751" y="152400"/>
            <a:ext cx="1935169" cy="247650"/>
          </a:xfrm>
          <a:prstGeom prst="rect">
            <a:avLst/>
          </a:prstGeom>
        </p:spPr>
        <p:txBody>
          <a:bodyPr/>
          <a:lstStyle/>
          <a:p>
            <a:r>
              <a:rPr lang="en-US" dirty="0" smtClean="0"/>
              <a:t>DWR-8 Errata:30</a:t>
            </a:r>
            <a:endParaRPr lang="en-US" dirty="0"/>
          </a:p>
        </p:txBody>
      </p:sp>
      <p:sp>
        <p:nvSpPr>
          <p:cNvPr id="10" name="TextBox 9"/>
          <p:cNvSpPr txBox="1"/>
          <p:nvPr/>
        </p:nvSpPr>
        <p:spPr>
          <a:xfrm>
            <a:off x="720090" y="5921448"/>
            <a:ext cx="9783538" cy="338554"/>
          </a:xfrm>
          <a:prstGeom prst="rect">
            <a:avLst/>
          </a:prstGeom>
          <a:noFill/>
        </p:spPr>
        <p:txBody>
          <a:bodyPr wrap="square" rtlCol="0">
            <a:spAutoFit/>
          </a:bodyPr>
          <a:lstStyle/>
          <a:p>
            <a:r>
              <a:rPr lang="en-US" sz="1600" dirty="0">
                <a:latin typeface="Arial" panose="020B0604020202020204" pitchFamily="34" charset="0"/>
                <a:cs typeface="Arial" panose="020B0604020202020204" pitchFamily="34" charset="0"/>
              </a:rPr>
              <a:t>Probability of exceedance of daily maximum velocity </a:t>
            </a:r>
            <a:r>
              <a:rPr lang="en-US" sz="1600" dirty="0" smtClean="0">
                <a:latin typeface="Arial" panose="020B0604020202020204" pitchFamily="34" charset="0"/>
                <a:cs typeface="Arial" panose="020B0604020202020204" pitchFamily="34" charset="0"/>
              </a:rPr>
              <a:t>for the 1976–1991 </a:t>
            </a:r>
            <a:r>
              <a:rPr lang="en-US" sz="1600" dirty="0">
                <a:latin typeface="Arial" panose="020B0604020202020204" pitchFamily="34" charset="0"/>
                <a:cs typeface="Arial" panose="020B0604020202020204" pitchFamily="34" charset="0"/>
              </a:rPr>
              <a:t>period of record </a:t>
            </a:r>
            <a:r>
              <a:rPr lang="en-US" sz="1600" dirty="0" smtClean="0">
                <a:latin typeface="Arial" panose="020B0604020202020204" pitchFamily="34" charset="0"/>
                <a:cs typeface="Arial" panose="020B0604020202020204" pitchFamily="34" charset="0"/>
              </a:rPr>
              <a:t>modeled.</a:t>
            </a:r>
            <a:endParaRPr lang="en-US" sz="1600" dirty="0">
              <a:latin typeface="Arial" panose="020B0604020202020204" pitchFamily="34" charset="0"/>
              <a:cs typeface="Arial" panose="020B0604020202020204" pitchFamily="34" charset="0"/>
            </a:endParaRPr>
          </a:p>
        </p:txBody>
      </p:sp>
      <p:pic>
        <p:nvPicPr>
          <p:cNvPr id="8" name="Picture 7"/>
          <p:cNvPicPr>
            <a:picLocks noChangeAspect="1"/>
          </p:cNvPicPr>
          <p:nvPr/>
        </p:nvPicPr>
        <p:blipFill>
          <a:blip r:embed="rId3" cstate="print"/>
          <a:srcRect/>
          <a:stretch>
            <a:fillRect/>
          </a:stretch>
        </p:blipFill>
        <p:spPr bwMode="auto">
          <a:xfrm>
            <a:off x="822960" y="1806647"/>
            <a:ext cx="9509760" cy="4114800"/>
          </a:xfrm>
          <a:prstGeom prst="rect">
            <a:avLst/>
          </a:prstGeom>
          <a:noFill/>
          <a:ln w="9525">
            <a:noFill/>
            <a:miter lim="800000"/>
            <a:headEnd/>
            <a:tailEnd/>
          </a:ln>
        </p:spPr>
      </p:pic>
    </p:spTree>
    <p:extLst>
      <p:ext uri="{BB962C8B-B14F-4D97-AF65-F5344CB8AC3E}">
        <p14:creationId xmlns:p14="http://schemas.microsoft.com/office/powerpoint/2010/main" val="2224743143"/>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spcAft>
                <a:spcPts val="600"/>
              </a:spcAft>
            </a:pPr>
            <a:r>
              <a:rPr lang="en-US" sz="3600" dirty="0" smtClean="0">
                <a:latin typeface="Arial" pitchFamily="34" charset="0"/>
                <a:cs typeface="Arial" pitchFamily="34" charset="0"/>
              </a:rPr>
              <a:t>15-minute Velocity</a:t>
            </a:r>
            <a:br>
              <a:rPr lang="en-US" sz="3600" dirty="0" smtClean="0">
                <a:latin typeface="Arial" pitchFamily="34" charset="0"/>
                <a:cs typeface="Arial" pitchFamily="34" charset="0"/>
              </a:rPr>
            </a:br>
            <a:r>
              <a:rPr lang="en-US" sz="3600" dirty="0" smtClean="0">
                <a:latin typeface="Arial" pitchFamily="34" charset="0"/>
                <a:cs typeface="Arial" pitchFamily="34" charset="0"/>
              </a:rPr>
              <a:t>Old River at Rock Slough</a:t>
            </a:r>
            <a:endParaRPr lang="en-US" sz="2800" dirty="0" smtClean="0">
              <a:latin typeface="Arial" pitchFamily="34" charset="0"/>
              <a:cs typeface="Arial" pitchFamily="34" charset="0"/>
            </a:endParaRPr>
          </a:p>
        </p:txBody>
      </p:sp>
      <p:sp>
        <p:nvSpPr>
          <p:cNvPr id="6" name="Slide Number Placeholder 5"/>
          <p:cNvSpPr>
            <a:spLocks noGrp="1"/>
          </p:cNvSpPr>
          <p:nvPr>
            <p:ph type="sldNum" sz="quarter" idx="4294967295"/>
          </p:nvPr>
        </p:nvSpPr>
        <p:spPr>
          <a:xfrm>
            <a:off x="8733453" y="152400"/>
            <a:ext cx="2056467" cy="247650"/>
          </a:xfrm>
          <a:prstGeom prst="rect">
            <a:avLst/>
          </a:prstGeom>
        </p:spPr>
        <p:txBody>
          <a:bodyPr/>
          <a:lstStyle/>
          <a:p>
            <a:r>
              <a:rPr lang="en-US" dirty="0" smtClean="0"/>
              <a:t>DWR-8 Errat:31</a:t>
            </a:r>
            <a:endParaRPr lang="en-US" dirty="0"/>
          </a:p>
        </p:txBody>
      </p:sp>
      <p:sp>
        <p:nvSpPr>
          <p:cNvPr id="10" name="TextBox 9"/>
          <p:cNvSpPr txBox="1"/>
          <p:nvPr/>
        </p:nvSpPr>
        <p:spPr>
          <a:xfrm>
            <a:off x="720090" y="5853712"/>
            <a:ext cx="9783538" cy="584775"/>
          </a:xfrm>
          <a:prstGeom prst="rect">
            <a:avLst/>
          </a:prstGeom>
          <a:noFill/>
        </p:spPr>
        <p:txBody>
          <a:bodyPr wrap="square" rtlCol="0">
            <a:spAutoFit/>
          </a:bodyPr>
          <a:lstStyle/>
          <a:p>
            <a:r>
              <a:rPr lang="en-US" sz="1600" dirty="0">
                <a:latin typeface="Arial" panose="020B0604020202020204" pitchFamily="34" charset="0"/>
                <a:cs typeface="Arial" panose="020B0604020202020204" pitchFamily="34" charset="0"/>
              </a:rPr>
              <a:t>Probability of exceedance of absolute values of daily velocities, on a 15-minute time-step, </a:t>
            </a:r>
            <a:r>
              <a:rPr lang="en-US" sz="1600" dirty="0" smtClean="0">
                <a:latin typeface="Arial" panose="020B0604020202020204" pitchFamily="34" charset="0"/>
                <a:cs typeface="Arial" panose="020B0604020202020204" pitchFamily="34" charset="0"/>
              </a:rPr>
              <a:t>for the </a:t>
            </a:r>
            <a:r>
              <a:rPr lang="en-US" sz="1600" b="1" dirty="0" smtClean="0">
                <a:latin typeface="Arial" panose="020B0604020202020204" pitchFamily="34" charset="0"/>
                <a:cs typeface="Arial" panose="020B0604020202020204" pitchFamily="34" charset="0"/>
              </a:rPr>
              <a:t>June </a:t>
            </a:r>
            <a:r>
              <a:rPr lang="en-US" sz="1600" b="1" dirty="0">
                <a:latin typeface="Arial" panose="020B0604020202020204" pitchFamily="34" charset="0"/>
                <a:cs typeface="Arial" panose="020B0604020202020204" pitchFamily="34" charset="0"/>
              </a:rPr>
              <a:t>through November </a:t>
            </a:r>
            <a:r>
              <a:rPr lang="en-US" sz="1600" b="1" dirty="0" smtClean="0">
                <a:latin typeface="Arial" panose="020B0604020202020204" pitchFamily="34" charset="0"/>
                <a:cs typeface="Arial" panose="020B0604020202020204" pitchFamily="34" charset="0"/>
              </a:rPr>
              <a:t>period </a:t>
            </a:r>
            <a:r>
              <a:rPr lang="en-US" sz="1600" dirty="0" smtClean="0">
                <a:latin typeface="Arial" panose="020B0604020202020204" pitchFamily="34" charset="0"/>
                <a:cs typeface="Arial" panose="020B0604020202020204" pitchFamily="34" charset="0"/>
              </a:rPr>
              <a:t>(1976–1991 </a:t>
            </a:r>
            <a:r>
              <a:rPr lang="en-US" sz="1600" dirty="0">
                <a:latin typeface="Arial" panose="020B0604020202020204" pitchFamily="34" charset="0"/>
                <a:cs typeface="Arial" panose="020B0604020202020204" pitchFamily="34" charset="0"/>
              </a:rPr>
              <a:t>period of record </a:t>
            </a:r>
            <a:r>
              <a:rPr lang="en-US" sz="1600" dirty="0" smtClean="0">
                <a:latin typeface="Arial" panose="020B0604020202020204" pitchFamily="34" charset="0"/>
                <a:cs typeface="Arial" panose="020B0604020202020204" pitchFamily="34" charset="0"/>
              </a:rPr>
              <a:t>modeled).</a:t>
            </a:r>
            <a:endParaRPr lang="en-US" sz="1600" dirty="0">
              <a:latin typeface="Arial" panose="020B0604020202020204" pitchFamily="34" charset="0"/>
              <a:cs typeface="Arial" panose="020B0604020202020204" pitchFamily="34" charset="0"/>
            </a:endParaRPr>
          </a:p>
        </p:txBody>
      </p:sp>
      <p:pic>
        <p:nvPicPr>
          <p:cNvPr id="7" name="Picture 6"/>
          <p:cNvPicPr>
            <a:picLocks noChangeAspect="1"/>
          </p:cNvPicPr>
          <p:nvPr/>
        </p:nvPicPr>
        <p:blipFill>
          <a:blip r:embed="rId3" cstate="print"/>
          <a:srcRect/>
          <a:stretch>
            <a:fillRect/>
          </a:stretch>
        </p:blipFill>
        <p:spPr bwMode="auto">
          <a:xfrm>
            <a:off x="822960" y="1649695"/>
            <a:ext cx="9418320" cy="4204016"/>
          </a:xfrm>
          <a:prstGeom prst="rect">
            <a:avLst/>
          </a:prstGeom>
          <a:noFill/>
          <a:ln w="9525">
            <a:noFill/>
            <a:miter lim="800000"/>
            <a:headEnd/>
            <a:tailEnd/>
          </a:ln>
        </p:spPr>
      </p:pic>
    </p:spTree>
    <p:extLst>
      <p:ext uri="{BB962C8B-B14F-4D97-AF65-F5344CB8AC3E}">
        <p14:creationId xmlns:p14="http://schemas.microsoft.com/office/powerpoint/2010/main" val="1509783829"/>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9792" y="411248"/>
            <a:ext cx="9534368" cy="1143000"/>
          </a:xfrm>
        </p:spPr>
        <p:txBody>
          <a:bodyPr>
            <a:noAutofit/>
          </a:bodyPr>
          <a:lstStyle/>
          <a:p>
            <a:pPr>
              <a:spcAft>
                <a:spcPts val="600"/>
              </a:spcAft>
            </a:pPr>
            <a:r>
              <a:rPr lang="en-US" sz="4000" dirty="0" smtClean="0">
                <a:latin typeface="Arial" pitchFamily="34" charset="0"/>
                <a:cs typeface="Arial" pitchFamily="34" charset="0"/>
              </a:rPr>
              <a:t>Opinion 6</a:t>
            </a:r>
            <a:endParaRPr lang="en-US" sz="3200" dirty="0" smtClean="0">
              <a:latin typeface="Arial" pitchFamily="34" charset="0"/>
              <a:cs typeface="Arial" pitchFamily="34" charset="0"/>
            </a:endParaRPr>
          </a:p>
        </p:txBody>
      </p:sp>
      <p:sp>
        <p:nvSpPr>
          <p:cNvPr id="3" name="Content Placeholder 2"/>
          <p:cNvSpPr>
            <a:spLocks noGrp="1"/>
          </p:cNvSpPr>
          <p:nvPr>
            <p:ph idx="1"/>
          </p:nvPr>
        </p:nvSpPr>
        <p:spPr>
          <a:xfrm>
            <a:off x="274320" y="1907933"/>
            <a:ext cx="10332720" cy="4272741"/>
          </a:xfrm>
        </p:spPr>
        <p:txBody>
          <a:bodyPr>
            <a:noAutofit/>
          </a:bodyPr>
          <a:lstStyle/>
          <a:p>
            <a:pPr indent="0">
              <a:buNone/>
            </a:pPr>
            <a:r>
              <a:rPr lang="en-US" sz="2600" u="sng" dirty="0">
                <a:latin typeface="Arial" pitchFamily="34" charset="0"/>
                <a:cs typeface="Arial" pitchFamily="34" charset="0"/>
              </a:rPr>
              <a:t>Delta </a:t>
            </a:r>
            <a:r>
              <a:rPr lang="en-US" sz="2600" u="sng" dirty="0" smtClean="0">
                <a:latin typeface="Arial" pitchFamily="34" charset="0"/>
                <a:cs typeface="Arial" pitchFamily="34" charset="0"/>
              </a:rPr>
              <a:t>Residence Time and HABs:</a:t>
            </a:r>
            <a:endParaRPr lang="en-US" sz="2600" u="sng" dirty="0">
              <a:latin typeface="Arial" pitchFamily="34" charset="0"/>
              <a:cs typeface="Arial" pitchFamily="34" charset="0"/>
            </a:endParaRPr>
          </a:p>
          <a:p>
            <a:pPr indent="0">
              <a:buNone/>
            </a:pPr>
            <a:r>
              <a:rPr lang="en-US" sz="2600" dirty="0" smtClean="0">
                <a:latin typeface="Arial" pitchFamily="34" charset="0"/>
                <a:cs typeface="Arial" pitchFamily="34" charset="0"/>
              </a:rPr>
              <a:t>Increased residence time alone does not equate with increased </a:t>
            </a:r>
            <a:r>
              <a:rPr lang="en-US" sz="2600" i="1" dirty="0" smtClean="0">
                <a:latin typeface="Arial" pitchFamily="34" charset="0"/>
                <a:cs typeface="Arial" pitchFamily="34" charset="0"/>
              </a:rPr>
              <a:t>Microcystis </a:t>
            </a:r>
            <a:r>
              <a:rPr lang="en-US" sz="2600" dirty="0" smtClean="0">
                <a:latin typeface="Arial" pitchFamily="34" charset="0"/>
                <a:cs typeface="Arial" pitchFamily="34" charset="0"/>
              </a:rPr>
              <a:t>bloom frequency or magnitude.  Based on current science, it is uncertain how cyanoHABs would react to the CWF-driven changes in residence time.  </a:t>
            </a:r>
          </a:p>
        </p:txBody>
      </p:sp>
      <p:sp>
        <p:nvSpPr>
          <p:cNvPr id="6" name="Slide Number Placeholder 5"/>
          <p:cNvSpPr>
            <a:spLocks noGrp="1"/>
          </p:cNvSpPr>
          <p:nvPr>
            <p:ph type="sldNum" sz="quarter" idx="4294967295"/>
          </p:nvPr>
        </p:nvSpPr>
        <p:spPr>
          <a:xfrm>
            <a:off x="8696131" y="152400"/>
            <a:ext cx="2093789" cy="247650"/>
          </a:xfrm>
          <a:prstGeom prst="rect">
            <a:avLst/>
          </a:prstGeom>
        </p:spPr>
        <p:txBody>
          <a:bodyPr/>
          <a:lstStyle/>
          <a:p>
            <a:r>
              <a:rPr lang="en-US" dirty="0" smtClean="0"/>
              <a:t>DWR-8 Errata:36</a:t>
            </a:r>
            <a:endParaRPr lang="en-US" dirty="0"/>
          </a:p>
        </p:txBody>
      </p:sp>
    </p:spTree>
    <p:extLst>
      <p:ext uri="{BB962C8B-B14F-4D97-AF65-F5344CB8AC3E}">
        <p14:creationId xmlns:p14="http://schemas.microsoft.com/office/powerpoint/2010/main" val="2012003943"/>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spcAft>
                <a:spcPts val="600"/>
              </a:spcAft>
            </a:pPr>
            <a:r>
              <a:rPr lang="en-US" sz="4000" dirty="0" smtClean="0">
                <a:latin typeface="Arial" pitchFamily="34" charset="0"/>
                <a:cs typeface="Arial" pitchFamily="34" charset="0"/>
              </a:rPr>
              <a:t>Residence Time</a:t>
            </a:r>
            <a:endParaRPr lang="en-US" sz="3200" dirty="0" smtClean="0">
              <a:latin typeface="Arial" pitchFamily="34" charset="0"/>
              <a:cs typeface="Arial" pitchFamily="34" charset="0"/>
            </a:endParaRPr>
          </a:p>
        </p:txBody>
      </p:sp>
      <p:sp>
        <p:nvSpPr>
          <p:cNvPr id="3" name="Content Placeholder 2"/>
          <p:cNvSpPr>
            <a:spLocks noGrp="1"/>
          </p:cNvSpPr>
          <p:nvPr>
            <p:ph idx="1"/>
          </p:nvPr>
        </p:nvSpPr>
        <p:spPr>
          <a:xfrm>
            <a:off x="274320" y="1676400"/>
            <a:ext cx="10332720" cy="4419600"/>
          </a:xfrm>
        </p:spPr>
        <p:txBody>
          <a:bodyPr>
            <a:noAutofit/>
          </a:bodyPr>
          <a:lstStyle/>
          <a:p>
            <a:pPr marL="800100" indent="-457200"/>
            <a:r>
              <a:rPr lang="en-US" sz="2600" dirty="0" smtClean="0">
                <a:latin typeface="Arial" pitchFamily="34" charset="0"/>
                <a:cs typeface="Arial" pitchFamily="34" charset="0"/>
              </a:rPr>
              <a:t>Channel velocity is the driver of:</a:t>
            </a:r>
          </a:p>
          <a:p>
            <a:pPr marL="1200150" lvl="1" indent="-457200"/>
            <a:r>
              <a:rPr lang="en-US" sz="2200" dirty="0" smtClean="0">
                <a:latin typeface="Arial" pitchFamily="34" charset="0"/>
                <a:cs typeface="Arial" pitchFamily="34" charset="0"/>
              </a:rPr>
              <a:t>Residence time</a:t>
            </a:r>
          </a:p>
          <a:p>
            <a:pPr marL="1200150" lvl="1" indent="-457200"/>
            <a:r>
              <a:rPr lang="en-US" sz="2200" dirty="0" smtClean="0">
                <a:latin typeface="Arial" pitchFamily="34" charset="0"/>
                <a:cs typeface="Arial" pitchFamily="34" charset="0"/>
              </a:rPr>
              <a:t>Channel turbulence and mixing (which affects competition with other algae for resources)</a:t>
            </a:r>
          </a:p>
          <a:p>
            <a:pPr marL="1200150" lvl="1" indent="-457200"/>
            <a:r>
              <a:rPr lang="en-US" sz="2200" dirty="0" smtClean="0">
                <a:latin typeface="Arial" pitchFamily="34" charset="0"/>
                <a:cs typeface="Arial" pitchFamily="34" charset="0"/>
              </a:rPr>
              <a:t>In-channel turbidity</a:t>
            </a:r>
          </a:p>
          <a:p>
            <a:pPr marL="800100" indent="-457200"/>
            <a:r>
              <a:rPr lang="en-US" sz="2600" dirty="0" smtClean="0">
                <a:latin typeface="Arial" pitchFamily="34" charset="0"/>
                <a:cs typeface="Arial" pitchFamily="34" charset="0"/>
              </a:rPr>
              <a:t>Because these and other factors interact in a complex fashion to affect cyanoHABs, increased or “long” residence times do not always result in bloom occurrence or increased bloom magnitude. </a:t>
            </a:r>
          </a:p>
        </p:txBody>
      </p:sp>
      <p:sp>
        <p:nvSpPr>
          <p:cNvPr id="6" name="Slide Number Placeholder 5"/>
          <p:cNvSpPr>
            <a:spLocks noGrp="1"/>
          </p:cNvSpPr>
          <p:nvPr>
            <p:ph type="sldNum" sz="quarter" idx="4294967295"/>
          </p:nvPr>
        </p:nvSpPr>
        <p:spPr>
          <a:xfrm>
            <a:off x="8752114" y="152400"/>
            <a:ext cx="2037806" cy="247650"/>
          </a:xfrm>
          <a:prstGeom prst="rect">
            <a:avLst/>
          </a:prstGeom>
        </p:spPr>
        <p:txBody>
          <a:bodyPr/>
          <a:lstStyle/>
          <a:p>
            <a:r>
              <a:rPr lang="en-US" dirty="0" smtClean="0"/>
              <a:t>DWR-8 Errata:37</a:t>
            </a:r>
            <a:endParaRPr lang="en-US" dirty="0"/>
          </a:p>
        </p:txBody>
      </p:sp>
    </p:spTree>
    <p:extLst>
      <p:ext uri="{BB962C8B-B14F-4D97-AF65-F5344CB8AC3E}">
        <p14:creationId xmlns:p14="http://schemas.microsoft.com/office/powerpoint/2010/main" val="3418743686"/>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spcAft>
                <a:spcPts val="600"/>
              </a:spcAft>
            </a:pPr>
            <a:r>
              <a:rPr lang="en-US" sz="4000" dirty="0" smtClean="0">
                <a:latin typeface="Arial" pitchFamily="34" charset="0"/>
                <a:cs typeface="Arial" pitchFamily="34" charset="0"/>
              </a:rPr>
              <a:t>Opinion 7</a:t>
            </a:r>
            <a:endParaRPr lang="en-US" sz="3200" dirty="0" smtClean="0">
              <a:latin typeface="Arial" pitchFamily="34" charset="0"/>
              <a:cs typeface="Arial" pitchFamily="34" charset="0"/>
            </a:endParaRPr>
          </a:p>
        </p:txBody>
      </p:sp>
      <p:sp>
        <p:nvSpPr>
          <p:cNvPr id="3" name="Content Placeholder 2"/>
          <p:cNvSpPr>
            <a:spLocks noGrp="1"/>
          </p:cNvSpPr>
          <p:nvPr>
            <p:ph idx="1"/>
          </p:nvPr>
        </p:nvSpPr>
        <p:spPr>
          <a:xfrm>
            <a:off x="274320" y="1888072"/>
            <a:ext cx="10332720" cy="4267200"/>
          </a:xfrm>
        </p:spPr>
        <p:txBody>
          <a:bodyPr>
            <a:noAutofit/>
          </a:bodyPr>
          <a:lstStyle/>
          <a:p>
            <a:pPr indent="0">
              <a:buNone/>
            </a:pPr>
            <a:r>
              <a:rPr lang="en-US" sz="2800" u="sng" dirty="0" smtClean="0">
                <a:latin typeface="Arial" pitchFamily="34" charset="0"/>
                <a:cs typeface="Arial" pitchFamily="34" charset="0"/>
              </a:rPr>
              <a:t>Delta Temperature and HABs:</a:t>
            </a:r>
          </a:p>
          <a:p>
            <a:pPr indent="0">
              <a:buNone/>
            </a:pPr>
            <a:r>
              <a:rPr lang="en-US" sz="2800" dirty="0" smtClean="0">
                <a:latin typeface="Arial" pitchFamily="34" charset="0"/>
                <a:cs typeface="Arial" pitchFamily="34" charset="0"/>
              </a:rPr>
              <a:t>The small </a:t>
            </a:r>
            <a:r>
              <a:rPr lang="en-US" sz="2800" dirty="0">
                <a:latin typeface="Arial" pitchFamily="34" charset="0"/>
                <a:cs typeface="Arial" pitchFamily="34" charset="0"/>
              </a:rPr>
              <a:t>differences in water temperature between the CWF and NAA scenarios modeled for various locations across the Delta would not </a:t>
            </a:r>
            <a:r>
              <a:rPr lang="en-US" sz="2800" dirty="0" smtClean="0">
                <a:latin typeface="Arial" pitchFamily="34" charset="0"/>
                <a:cs typeface="Arial" pitchFamily="34" charset="0"/>
              </a:rPr>
              <a:t>substantially increase the </a:t>
            </a:r>
            <a:r>
              <a:rPr lang="en-US" sz="2800" dirty="0">
                <a:latin typeface="Arial" pitchFamily="34" charset="0"/>
                <a:cs typeface="Arial" pitchFamily="34" charset="0"/>
              </a:rPr>
              <a:t>frequency or magnitude of cyanobacteria blooms within the </a:t>
            </a:r>
            <a:r>
              <a:rPr lang="en-US" sz="2800" dirty="0" smtClean="0">
                <a:latin typeface="Arial" pitchFamily="34" charset="0"/>
                <a:cs typeface="Arial" pitchFamily="34" charset="0"/>
              </a:rPr>
              <a:t>Delta.</a:t>
            </a:r>
          </a:p>
        </p:txBody>
      </p:sp>
      <p:sp>
        <p:nvSpPr>
          <p:cNvPr id="6" name="Slide Number Placeholder 5"/>
          <p:cNvSpPr>
            <a:spLocks noGrp="1"/>
          </p:cNvSpPr>
          <p:nvPr>
            <p:ph type="sldNum" sz="quarter" idx="4294967295"/>
          </p:nvPr>
        </p:nvSpPr>
        <p:spPr>
          <a:xfrm>
            <a:off x="8677469" y="152400"/>
            <a:ext cx="2112451" cy="247650"/>
          </a:xfrm>
          <a:prstGeom prst="rect">
            <a:avLst/>
          </a:prstGeom>
        </p:spPr>
        <p:txBody>
          <a:bodyPr/>
          <a:lstStyle/>
          <a:p>
            <a:r>
              <a:rPr lang="en-US" dirty="0" smtClean="0"/>
              <a:t>DWR-8 Errata:40</a:t>
            </a:r>
            <a:endParaRPr lang="en-US" dirty="0"/>
          </a:p>
        </p:txBody>
      </p:sp>
    </p:spTree>
    <p:extLst>
      <p:ext uri="{BB962C8B-B14F-4D97-AF65-F5344CB8AC3E}">
        <p14:creationId xmlns:p14="http://schemas.microsoft.com/office/powerpoint/2010/main" val="3810666889"/>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spcAft>
                <a:spcPts val="600"/>
              </a:spcAft>
            </a:pPr>
            <a:r>
              <a:rPr lang="en-US" sz="3600" dirty="0" smtClean="0">
                <a:latin typeface="Arial" pitchFamily="34" charset="0"/>
                <a:cs typeface="Arial" pitchFamily="34" charset="0"/>
              </a:rPr>
              <a:t>CWF Effects at </a:t>
            </a:r>
            <a:br>
              <a:rPr lang="en-US" sz="3600" dirty="0" smtClean="0">
                <a:latin typeface="Arial" pitchFamily="34" charset="0"/>
                <a:cs typeface="Arial" pitchFamily="34" charset="0"/>
              </a:rPr>
            </a:br>
            <a:r>
              <a:rPr lang="en-US" sz="3600" dirty="0" smtClean="0">
                <a:latin typeface="Arial" pitchFamily="34" charset="0"/>
                <a:cs typeface="Arial" pitchFamily="34" charset="0"/>
              </a:rPr>
              <a:t>City of Sacramento WTP Intakes</a:t>
            </a:r>
          </a:p>
        </p:txBody>
      </p:sp>
      <p:sp>
        <p:nvSpPr>
          <p:cNvPr id="3" name="Content Placeholder 2"/>
          <p:cNvSpPr>
            <a:spLocks noGrp="1"/>
          </p:cNvSpPr>
          <p:nvPr>
            <p:ph idx="1"/>
          </p:nvPr>
        </p:nvSpPr>
        <p:spPr>
          <a:xfrm>
            <a:off x="182880" y="1941299"/>
            <a:ext cx="10332720" cy="4518775"/>
          </a:xfrm>
          <a:noFill/>
          <a:ln w="9525">
            <a:noFill/>
            <a:miter lim="800000"/>
            <a:headEnd/>
            <a:tailEnd/>
          </a:ln>
          <a:effectLst/>
        </p:spPr>
        <p:txBody>
          <a:bodyPr vert="horz" wrap="square" lIns="91440" tIns="45720" rIns="91440" bIns="45720" numCol="1" anchor="t" anchorCtr="0" compatLnSpc="1">
            <a:prstTxWarp prst="textNoShape">
              <a:avLst/>
            </a:prstTxWarp>
            <a:noAutofit/>
          </a:bodyPr>
          <a:lstStyle/>
          <a:p>
            <a:r>
              <a:rPr lang="en-US" sz="2600" dirty="0" smtClean="0">
                <a:latin typeface="Arial" pitchFamily="34" charset="0"/>
                <a:cs typeface="Arial" pitchFamily="34" charset="0"/>
              </a:rPr>
              <a:t>Opinions presented regarding:</a:t>
            </a:r>
            <a:endParaRPr lang="en-US" sz="2600" dirty="0">
              <a:latin typeface="Arial" pitchFamily="34" charset="0"/>
              <a:cs typeface="Arial" pitchFamily="34" charset="0"/>
            </a:endParaRPr>
          </a:p>
          <a:p>
            <a:pPr lvl="1"/>
            <a:r>
              <a:rPr lang="en-US" sz="2400" dirty="0">
                <a:latin typeface="Arial" pitchFamily="34" charset="0"/>
                <a:cs typeface="Arial" pitchFamily="34" charset="0"/>
              </a:rPr>
              <a:t>Harmful algal blooms (HABs)</a:t>
            </a:r>
          </a:p>
          <a:p>
            <a:pPr lvl="2"/>
            <a:r>
              <a:rPr lang="en-US" sz="2000" dirty="0" smtClean="0">
                <a:latin typeface="Arial" pitchFamily="34" charset="0"/>
                <a:cs typeface="Arial" pitchFamily="34" charset="0"/>
              </a:rPr>
              <a:t>Effects of river velocity</a:t>
            </a:r>
            <a:endParaRPr lang="en-US" sz="2000" dirty="0">
              <a:latin typeface="Arial" pitchFamily="34" charset="0"/>
              <a:cs typeface="Arial" pitchFamily="34" charset="0"/>
            </a:endParaRPr>
          </a:p>
          <a:p>
            <a:pPr lvl="2"/>
            <a:r>
              <a:rPr lang="en-US" sz="2000" dirty="0" smtClean="0">
                <a:latin typeface="Arial" pitchFamily="34" charset="0"/>
                <a:cs typeface="Arial" pitchFamily="34" charset="0"/>
              </a:rPr>
              <a:t>Effects of river temperature</a:t>
            </a:r>
            <a:endParaRPr lang="en-US" sz="2000" dirty="0">
              <a:latin typeface="Arial" pitchFamily="34" charset="0"/>
              <a:cs typeface="Arial" pitchFamily="34" charset="0"/>
            </a:endParaRPr>
          </a:p>
          <a:p>
            <a:pPr lvl="1"/>
            <a:r>
              <a:rPr lang="en-US" sz="2400" dirty="0">
                <a:latin typeface="Arial" pitchFamily="34" charset="0"/>
                <a:cs typeface="Arial" pitchFamily="34" charset="0"/>
              </a:rPr>
              <a:t>Disinfection byproduct formation potential</a:t>
            </a:r>
          </a:p>
          <a:p>
            <a:pPr lvl="2"/>
            <a:r>
              <a:rPr lang="en-US" sz="2000" dirty="0" smtClean="0">
                <a:latin typeface="Arial" pitchFamily="34" charset="0"/>
                <a:cs typeface="Arial" pitchFamily="34" charset="0"/>
              </a:rPr>
              <a:t>Effects of river temperature</a:t>
            </a:r>
            <a:endParaRPr lang="en-US" sz="2000" dirty="0">
              <a:latin typeface="Arial" pitchFamily="34" charset="0"/>
              <a:cs typeface="Arial" pitchFamily="34" charset="0"/>
            </a:endParaRPr>
          </a:p>
          <a:p>
            <a:pPr lvl="1"/>
            <a:r>
              <a:rPr lang="en-US" sz="2400" dirty="0" smtClean="0">
                <a:latin typeface="Arial" pitchFamily="34" charset="0"/>
                <a:cs typeface="Arial" pitchFamily="34" charset="0"/>
              </a:rPr>
              <a:t>Water  Quality</a:t>
            </a:r>
            <a:endParaRPr lang="en-US" sz="2400" dirty="0">
              <a:latin typeface="Arial" pitchFamily="34" charset="0"/>
              <a:cs typeface="Arial" pitchFamily="34" charset="0"/>
            </a:endParaRPr>
          </a:p>
          <a:p>
            <a:pPr lvl="2"/>
            <a:r>
              <a:rPr lang="en-US" sz="2000" dirty="0">
                <a:latin typeface="Arial" pitchFamily="34" charset="0"/>
                <a:cs typeface="Arial" pitchFamily="34" charset="0"/>
              </a:rPr>
              <a:t>D</a:t>
            </a:r>
            <a:r>
              <a:rPr lang="en-US" sz="2000" dirty="0" smtClean="0">
                <a:latin typeface="Arial" pitchFamily="34" charset="0"/>
                <a:cs typeface="Arial" pitchFamily="34" charset="0"/>
              </a:rPr>
              <a:t>issolved </a:t>
            </a:r>
            <a:r>
              <a:rPr lang="en-US" sz="2000" dirty="0">
                <a:latin typeface="Arial" pitchFamily="34" charset="0"/>
                <a:cs typeface="Arial" pitchFamily="34" charset="0"/>
              </a:rPr>
              <a:t>metals </a:t>
            </a:r>
            <a:r>
              <a:rPr lang="en-US" sz="2000" dirty="0" smtClean="0">
                <a:latin typeface="Arial" pitchFamily="34" charset="0"/>
                <a:cs typeface="Arial" pitchFamily="34" charset="0"/>
              </a:rPr>
              <a:t>concentrations</a:t>
            </a:r>
          </a:p>
          <a:p>
            <a:pPr lvl="2"/>
            <a:r>
              <a:rPr lang="en-US" sz="2000" dirty="0" smtClean="0">
                <a:latin typeface="Arial" pitchFamily="34" charset="0"/>
                <a:cs typeface="Arial" pitchFamily="34" charset="0"/>
              </a:rPr>
              <a:t>Dissolved organic carbon</a:t>
            </a:r>
            <a:endParaRPr lang="en-US" sz="2000" dirty="0">
              <a:latin typeface="Arial" pitchFamily="34" charset="0"/>
              <a:cs typeface="Arial" pitchFamily="34" charset="0"/>
            </a:endParaRPr>
          </a:p>
          <a:p>
            <a:endParaRPr lang="en-US" sz="2600" dirty="0">
              <a:latin typeface="Arial" pitchFamily="34" charset="0"/>
              <a:cs typeface="Arial" pitchFamily="34" charset="0"/>
            </a:endParaRPr>
          </a:p>
        </p:txBody>
      </p:sp>
      <p:sp>
        <p:nvSpPr>
          <p:cNvPr id="6" name="Slide Number Placeholder 5"/>
          <p:cNvSpPr>
            <a:spLocks noGrp="1"/>
          </p:cNvSpPr>
          <p:nvPr>
            <p:ph type="sldNum" sz="quarter" idx="4294967295"/>
          </p:nvPr>
        </p:nvSpPr>
        <p:spPr>
          <a:xfrm>
            <a:off x="8938727" y="152400"/>
            <a:ext cx="1851193" cy="247650"/>
          </a:xfrm>
          <a:prstGeom prst="rect">
            <a:avLst/>
          </a:prstGeom>
        </p:spPr>
        <p:txBody>
          <a:bodyPr/>
          <a:lstStyle/>
          <a:p>
            <a:r>
              <a:rPr lang="en-US" dirty="0" smtClean="0"/>
              <a:t>DWR-8 Errata:</a:t>
            </a:r>
            <a:fld id="{8DC74BA0-5844-4AE9-A603-FB2D4DDE5FA5}" type="slidenum">
              <a:rPr lang="en-US" smtClean="0"/>
              <a:pPr/>
              <a:t>3</a:t>
            </a:fld>
            <a:endParaRPr lang="en-US" dirty="0"/>
          </a:p>
        </p:txBody>
      </p:sp>
    </p:spTree>
    <p:extLst>
      <p:ext uri="{BB962C8B-B14F-4D97-AF65-F5344CB8AC3E}">
        <p14:creationId xmlns:p14="http://schemas.microsoft.com/office/powerpoint/2010/main" val="368927544"/>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 y="479488"/>
            <a:ext cx="10789920" cy="1143000"/>
          </a:xfrm>
        </p:spPr>
        <p:txBody>
          <a:bodyPr>
            <a:noAutofit/>
          </a:bodyPr>
          <a:lstStyle/>
          <a:p>
            <a:pPr>
              <a:spcAft>
                <a:spcPts val="600"/>
              </a:spcAft>
            </a:pPr>
            <a:r>
              <a:rPr lang="en-US" sz="3600" dirty="0" smtClean="0">
                <a:latin typeface="Arial" pitchFamily="34" charset="0"/>
                <a:cs typeface="Arial" pitchFamily="34" charset="0"/>
              </a:rPr>
              <a:t>Delta Temperature Effects Analysis</a:t>
            </a:r>
            <a:endParaRPr lang="en-US" sz="2800" dirty="0" smtClean="0">
              <a:latin typeface="Arial" pitchFamily="34" charset="0"/>
              <a:cs typeface="Arial" pitchFamily="34" charset="0"/>
            </a:endParaRPr>
          </a:p>
        </p:txBody>
      </p:sp>
      <p:sp>
        <p:nvSpPr>
          <p:cNvPr id="3" name="Content Placeholder 2"/>
          <p:cNvSpPr>
            <a:spLocks noGrp="1"/>
          </p:cNvSpPr>
          <p:nvPr>
            <p:ph idx="1"/>
          </p:nvPr>
        </p:nvSpPr>
        <p:spPr>
          <a:xfrm>
            <a:off x="182880" y="1524000"/>
            <a:ext cx="10332720" cy="4953000"/>
          </a:xfrm>
          <a:noFill/>
          <a:ln w="9525">
            <a:noFill/>
            <a:miter lim="800000"/>
            <a:headEnd/>
            <a:tailEnd/>
          </a:ln>
          <a:effectLst/>
        </p:spPr>
        <p:txBody>
          <a:bodyPr vert="horz" wrap="square" lIns="91440" tIns="45720" rIns="91440" bIns="45720" numCol="1" anchor="t" anchorCtr="0" compatLnSpc="1">
            <a:prstTxWarp prst="textNoShape">
              <a:avLst/>
            </a:prstTxWarp>
            <a:noAutofit/>
          </a:bodyPr>
          <a:lstStyle/>
          <a:p>
            <a:pPr lvl="1"/>
            <a:endParaRPr lang="en-US" sz="2200" dirty="0">
              <a:latin typeface="Arial" pitchFamily="34" charset="0"/>
              <a:cs typeface="Arial" pitchFamily="34" charset="0"/>
            </a:endParaRPr>
          </a:p>
          <a:p>
            <a:pPr lvl="1"/>
            <a:endParaRPr lang="en-US" sz="2200" dirty="0">
              <a:latin typeface="Arial" pitchFamily="34" charset="0"/>
              <a:cs typeface="Arial" pitchFamily="34" charset="0"/>
            </a:endParaRPr>
          </a:p>
          <a:p>
            <a:pPr lvl="2"/>
            <a:endParaRPr lang="en-US" dirty="0">
              <a:latin typeface="Arial" panose="020B0604020202020204" pitchFamily="34" charset="0"/>
              <a:cs typeface="Arial" panose="020B0604020202020204" pitchFamily="34" charset="0"/>
            </a:endParaRPr>
          </a:p>
          <a:p>
            <a:endParaRPr lang="en-US" sz="2600" dirty="0">
              <a:latin typeface="Arial" pitchFamily="34" charset="0"/>
              <a:cs typeface="Arial" pitchFamily="34" charset="0"/>
            </a:endParaRPr>
          </a:p>
        </p:txBody>
      </p:sp>
      <p:sp>
        <p:nvSpPr>
          <p:cNvPr id="6" name="Slide Number Placeholder 5"/>
          <p:cNvSpPr>
            <a:spLocks noGrp="1"/>
          </p:cNvSpPr>
          <p:nvPr>
            <p:ph type="sldNum" sz="quarter" idx="4294967295"/>
          </p:nvPr>
        </p:nvSpPr>
        <p:spPr>
          <a:xfrm>
            <a:off x="8773144" y="152400"/>
            <a:ext cx="2016776" cy="247650"/>
          </a:xfrm>
          <a:prstGeom prst="rect">
            <a:avLst/>
          </a:prstGeom>
        </p:spPr>
        <p:txBody>
          <a:bodyPr/>
          <a:lstStyle/>
          <a:p>
            <a:r>
              <a:rPr lang="en-US" dirty="0" smtClean="0"/>
              <a:t>DWR-8 Errata:42</a:t>
            </a:r>
            <a:endParaRPr lang="en-US" dirty="0"/>
          </a:p>
        </p:txBody>
      </p:sp>
      <p:pic>
        <p:nvPicPr>
          <p:cNvPr id="7" name="Picture 2" descr="P:\Projects\ICF-JSA\675 -16 Petition Hearing\Products\Phase I Hearing\6_Rebuttal Presentation\Maps\ICF-675_Temperature_Map.jpg"/>
          <p:cNvPicPr>
            <a:picLocks noChangeAspect="1" noChangeArrowheads="1"/>
          </p:cNvPicPr>
          <p:nvPr/>
        </p:nvPicPr>
        <p:blipFill>
          <a:blip r:embed="rId3" cstate="print"/>
          <a:srcRect/>
          <a:stretch>
            <a:fillRect/>
          </a:stretch>
        </p:blipFill>
        <p:spPr bwMode="auto">
          <a:xfrm>
            <a:off x="2375647" y="1285730"/>
            <a:ext cx="6397497" cy="4943843"/>
          </a:xfrm>
          <a:prstGeom prst="rect">
            <a:avLst/>
          </a:prstGeom>
          <a:noFill/>
        </p:spPr>
      </p:pic>
    </p:spTree>
    <p:extLst>
      <p:ext uri="{BB962C8B-B14F-4D97-AF65-F5344CB8AC3E}">
        <p14:creationId xmlns:p14="http://schemas.microsoft.com/office/powerpoint/2010/main" val="832987629"/>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spcAft>
                <a:spcPts val="600"/>
              </a:spcAft>
            </a:pPr>
            <a:r>
              <a:rPr lang="en-US" sz="3600" dirty="0" smtClean="0">
                <a:latin typeface="Arial" pitchFamily="34" charset="0"/>
                <a:cs typeface="Arial" pitchFamily="34" charset="0"/>
              </a:rPr>
              <a:t>Delta Temperature:</a:t>
            </a:r>
            <a:br>
              <a:rPr lang="en-US" sz="3600" dirty="0" smtClean="0">
                <a:latin typeface="Arial" pitchFamily="34" charset="0"/>
                <a:cs typeface="Arial" pitchFamily="34" charset="0"/>
              </a:rPr>
            </a:br>
            <a:r>
              <a:rPr lang="en-US" sz="3600" dirty="0" smtClean="0">
                <a:latin typeface="Arial" pitchFamily="34" charset="0"/>
                <a:cs typeface="Arial" pitchFamily="34" charset="0"/>
              </a:rPr>
              <a:t>SJR at Prisoner’s Point</a:t>
            </a:r>
            <a:endParaRPr lang="en-US" sz="2800" dirty="0" smtClean="0">
              <a:latin typeface="Arial" pitchFamily="34" charset="0"/>
              <a:cs typeface="Arial" pitchFamily="34" charset="0"/>
            </a:endParaRPr>
          </a:p>
        </p:txBody>
      </p:sp>
      <p:sp>
        <p:nvSpPr>
          <p:cNvPr id="6" name="Slide Number Placeholder 5"/>
          <p:cNvSpPr>
            <a:spLocks noGrp="1"/>
          </p:cNvSpPr>
          <p:nvPr>
            <p:ph type="sldNum" sz="quarter" idx="4294967295"/>
          </p:nvPr>
        </p:nvSpPr>
        <p:spPr>
          <a:xfrm>
            <a:off x="8733453" y="152400"/>
            <a:ext cx="2056467" cy="247650"/>
          </a:xfrm>
          <a:prstGeom prst="rect">
            <a:avLst/>
          </a:prstGeom>
        </p:spPr>
        <p:txBody>
          <a:bodyPr/>
          <a:lstStyle/>
          <a:p>
            <a:r>
              <a:rPr lang="en-US" dirty="0" smtClean="0"/>
              <a:t>DWR-8 Errata:44</a:t>
            </a:r>
            <a:endParaRPr lang="en-US" dirty="0"/>
          </a:p>
        </p:txBody>
      </p:sp>
      <p:sp>
        <p:nvSpPr>
          <p:cNvPr id="10" name="TextBox 9"/>
          <p:cNvSpPr txBox="1"/>
          <p:nvPr/>
        </p:nvSpPr>
        <p:spPr>
          <a:xfrm>
            <a:off x="720090" y="5816608"/>
            <a:ext cx="9783538" cy="923330"/>
          </a:xfrm>
          <a:prstGeom prst="rect">
            <a:avLst/>
          </a:prstGeom>
          <a:noFill/>
        </p:spPr>
        <p:txBody>
          <a:bodyPr wrap="square" rtlCol="0">
            <a:spAutoFit/>
          </a:bodyPr>
          <a:lstStyle/>
          <a:p>
            <a:r>
              <a:rPr lang="en-US" dirty="0" smtClean="0">
                <a:latin typeface="Arial" panose="020B0604020202020204" pitchFamily="34" charset="0"/>
                <a:cs typeface="Arial" panose="020B0604020202020204" pitchFamily="34" charset="0"/>
              </a:rPr>
              <a:t>Probability of exceedance of temperatures for </a:t>
            </a:r>
            <a:r>
              <a:rPr lang="en-US" b="1" dirty="0" smtClean="0">
                <a:latin typeface="Arial" panose="020B0604020202020204" pitchFamily="34" charset="0"/>
                <a:cs typeface="Arial" panose="020B0604020202020204" pitchFamily="34" charset="0"/>
              </a:rPr>
              <a:t>August </a:t>
            </a:r>
            <a:r>
              <a:rPr lang="en-US" dirty="0" smtClean="0">
                <a:latin typeface="Arial" panose="020B0604020202020204" pitchFamily="34" charset="0"/>
                <a:cs typeface="Arial" panose="020B0604020202020204" pitchFamily="34" charset="0"/>
              </a:rPr>
              <a:t>for the 1922–2003 period of record modeled. Source: Biological Assessment, Appendix 5B, Figure 5.B.5.41‐1.</a:t>
            </a:r>
          </a:p>
          <a:p>
            <a:endParaRPr lang="en-US" dirty="0">
              <a:latin typeface="Arial" panose="020B0604020202020204" pitchFamily="34" charset="0"/>
              <a:cs typeface="Arial" panose="020B0604020202020204" pitchFamily="34" charset="0"/>
            </a:endParaRPr>
          </a:p>
        </p:txBody>
      </p:sp>
      <p:pic>
        <p:nvPicPr>
          <p:cNvPr id="3" name="Picture 2"/>
          <p:cNvPicPr>
            <a:picLocks noChangeAspect="1" noChangeArrowheads="1"/>
          </p:cNvPicPr>
          <p:nvPr/>
        </p:nvPicPr>
        <p:blipFill>
          <a:blip r:embed="rId3"/>
          <a:srcRect/>
          <a:stretch>
            <a:fillRect/>
          </a:stretch>
        </p:blipFill>
        <p:spPr bwMode="auto">
          <a:xfrm>
            <a:off x="1561670" y="1753386"/>
            <a:ext cx="7761439" cy="4063222"/>
          </a:xfrm>
          <a:prstGeom prst="rect">
            <a:avLst/>
          </a:prstGeom>
          <a:noFill/>
          <a:ln w="9525">
            <a:noFill/>
            <a:miter lim="800000"/>
            <a:headEnd/>
            <a:tailEnd/>
          </a:ln>
        </p:spPr>
      </p:pic>
    </p:spTree>
    <p:extLst>
      <p:ext uri="{BB962C8B-B14F-4D97-AF65-F5344CB8AC3E}">
        <p14:creationId xmlns:p14="http://schemas.microsoft.com/office/powerpoint/2010/main" val="1625886609"/>
      </p:ext>
    </p:extLst>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spcAft>
                <a:spcPts val="600"/>
              </a:spcAft>
            </a:pPr>
            <a:r>
              <a:rPr lang="en-US" sz="4000" dirty="0" smtClean="0">
                <a:latin typeface="Arial" pitchFamily="34" charset="0"/>
                <a:cs typeface="Arial" pitchFamily="34" charset="0"/>
              </a:rPr>
              <a:t>Opinion 8</a:t>
            </a:r>
            <a:endParaRPr lang="en-US" sz="3200" dirty="0" smtClean="0">
              <a:latin typeface="Arial" pitchFamily="34" charset="0"/>
              <a:cs typeface="Arial" pitchFamily="34" charset="0"/>
            </a:endParaRPr>
          </a:p>
        </p:txBody>
      </p:sp>
      <p:sp>
        <p:nvSpPr>
          <p:cNvPr id="3" name="Content Placeholder 2"/>
          <p:cNvSpPr>
            <a:spLocks noGrp="1"/>
          </p:cNvSpPr>
          <p:nvPr>
            <p:ph idx="1"/>
          </p:nvPr>
        </p:nvSpPr>
        <p:spPr>
          <a:xfrm>
            <a:off x="274320" y="1972760"/>
            <a:ext cx="10332720" cy="4267200"/>
          </a:xfrm>
        </p:spPr>
        <p:txBody>
          <a:bodyPr>
            <a:noAutofit/>
          </a:bodyPr>
          <a:lstStyle/>
          <a:p>
            <a:pPr indent="0">
              <a:buNone/>
            </a:pPr>
            <a:r>
              <a:rPr lang="en-US" sz="2600" u="sng" dirty="0" smtClean="0">
                <a:latin typeface="Arial" pitchFamily="34" charset="0"/>
                <a:cs typeface="Arial" pitchFamily="34" charset="0"/>
              </a:rPr>
              <a:t>Delta Turbidity and HABs:</a:t>
            </a:r>
          </a:p>
          <a:p>
            <a:pPr indent="0">
              <a:buNone/>
            </a:pPr>
            <a:r>
              <a:rPr lang="en-US" sz="2600" dirty="0" smtClean="0">
                <a:latin typeface="Arial" pitchFamily="34" charset="0"/>
                <a:cs typeface="Arial" pitchFamily="34" charset="0"/>
              </a:rPr>
              <a:t>Any </a:t>
            </a:r>
            <a:r>
              <a:rPr lang="en-US" sz="2600" dirty="0">
                <a:latin typeface="Arial" pitchFamily="34" charset="0"/>
                <a:cs typeface="Arial" pitchFamily="34" charset="0"/>
              </a:rPr>
              <a:t>minor change in turbidity that may occur from the CWF would not have a substantial effect on the frequency or magnitude of HABs in the Delta.</a:t>
            </a:r>
            <a:endParaRPr lang="en-US" sz="2600" dirty="0" smtClean="0">
              <a:latin typeface="Arial" pitchFamily="34" charset="0"/>
              <a:cs typeface="Arial" pitchFamily="34" charset="0"/>
            </a:endParaRPr>
          </a:p>
        </p:txBody>
      </p:sp>
      <p:sp>
        <p:nvSpPr>
          <p:cNvPr id="6" name="Slide Number Placeholder 5"/>
          <p:cNvSpPr>
            <a:spLocks noGrp="1"/>
          </p:cNvSpPr>
          <p:nvPr>
            <p:ph type="sldNum" sz="quarter" idx="4294967295"/>
          </p:nvPr>
        </p:nvSpPr>
        <p:spPr>
          <a:xfrm>
            <a:off x="8761445" y="152400"/>
            <a:ext cx="2028475" cy="247650"/>
          </a:xfrm>
          <a:prstGeom prst="rect">
            <a:avLst/>
          </a:prstGeom>
        </p:spPr>
        <p:txBody>
          <a:bodyPr/>
          <a:lstStyle/>
          <a:p>
            <a:r>
              <a:rPr lang="en-US" dirty="0" smtClean="0"/>
              <a:t>DWR-8 Errata:46</a:t>
            </a:r>
            <a:endParaRPr lang="en-US" dirty="0"/>
          </a:p>
        </p:txBody>
      </p:sp>
    </p:spTree>
    <p:extLst>
      <p:ext uri="{BB962C8B-B14F-4D97-AF65-F5344CB8AC3E}">
        <p14:creationId xmlns:p14="http://schemas.microsoft.com/office/powerpoint/2010/main" val="37193098"/>
      </p:ext>
    </p:extLst>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spcAft>
                <a:spcPts val="600"/>
              </a:spcAft>
            </a:pPr>
            <a:r>
              <a:rPr lang="en-US" sz="3600" dirty="0" smtClean="0">
                <a:latin typeface="Arial" pitchFamily="34" charset="0"/>
                <a:cs typeface="Arial" pitchFamily="34" charset="0"/>
              </a:rPr>
              <a:t>Delta Turbidity Effects Analysis</a:t>
            </a:r>
            <a:endParaRPr lang="en-US" sz="2800" dirty="0" smtClean="0">
              <a:latin typeface="Arial" pitchFamily="34" charset="0"/>
              <a:cs typeface="Arial" pitchFamily="34" charset="0"/>
            </a:endParaRPr>
          </a:p>
        </p:txBody>
      </p:sp>
      <p:sp>
        <p:nvSpPr>
          <p:cNvPr id="3" name="Content Placeholder 2"/>
          <p:cNvSpPr>
            <a:spLocks noGrp="1"/>
          </p:cNvSpPr>
          <p:nvPr>
            <p:ph idx="1"/>
          </p:nvPr>
        </p:nvSpPr>
        <p:spPr>
          <a:xfrm>
            <a:off x="182880" y="1998152"/>
            <a:ext cx="10332720" cy="4191000"/>
          </a:xfrm>
          <a:noFill/>
          <a:ln w="9525">
            <a:noFill/>
            <a:miter lim="800000"/>
            <a:headEnd/>
            <a:tailEnd/>
          </a:ln>
          <a:effectLst/>
        </p:spPr>
        <p:txBody>
          <a:bodyPr vert="horz" wrap="square" lIns="91440" tIns="45720" rIns="91440" bIns="45720" numCol="1" anchor="t" anchorCtr="0" compatLnSpc="1">
            <a:prstTxWarp prst="textNoShape">
              <a:avLst/>
            </a:prstTxWarp>
            <a:noAutofit/>
          </a:bodyPr>
          <a:lstStyle/>
          <a:p>
            <a:r>
              <a:rPr lang="en-US" sz="2400" dirty="0" smtClean="0">
                <a:latin typeface="Arial" pitchFamily="34" charset="0"/>
                <a:cs typeface="Arial" pitchFamily="34" charset="0"/>
              </a:rPr>
              <a:t>Final EIR/EIS, Chapter 8, p. 8-971 to 8-972 states: the CWF operations is expected to have a minimal effect on total suspended solids (TSS) and turbidity levels in the Delta, relative to the NAA </a:t>
            </a:r>
            <a:br>
              <a:rPr lang="en-US" sz="2400" dirty="0" smtClean="0">
                <a:latin typeface="Arial" pitchFamily="34" charset="0"/>
                <a:cs typeface="Arial" pitchFamily="34" charset="0"/>
              </a:rPr>
            </a:br>
            <a:endParaRPr lang="en-US" sz="2000" dirty="0" smtClean="0">
              <a:latin typeface="Arial" pitchFamily="34" charset="0"/>
              <a:cs typeface="Arial" pitchFamily="34" charset="0"/>
            </a:endParaRPr>
          </a:p>
          <a:p>
            <a:r>
              <a:rPr lang="en-US" sz="2400" dirty="0" smtClean="0">
                <a:latin typeface="Arial" pitchFamily="34" charset="0"/>
                <a:cs typeface="Arial" pitchFamily="34" charset="0"/>
              </a:rPr>
              <a:t>In drought year 2014, when </a:t>
            </a:r>
            <a:r>
              <a:rPr lang="en-US" sz="2400" i="1" dirty="0" smtClean="0">
                <a:latin typeface="Arial" pitchFamily="34" charset="0"/>
                <a:cs typeface="Arial" pitchFamily="34" charset="0"/>
              </a:rPr>
              <a:t>Microcystis </a:t>
            </a:r>
            <a:r>
              <a:rPr lang="en-US" sz="2400" dirty="0" smtClean="0">
                <a:latin typeface="Arial" pitchFamily="34" charset="0"/>
                <a:cs typeface="Arial" pitchFamily="34" charset="0"/>
              </a:rPr>
              <a:t>blooms were large in magnitude and duration, light levels in the euphotic zone were no greater than they were in previous years during the peak of the bloom (Lehman et al. 2017)</a:t>
            </a:r>
          </a:p>
          <a:p>
            <a:r>
              <a:rPr lang="en-US" sz="2400" dirty="0" smtClean="0">
                <a:latin typeface="Arial" pitchFamily="34" charset="0"/>
                <a:cs typeface="Arial" pitchFamily="34" charset="0"/>
              </a:rPr>
              <a:t>Delta turbidity in 2014 did not differ significantly from other years </a:t>
            </a:r>
          </a:p>
          <a:p>
            <a:endParaRPr lang="en-US" sz="2200" dirty="0">
              <a:latin typeface="Arial" pitchFamily="34" charset="0"/>
              <a:cs typeface="Arial" pitchFamily="34" charset="0"/>
            </a:endParaRPr>
          </a:p>
          <a:p>
            <a:pPr lvl="1"/>
            <a:endParaRPr lang="en-US" sz="2200" dirty="0">
              <a:latin typeface="Arial" pitchFamily="34" charset="0"/>
              <a:cs typeface="Arial" pitchFamily="34" charset="0"/>
            </a:endParaRPr>
          </a:p>
          <a:p>
            <a:pPr lvl="2"/>
            <a:endParaRPr lang="en-US" dirty="0">
              <a:latin typeface="Arial" panose="020B0604020202020204" pitchFamily="34" charset="0"/>
              <a:cs typeface="Arial" panose="020B0604020202020204" pitchFamily="34" charset="0"/>
            </a:endParaRPr>
          </a:p>
          <a:p>
            <a:endParaRPr lang="en-US" sz="2600" dirty="0">
              <a:latin typeface="Arial" pitchFamily="34" charset="0"/>
              <a:cs typeface="Arial" pitchFamily="34" charset="0"/>
            </a:endParaRPr>
          </a:p>
        </p:txBody>
      </p:sp>
      <p:sp>
        <p:nvSpPr>
          <p:cNvPr id="6" name="Slide Number Placeholder 5"/>
          <p:cNvSpPr>
            <a:spLocks noGrp="1"/>
          </p:cNvSpPr>
          <p:nvPr>
            <p:ph type="sldNum" sz="quarter" idx="4294967295"/>
          </p:nvPr>
        </p:nvSpPr>
        <p:spPr>
          <a:xfrm>
            <a:off x="8798767" y="152400"/>
            <a:ext cx="1991153" cy="247650"/>
          </a:xfrm>
          <a:prstGeom prst="rect">
            <a:avLst/>
          </a:prstGeom>
        </p:spPr>
        <p:txBody>
          <a:bodyPr/>
          <a:lstStyle/>
          <a:p>
            <a:r>
              <a:rPr lang="en-US" dirty="0" smtClean="0"/>
              <a:t>DWR-8 Errata:48</a:t>
            </a:r>
            <a:endParaRPr lang="en-US" dirty="0"/>
          </a:p>
        </p:txBody>
      </p:sp>
    </p:spTree>
    <p:extLst>
      <p:ext uri="{BB962C8B-B14F-4D97-AF65-F5344CB8AC3E}">
        <p14:creationId xmlns:p14="http://schemas.microsoft.com/office/powerpoint/2010/main" val="142348428"/>
      </p:ext>
    </p:extLst>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spcAft>
                <a:spcPts val="600"/>
              </a:spcAft>
            </a:pPr>
            <a:r>
              <a:rPr lang="en-US" sz="4000" dirty="0" smtClean="0">
                <a:latin typeface="Arial" pitchFamily="34" charset="0"/>
                <a:cs typeface="Arial" pitchFamily="34" charset="0"/>
              </a:rPr>
              <a:t>Opinion 9</a:t>
            </a:r>
            <a:endParaRPr lang="en-US" sz="3200" dirty="0" smtClean="0">
              <a:latin typeface="Arial" pitchFamily="34" charset="0"/>
              <a:cs typeface="Arial" pitchFamily="34" charset="0"/>
            </a:endParaRPr>
          </a:p>
        </p:txBody>
      </p:sp>
      <p:sp>
        <p:nvSpPr>
          <p:cNvPr id="3" name="Content Placeholder 2"/>
          <p:cNvSpPr>
            <a:spLocks noGrp="1"/>
          </p:cNvSpPr>
          <p:nvPr>
            <p:ph idx="1"/>
          </p:nvPr>
        </p:nvSpPr>
        <p:spPr>
          <a:xfrm>
            <a:off x="274320" y="1752600"/>
            <a:ext cx="10332720" cy="3733800"/>
          </a:xfrm>
        </p:spPr>
        <p:txBody>
          <a:bodyPr>
            <a:noAutofit/>
          </a:bodyPr>
          <a:lstStyle/>
          <a:p>
            <a:pPr indent="0">
              <a:buNone/>
            </a:pPr>
            <a:r>
              <a:rPr lang="en-US" sz="2600" u="sng" dirty="0">
                <a:latin typeface="Arial" pitchFamily="34" charset="0"/>
                <a:cs typeface="Arial" pitchFamily="34" charset="0"/>
              </a:rPr>
              <a:t>Delta </a:t>
            </a:r>
            <a:r>
              <a:rPr lang="en-US" sz="2600" u="sng" dirty="0" smtClean="0">
                <a:latin typeface="Arial" pitchFamily="34" charset="0"/>
                <a:cs typeface="Arial" pitchFamily="34" charset="0"/>
              </a:rPr>
              <a:t>Nutrients and HABs:</a:t>
            </a:r>
            <a:endParaRPr lang="en-US" sz="2600" u="sng" dirty="0">
              <a:latin typeface="Arial" pitchFamily="34" charset="0"/>
              <a:cs typeface="Arial" pitchFamily="34" charset="0"/>
            </a:endParaRPr>
          </a:p>
          <a:p>
            <a:pPr indent="0">
              <a:buNone/>
            </a:pPr>
            <a:r>
              <a:rPr lang="en-US" sz="2600" dirty="0" smtClean="0">
                <a:latin typeface="Arial" pitchFamily="34" charset="0"/>
                <a:cs typeface="Arial" pitchFamily="34" charset="0"/>
              </a:rPr>
              <a:t>Relatively </a:t>
            </a:r>
            <a:r>
              <a:rPr lang="en-US" sz="2600" dirty="0">
                <a:latin typeface="Arial" pitchFamily="34" charset="0"/>
                <a:cs typeface="Arial" pitchFamily="34" charset="0"/>
              </a:rPr>
              <a:t>small increases in nutrients due to the CWF would not be expected to increase the frequency, magnitude, or duration of cyanoHAB in the Delta, relative to that which would occur for the NAA.</a:t>
            </a:r>
            <a:endParaRPr lang="en-US" sz="2600" dirty="0" smtClean="0">
              <a:latin typeface="Arial" pitchFamily="34" charset="0"/>
              <a:cs typeface="Arial" pitchFamily="34" charset="0"/>
            </a:endParaRPr>
          </a:p>
        </p:txBody>
      </p:sp>
      <p:sp>
        <p:nvSpPr>
          <p:cNvPr id="6" name="Slide Number Placeholder 5"/>
          <p:cNvSpPr>
            <a:spLocks noGrp="1"/>
          </p:cNvSpPr>
          <p:nvPr>
            <p:ph type="sldNum" sz="quarter" idx="4294967295"/>
          </p:nvPr>
        </p:nvSpPr>
        <p:spPr>
          <a:xfrm>
            <a:off x="8780106" y="152400"/>
            <a:ext cx="2009814" cy="247650"/>
          </a:xfrm>
          <a:prstGeom prst="rect">
            <a:avLst/>
          </a:prstGeom>
        </p:spPr>
        <p:txBody>
          <a:bodyPr/>
          <a:lstStyle/>
          <a:p>
            <a:r>
              <a:rPr lang="en-US" dirty="0" smtClean="0"/>
              <a:t>DWR-8 Errata:49</a:t>
            </a:r>
            <a:endParaRPr lang="en-US" dirty="0"/>
          </a:p>
        </p:txBody>
      </p:sp>
    </p:spTree>
    <p:extLst>
      <p:ext uri="{BB962C8B-B14F-4D97-AF65-F5344CB8AC3E}">
        <p14:creationId xmlns:p14="http://schemas.microsoft.com/office/powerpoint/2010/main" val="3834703762"/>
      </p:ext>
    </p:extLst>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spcAft>
                <a:spcPts val="600"/>
              </a:spcAft>
            </a:pPr>
            <a:r>
              <a:rPr lang="en-US" sz="3600" dirty="0" smtClean="0">
                <a:latin typeface="Arial" pitchFamily="34" charset="0"/>
                <a:cs typeface="Arial" pitchFamily="34" charset="0"/>
              </a:rPr>
              <a:t>Delta Nutrients</a:t>
            </a:r>
          </a:p>
        </p:txBody>
      </p:sp>
      <p:sp>
        <p:nvSpPr>
          <p:cNvPr id="3" name="Content Placeholder 2"/>
          <p:cNvSpPr>
            <a:spLocks noGrp="1"/>
          </p:cNvSpPr>
          <p:nvPr>
            <p:ph idx="1"/>
          </p:nvPr>
        </p:nvSpPr>
        <p:spPr>
          <a:xfrm>
            <a:off x="182880" y="1625613"/>
            <a:ext cx="10332720" cy="4953000"/>
          </a:xfrm>
          <a:noFill/>
          <a:ln w="9525">
            <a:noFill/>
            <a:miter lim="800000"/>
            <a:headEnd/>
            <a:tailEnd/>
          </a:ln>
          <a:effectLst/>
        </p:spPr>
        <p:txBody>
          <a:bodyPr vert="horz" wrap="square" lIns="91440" tIns="45720" rIns="91440" bIns="45720" numCol="1" anchor="t" anchorCtr="0" compatLnSpc="1">
            <a:prstTxWarp prst="textNoShape">
              <a:avLst/>
            </a:prstTxWarp>
            <a:noAutofit/>
          </a:bodyPr>
          <a:lstStyle/>
          <a:p>
            <a:r>
              <a:rPr lang="en-US" sz="2400" dirty="0" smtClean="0">
                <a:latin typeface="Arial" pitchFamily="34" charset="0"/>
                <a:cs typeface="Arial" pitchFamily="34" charset="0"/>
              </a:rPr>
              <a:t>Berg and Sutula (2015) found that nutrient concentrations and N:P ratios do not change sufficiently among years to explain inter-annual variation in </a:t>
            </a:r>
            <a:r>
              <a:rPr lang="en-US" sz="2400" i="1" dirty="0" smtClean="0">
                <a:latin typeface="Arial" pitchFamily="34" charset="0"/>
                <a:cs typeface="Arial" pitchFamily="34" charset="0"/>
              </a:rPr>
              <a:t>Microcystis</a:t>
            </a:r>
            <a:r>
              <a:rPr lang="en-US" sz="2400" dirty="0" smtClean="0">
                <a:latin typeface="Arial" pitchFamily="34" charset="0"/>
                <a:cs typeface="Arial" pitchFamily="34" charset="0"/>
              </a:rPr>
              <a:t> biomass or occurrence.</a:t>
            </a:r>
            <a:endParaRPr lang="en-US" sz="800" dirty="0" smtClean="0">
              <a:latin typeface="Arial" pitchFamily="34" charset="0"/>
              <a:cs typeface="Arial" pitchFamily="34" charset="0"/>
            </a:endParaRPr>
          </a:p>
          <a:p>
            <a:pPr>
              <a:buNone/>
            </a:pPr>
            <a:r>
              <a:rPr lang="en-US" sz="800" dirty="0" smtClean="0">
                <a:latin typeface="Arial" pitchFamily="34" charset="0"/>
                <a:cs typeface="Arial" pitchFamily="34" charset="0"/>
              </a:rPr>
              <a:t> </a:t>
            </a:r>
          </a:p>
          <a:p>
            <a:r>
              <a:rPr lang="en-US" sz="2400" dirty="0" smtClean="0">
                <a:latin typeface="Arial" pitchFamily="34" charset="0"/>
                <a:cs typeface="Arial" pitchFamily="34" charset="0"/>
              </a:rPr>
              <a:t>They further stated: “</a:t>
            </a:r>
            <a:r>
              <a:rPr lang="en-US" sz="2400" i="1" dirty="0" smtClean="0">
                <a:latin typeface="Arial" pitchFamily="34" charset="0"/>
                <a:cs typeface="Arial" pitchFamily="34" charset="0"/>
              </a:rPr>
              <a:t>Therefore, the initiation of Microcystis blooms and other cyanoHABs are probably not associated with changes in nutrient concentrations or their ratios in the Delta</a:t>
            </a:r>
            <a:r>
              <a:rPr lang="en-US" sz="2400" dirty="0" smtClean="0">
                <a:latin typeface="Arial" pitchFamily="34" charset="0"/>
                <a:cs typeface="Arial" pitchFamily="34" charset="0"/>
              </a:rPr>
              <a:t>.”</a:t>
            </a:r>
          </a:p>
          <a:p>
            <a:endParaRPr lang="en-US" sz="800" dirty="0" smtClean="0">
              <a:latin typeface="Arial" pitchFamily="34" charset="0"/>
              <a:cs typeface="Arial" pitchFamily="34" charset="0"/>
            </a:endParaRPr>
          </a:p>
          <a:p>
            <a:r>
              <a:rPr lang="en-US" sz="2400" dirty="0" smtClean="0">
                <a:latin typeface="Arial" pitchFamily="34" charset="0"/>
                <a:cs typeface="Arial" pitchFamily="34" charset="0"/>
              </a:rPr>
              <a:t>Total N and orthophosphate (SRP) concentrations were well in excess during the </a:t>
            </a:r>
            <a:r>
              <a:rPr lang="en-US" sz="2400" i="1" dirty="0" smtClean="0">
                <a:latin typeface="Arial" pitchFamily="34" charset="0"/>
                <a:cs typeface="Arial" pitchFamily="34" charset="0"/>
              </a:rPr>
              <a:t>Microcystis</a:t>
            </a:r>
            <a:r>
              <a:rPr lang="en-US" sz="2400" dirty="0" smtClean="0">
                <a:latin typeface="Arial" pitchFamily="34" charset="0"/>
                <a:cs typeface="Arial" pitchFamily="34" charset="0"/>
              </a:rPr>
              <a:t> bloom in 2014 and the N:P ratio was not correlated with </a:t>
            </a:r>
            <a:r>
              <a:rPr lang="en-US" sz="2400" i="1" dirty="0" smtClean="0">
                <a:latin typeface="Arial" pitchFamily="34" charset="0"/>
                <a:cs typeface="Arial" pitchFamily="34" charset="0"/>
              </a:rPr>
              <a:t>Microcystis</a:t>
            </a:r>
            <a:r>
              <a:rPr lang="en-US" sz="2400" dirty="0" smtClean="0">
                <a:latin typeface="Arial" pitchFamily="34" charset="0"/>
                <a:cs typeface="Arial" pitchFamily="34" charset="0"/>
              </a:rPr>
              <a:t> biovolume (Lehman et al. 2017). </a:t>
            </a:r>
          </a:p>
          <a:p>
            <a:endParaRPr lang="en-US" sz="2400" dirty="0" smtClean="0">
              <a:latin typeface="Arial" pitchFamily="34" charset="0"/>
              <a:cs typeface="Arial" pitchFamily="34" charset="0"/>
            </a:endParaRPr>
          </a:p>
          <a:p>
            <a:endParaRPr lang="en-US" sz="2400" dirty="0" smtClean="0">
              <a:latin typeface="Arial" pitchFamily="34" charset="0"/>
              <a:cs typeface="Arial" pitchFamily="34" charset="0"/>
            </a:endParaRPr>
          </a:p>
          <a:p>
            <a:endParaRPr lang="en-US" sz="2600" dirty="0" smtClean="0">
              <a:latin typeface="Arial" pitchFamily="34" charset="0"/>
              <a:cs typeface="Arial" pitchFamily="34" charset="0"/>
            </a:endParaRPr>
          </a:p>
          <a:p>
            <a:pPr lvl="1"/>
            <a:endParaRPr lang="en-US" sz="1800" dirty="0" smtClean="0">
              <a:latin typeface="Arial" pitchFamily="34" charset="0"/>
              <a:cs typeface="Arial" pitchFamily="34" charset="0"/>
            </a:endParaRPr>
          </a:p>
          <a:p>
            <a:pPr lvl="1"/>
            <a:endParaRPr lang="en-US" sz="1800" dirty="0" smtClean="0">
              <a:latin typeface="Arial" pitchFamily="34" charset="0"/>
              <a:cs typeface="Arial" pitchFamily="34" charset="0"/>
            </a:endParaRPr>
          </a:p>
        </p:txBody>
      </p:sp>
      <p:sp>
        <p:nvSpPr>
          <p:cNvPr id="6" name="Slide Number Placeholder 5"/>
          <p:cNvSpPr>
            <a:spLocks noGrp="1"/>
          </p:cNvSpPr>
          <p:nvPr>
            <p:ph type="sldNum" sz="quarter" idx="4294967295"/>
          </p:nvPr>
        </p:nvSpPr>
        <p:spPr>
          <a:xfrm>
            <a:off x="8780106" y="152400"/>
            <a:ext cx="2009814" cy="247650"/>
          </a:xfrm>
          <a:prstGeom prst="rect">
            <a:avLst/>
          </a:prstGeom>
        </p:spPr>
        <p:txBody>
          <a:bodyPr/>
          <a:lstStyle/>
          <a:p>
            <a:r>
              <a:rPr lang="en-US" dirty="0" smtClean="0"/>
              <a:t>DWR-8 Errata:51</a:t>
            </a:r>
            <a:endParaRPr lang="en-US" dirty="0"/>
          </a:p>
        </p:txBody>
      </p:sp>
    </p:spTree>
    <p:extLst>
      <p:ext uri="{BB962C8B-B14F-4D97-AF65-F5344CB8AC3E}">
        <p14:creationId xmlns:p14="http://schemas.microsoft.com/office/powerpoint/2010/main" val="2465170999"/>
      </p:ext>
    </p:extLst>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spcAft>
                <a:spcPts val="600"/>
              </a:spcAft>
            </a:pPr>
            <a:r>
              <a:rPr lang="en-US" sz="4000" dirty="0" smtClean="0">
                <a:latin typeface="Arial" pitchFamily="34" charset="0"/>
                <a:cs typeface="Arial" pitchFamily="34" charset="0"/>
              </a:rPr>
              <a:t>Opinion 10</a:t>
            </a:r>
            <a:endParaRPr lang="en-US" sz="3200" dirty="0" smtClean="0">
              <a:latin typeface="Arial" pitchFamily="34" charset="0"/>
              <a:cs typeface="Arial" pitchFamily="34" charset="0"/>
            </a:endParaRPr>
          </a:p>
        </p:txBody>
      </p:sp>
      <p:sp>
        <p:nvSpPr>
          <p:cNvPr id="3" name="Content Placeholder 2"/>
          <p:cNvSpPr>
            <a:spLocks noGrp="1"/>
          </p:cNvSpPr>
          <p:nvPr>
            <p:ph idx="1"/>
          </p:nvPr>
        </p:nvSpPr>
        <p:spPr>
          <a:xfrm>
            <a:off x="274320" y="1752600"/>
            <a:ext cx="10332720" cy="3352800"/>
          </a:xfrm>
        </p:spPr>
        <p:txBody>
          <a:bodyPr>
            <a:noAutofit/>
          </a:bodyPr>
          <a:lstStyle/>
          <a:p>
            <a:pPr indent="0">
              <a:buNone/>
            </a:pPr>
            <a:r>
              <a:rPr lang="en-US" sz="2600" u="sng" dirty="0">
                <a:latin typeface="Arial" pitchFamily="34" charset="0"/>
                <a:cs typeface="Arial" pitchFamily="34" charset="0"/>
              </a:rPr>
              <a:t>Water Quality </a:t>
            </a:r>
            <a:r>
              <a:rPr lang="en-US" sz="2600" u="sng" dirty="0" smtClean="0">
                <a:latin typeface="Arial" pitchFamily="34" charset="0"/>
                <a:cs typeface="Arial" pitchFamily="34" charset="0"/>
              </a:rPr>
              <a:t>at City of Stockton WTP Intake:</a:t>
            </a:r>
          </a:p>
          <a:p>
            <a:pPr indent="0">
              <a:buNone/>
            </a:pPr>
            <a:r>
              <a:rPr lang="en-US" sz="2600" dirty="0" smtClean="0">
                <a:latin typeface="Arial" pitchFamily="34" charset="0"/>
                <a:cs typeface="Arial" pitchFamily="34" charset="0"/>
              </a:rPr>
              <a:t>The CWF would not alter water quality at the City of Stockton’s WTP intake location in a manner that would cause adverse impacts to the municipal and industrial supply beneficial uses at this river location. </a:t>
            </a:r>
          </a:p>
        </p:txBody>
      </p:sp>
      <p:sp>
        <p:nvSpPr>
          <p:cNvPr id="6" name="Slide Number Placeholder 5"/>
          <p:cNvSpPr>
            <a:spLocks noGrp="1"/>
          </p:cNvSpPr>
          <p:nvPr>
            <p:ph type="sldNum" sz="quarter" idx="4294967295"/>
          </p:nvPr>
        </p:nvSpPr>
        <p:spPr>
          <a:xfrm>
            <a:off x="8789437" y="152400"/>
            <a:ext cx="2000483" cy="247650"/>
          </a:xfrm>
          <a:prstGeom prst="rect">
            <a:avLst/>
          </a:prstGeom>
        </p:spPr>
        <p:txBody>
          <a:bodyPr/>
          <a:lstStyle/>
          <a:p>
            <a:r>
              <a:rPr lang="en-US" dirty="0" smtClean="0"/>
              <a:t>DWR-8 Errata:52</a:t>
            </a:r>
            <a:endParaRPr lang="en-US" dirty="0"/>
          </a:p>
        </p:txBody>
      </p:sp>
    </p:spTree>
    <p:extLst>
      <p:ext uri="{BB962C8B-B14F-4D97-AF65-F5344CB8AC3E}">
        <p14:creationId xmlns:p14="http://schemas.microsoft.com/office/powerpoint/2010/main" val="2904844670"/>
      </p:ext>
    </p:extLst>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spcAft>
                <a:spcPts val="600"/>
              </a:spcAft>
            </a:pPr>
            <a:r>
              <a:rPr lang="en-US" sz="3600" dirty="0" smtClean="0">
                <a:latin typeface="Arial" pitchFamily="34" charset="0"/>
                <a:cs typeface="Arial" pitchFamily="34" charset="0"/>
              </a:rPr>
              <a:t>CWF Effects at </a:t>
            </a:r>
            <a:br>
              <a:rPr lang="en-US" sz="3600" dirty="0" smtClean="0">
                <a:latin typeface="Arial" pitchFamily="34" charset="0"/>
                <a:cs typeface="Arial" pitchFamily="34" charset="0"/>
              </a:rPr>
            </a:br>
            <a:r>
              <a:rPr lang="en-US" sz="3600" dirty="0" smtClean="0">
                <a:latin typeface="Arial" pitchFamily="34" charset="0"/>
                <a:cs typeface="Arial" pitchFamily="34" charset="0"/>
              </a:rPr>
              <a:t>City of Stockton WTP Intake</a:t>
            </a:r>
          </a:p>
        </p:txBody>
      </p:sp>
      <p:sp>
        <p:nvSpPr>
          <p:cNvPr id="3" name="Content Placeholder 2"/>
          <p:cNvSpPr>
            <a:spLocks noGrp="1"/>
          </p:cNvSpPr>
          <p:nvPr>
            <p:ph idx="1"/>
          </p:nvPr>
        </p:nvSpPr>
        <p:spPr>
          <a:xfrm>
            <a:off x="182880" y="1816860"/>
            <a:ext cx="10332720" cy="4470389"/>
          </a:xfrm>
        </p:spPr>
        <p:txBody>
          <a:bodyPr>
            <a:noAutofit/>
          </a:bodyPr>
          <a:lstStyle/>
          <a:p>
            <a:r>
              <a:rPr lang="en-US" sz="2600" dirty="0" smtClean="0">
                <a:latin typeface="Arial" pitchFamily="34" charset="0"/>
                <a:cs typeface="Arial" pitchFamily="34" charset="0"/>
              </a:rPr>
              <a:t>City of Stockton concerns:</a:t>
            </a:r>
          </a:p>
          <a:p>
            <a:pPr lvl="1"/>
            <a:r>
              <a:rPr lang="en-US" sz="2200" dirty="0" smtClean="0">
                <a:latin typeface="Arial" pitchFamily="34" charset="0"/>
                <a:cs typeface="Arial" pitchFamily="34" charset="0"/>
              </a:rPr>
              <a:t>Bromide</a:t>
            </a:r>
            <a:endParaRPr lang="en-US" sz="2200" dirty="0">
              <a:latin typeface="Arial" pitchFamily="34" charset="0"/>
              <a:cs typeface="Arial" pitchFamily="34" charset="0"/>
            </a:endParaRPr>
          </a:p>
          <a:p>
            <a:pPr lvl="1"/>
            <a:r>
              <a:rPr lang="en-US" sz="2200" dirty="0" smtClean="0">
                <a:latin typeface="Arial" pitchFamily="34" charset="0"/>
                <a:cs typeface="Arial" pitchFamily="34" charset="0"/>
              </a:rPr>
              <a:t>Chloride</a:t>
            </a:r>
          </a:p>
          <a:p>
            <a:pPr lvl="1"/>
            <a:r>
              <a:rPr lang="en-US" sz="2200" dirty="0" smtClean="0">
                <a:latin typeface="Arial" pitchFamily="34" charset="0"/>
                <a:cs typeface="Arial" pitchFamily="34" charset="0"/>
              </a:rPr>
              <a:t>Electrical Conductivity</a:t>
            </a:r>
            <a:endParaRPr lang="en-US" sz="2200" dirty="0">
              <a:latin typeface="Arial" pitchFamily="34" charset="0"/>
              <a:cs typeface="Arial" pitchFamily="34" charset="0"/>
            </a:endParaRPr>
          </a:p>
          <a:p>
            <a:pPr lvl="1"/>
            <a:r>
              <a:rPr lang="en-US" sz="2200" dirty="0" smtClean="0">
                <a:latin typeface="Arial" pitchFamily="34" charset="0"/>
                <a:cs typeface="Arial" pitchFamily="34" charset="0"/>
              </a:rPr>
              <a:t>Organic </a:t>
            </a:r>
            <a:r>
              <a:rPr lang="en-US" sz="2200" dirty="0">
                <a:latin typeface="Arial" pitchFamily="34" charset="0"/>
                <a:cs typeface="Arial" pitchFamily="34" charset="0"/>
              </a:rPr>
              <a:t>Carbon</a:t>
            </a:r>
          </a:p>
          <a:p>
            <a:pPr lvl="1"/>
            <a:r>
              <a:rPr lang="en-US" sz="2200" dirty="0" smtClean="0">
                <a:latin typeface="Arial" pitchFamily="34" charset="0"/>
                <a:cs typeface="Arial" pitchFamily="34" charset="0"/>
              </a:rPr>
              <a:t>Nitrate / </a:t>
            </a:r>
            <a:r>
              <a:rPr lang="en-US" sz="2200" dirty="0">
                <a:latin typeface="Arial" pitchFamily="34" charset="0"/>
                <a:cs typeface="Arial" pitchFamily="34" charset="0"/>
              </a:rPr>
              <a:t>Nitrite</a:t>
            </a:r>
          </a:p>
          <a:p>
            <a:pPr lvl="1"/>
            <a:r>
              <a:rPr lang="en-US" sz="2200" dirty="0" smtClean="0">
                <a:latin typeface="Arial" pitchFamily="34" charset="0"/>
                <a:cs typeface="Arial" pitchFamily="34" charset="0"/>
              </a:rPr>
              <a:t>Pesticides</a:t>
            </a:r>
            <a:endParaRPr lang="en-US" sz="2200" dirty="0">
              <a:latin typeface="Arial" pitchFamily="34" charset="0"/>
              <a:cs typeface="Arial" pitchFamily="34" charset="0"/>
            </a:endParaRPr>
          </a:p>
          <a:p>
            <a:pPr lvl="1"/>
            <a:r>
              <a:rPr lang="en-US" sz="2200" dirty="0" smtClean="0">
                <a:latin typeface="Arial" pitchFamily="34" charset="0"/>
                <a:cs typeface="Arial" pitchFamily="34" charset="0"/>
              </a:rPr>
              <a:t>Other Toxins</a:t>
            </a:r>
            <a:endParaRPr lang="en-US" sz="2200" dirty="0">
              <a:latin typeface="Arial" pitchFamily="34" charset="0"/>
              <a:cs typeface="Arial" pitchFamily="34" charset="0"/>
            </a:endParaRPr>
          </a:p>
          <a:p>
            <a:pPr lvl="1"/>
            <a:r>
              <a:rPr lang="en-US" sz="2200" dirty="0" smtClean="0">
                <a:latin typeface="Arial" pitchFamily="34" charset="0"/>
                <a:cs typeface="Arial" pitchFamily="34" charset="0"/>
              </a:rPr>
              <a:t>Water Temperature</a:t>
            </a:r>
          </a:p>
          <a:p>
            <a:pPr lvl="1"/>
            <a:r>
              <a:rPr lang="en-US" sz="2200" dirty="0" smtClean="0">
                <a:latin typeface="Arial" pitchFamily="34" charset="0"/>
                <a:cs typeface="Arial" pitchFamily="34" charset="0"/>
              </a:rPr>
              <a:t>Cyanobacteria (e.g., </a:t>
            </a:r>
            <a:r>
              <a:rPr lang="en-US" sz="2200" i="1" dirty="0" smtClean="0">
                <a:latin typeface="Arial" pitchFamily="34" charset="0"/>
                <a:cs typeface="Arial" pitchFamily="34" charset="0"/>
              </a:rPr>
              <a:t>Microcystis</a:t>
            </a:r>
            <a:r>
              <a:rPr lang="en-US" sz="2200" dirty="0" smtClean="0">
                <a:latin typeface="Arial" pitchFamily="34" charset="0"/>
                <a:cs typeface="Arial" pitchFamily="34" charset="0"/>
              </a:rPr>
              <a:t>)</a:t>
            </a:r>
          </a:p>
          <a:p>
            <a:pPr lvl="1">
              <a:buNone/>
            </a:pPr>
            <a:endParaRPr lang="en-US" sz="2200" dirty="0" smtClean="0">
              <a:latin typeface="Arial" pitchFamily="34" charset="0"/>
              <a:cs typeface="Arial" pitchFamily="34" charset="0"/>
            </a:endParaRPr>
          </a:p>
          <a:p>
            <a:pPr lvl="1"/>
            <a:endParaRPr lang="en-US" sz="1600" dirty="0">
              <a:latin typeface="Arial" pitchFamily="34" charset="0"/>
              <a:cs typeface="Arial" pitchFamily="34" charset="0"/>
            </a:endParaRPr>
          </a:p>
          <a:p>
            <a:pPr lvl="0">
              <a:lnSpc>
                <a:spcPct val="115000"/>
              </a:lnSpc>
            </a:pPr>
            <a:endParaRPr lang="en-US" sz="2600" dirty="0" smtClean="0">
              <a:latin typeface="Arial" pitchFamily="34" charset="0"/>
              <a:cs typeface="Arial" pitchFamily="34" charset="0"/>
            </a:endParaRPr>
          </a:p>
        </p:txBody>
      </p:sp>
      <p:sp>
        <p:nvSpPr>
          <p:cNvPr id="6" name="Slide Number Placeholder 5"/>
          <p:cNvSpPr>
            <a:spLocks noGrp="1"/>
          </p:cNvSpPr>
          <p:nvPr>
            <p:ph type="sldNum" sz="quarter" idx="4294967295"/>
          </p:nvPr>
        </p:nvSpPr>
        <p:spPr>
          <a:xfrm>
            <a:off x="8836090" y="152400"/>
            <a:ext cx="1953830" cy="247650"/>
          </a:xfrm>
          <a:prstGeom prst="rect">
            <a:avLst/>
          </a:prstGeom>
        </p:spPr>
        <p:txBody>
          <a:bodyPr/>
          <a:lstStyle/>
          <a:p>
            <a:r>
              <a:rPr lang="en-US" dirty="0" smtClean="0"/>
              <a:t>DWR-8 Errata:53</a:t>
            </a:r>
            <a:endParaRPr lang="en-US" dirty="0"/>
          </a:p>
        </p:txBody>
      </p:sp>
    </p:spTree>
    <p:extLst>
      <p:ext uri="{BB962C8B-B14F-4D97-AF65-F5344CB8AC3E}">
        <p14:creationId xmlns:p14="http://schemas.microsoft.com/office/powerpoint/2010/main" val="2097571664"/>
      </p:ext>
    </p:extLst>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spcAft>
                <a:spcPts val="600"/>
              </a:spcAft>
            </a:pPr>
            <a:r>
              <a:rPr lang="en-US" sz="3600" dirty="0" smtClean="0">
                <a:latin typeface="Arial" pitchFamily="34" charset="0"/>
                <a:cs typeface="Arial" pitchFamily="34" charset="0"/>
              </a:rPr>
              <a:t>CWF Effects on </a:t>
            </a:r>
            <a:br>
              <a:rPr lang="en-US" sz="3600" dirty="0" smtClean="0">
                <a:latin typeface="Arial" pitchFamily="34" charset="0"/>
                <a:cs typeface="Arial" pitchFamily="34" charset="0"/>
              </a:rPr>
            </a:br>
            <a:r>
              <a:rPr lang="en-US" sz="3600" dirty="0" smtClean="0">
                <a:latin typeface="Arial" pitchFamily="34" charset="0"/>
                <a:cs typeface="Arial" pitchFamily="34" charset="0"/>
              </a:rPr>
              <a:t>Bromide at Stockton Intake</a:t>
            </a:r>
            <a:endParaRPr lang="en-US" sz="2800" dirty="0" smtClean="0">
              <a:latin typeface="Arial" pitchFamily="34" charset="0"/>
              <a:cs typeface="Arial" pitchFamily="34" charset="0"/>
            </a:endParaRPr>
          </a:p>
        </p:txBody>
      </p:sp>
      <p:sp>
        <p:nvSpPr>
          <p:cNvPr id="6" name="Slide Number Placeholder 5"/>
          <p:cNvSpPr>
            <a:spLocks noGrp="1"/>
          </p:cNvSpPr>
          <p:nvPr>
            <p:ph type="sldNum" sz="quarter" idx="4294967295"/>
          </p:nvPr>
        </p:nvSpPr>
        <p:spPr>
          <a:xfrm>
            <a:off x="8770776" y="152400"/>
            <a:ext cx="2019144" cy="247650"/>
          </a:xfrm>
          <a:prstGeom prst="rect">
            <a:avLst/>
          </a:prstGeom>
        </p:spPr>
        <p:txBody>
          <a:bodyPr/>
          <a:lstStyle/>
          <a:p>
            <a:r>
              <a:rPr lang="en-US" dirty="0" smtClean="0"/>
              <a:t>DWR-8 Errata:55</a:t>
            </a:r>
            <a:endParaRPr lang="en-US" dirty="0"/>
          </a:p>
        </p:txBody>
      </p:sp>
      <p:sp>
        <p:nvSpPr>
          <p:cNvPr id="10" name="TextBox 9"/>
          <p:cNvSpPr txBox="1"/>
          <p:nvPr/>
        </p:nvSpPr>
        <p:spPr>
          <a:xfrm>
            <a:off x="640080" y="5486409"/>
            <a:ext cx="9624060" cy="923330"/>
          </a:xfrm>
          <a:prstGeom prst="rect">
            <a:avLst/>
          </a:prstGeom>
          <a:noFill/>
        </p:spPr>
        <p:txBody>
          <a:bodyPr wrap="square" rtlCol="0">
            <a:spAutoFit/>
          </a:bodyPr>
          <a:lstStyle/>
          <a:p>
            <a:r>
              <a:rPr lang="en-US" dirty="0"/>
              <a:t> Box-and-whisker and probability of exceedance plots for monthly average bromide concentrations in the San Joaquin River at the City of Stockton’s drinking water diversion location for all water years (1976–1991)</a:t>
            </a: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0080" y="1981210"/>
            <a:ext cx="9875520" cy="3071153"/>
          </a:xfrm>
          <a:prstGeom prst="rect">
            <a:avLst/>
          </a:prstGeom>
          <a:noFill/>
          <a:ln>
            <a:noFill/>
          </a:ln>
        </p:spPr>
      </p:pic>
    </p:spTree>
    <p:extLst>
      <p:ext uri="{BB962C8B-B14F-4D97-AF65-F5344CB8AC3E}">
        <p14:creationId xmlns:p14="http://schemas.microsoft.com/office/powerpoint/2010/main" val="27930587"/>
      </p:ext>
    </p:extLst>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74320" y="1752600"/>
            <a:ext cx="10332720" cy="3352800"/>
          </a:xfrm>
        </p:spPr>
        <p:txBody>
          <a:bodyPr>
            <a:noAutofit/>
          </a:bodyPr>
          <a:lstStyle/>
          <a:p>
            <a:pPr indent="0" algn="ctr">
              <a:buNone/>
            </a:pPr>
            <a:r>
              <a:rPr lang="en-US" sz="4400" dirty="0" smtClean="0">
                <a:latin typeface="Arial" pitchFamily="34" charset="0"/>
                <a:cs typeface="Arial" pitchFamily="34" charset="0"/>
              </a:rPr>
              <a:t>Questions</a:t>
            </a:r>
          </a:p>
        </p:txBody>
      </p:sp>
      <p:sp>
        <p:nvSpPr>
          <p:cNvPr id="6" name="Slide Number Placeholder 5"/>
          <p:cNvSpPr>
            <a:spLocks noGrp="1"/>
          </p:cNvSpPr>
          <p:nvPr>
            <p:ph type="sldNum" sz="quarter" idx="4294967295"/>
          </p:nvPr>
        </p:nvSpPr>
        <p:spPr>
          <a:xfrm>
            <a:off x="8649478" y="152400"/>
            <a:ext cx="2140442" cy="247650"/>
          </a:xfrm>
          <a:prstGeom prst="rect">
            <a:avLst/>
          </a:prstGeom>
        </p:spPr>
        <p:txBody>
          <a:bodyPr/>
          <a:lstStyle/>
          <a:p>
            <a:r>
              <a:rPr lang="en-US" dirty="0" smtClean="0"/>
              <a:t>DWR-8 Errata:59</a:t>
            </a:r>
            <a:endParaRPr lang="en-US" dirty="0"/>
          </a:p>
        </p:txBody>
      </p:sp>
    </p:spTree>
    <p:extLst>
      <p:ext uri="{BB962C8B-B14F-4D97-AF65-F5344CB8AC3E}">
        <p14:creationId xmlns:p14="http://schemas.microsoft.com/office/powerpoint/2010/main" val="3724549536"/>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spcAft>
                <a:spcPts val="600"/>
              </a:spcAft>
            </a:pPr>
            <a:r>
              <a:rPr lang="en-US" dirty="0" smtClean="0">
                <a:latin typeface="Arial" pitchFamily="34" charset="0"/>
                <a:cs typeface="Arial" pitchFamily="34" charset="0"/>
              </a:rPr>
              <a:t>Primary factors affecting Microcystis </a:t>
            </a:r>
            <a:endParaRPr lang="en-US" sz="3600" dirty="0" smtClean="0">
              <a:latin typeface="Arial" pitchFamily="34" charset="0"/>
              <a:cs typeface="Arial" pitchFamily="34" charset="0"/>
            </a:endParaRPr>
          </a:p>
        </p:txBody>
      </p:sp>
      <p:sp>
        <p:nvSpPr>
          <p:cNvPr id="3" name="Content Placeholder 2"/>
          <p:cNvSpPr>
            <a:spLocks noGrp="1"/>
          </p:cNvSpPr>
          <p:nvPr>
            <p:ph idx="1"/>
          </p:nvPr>
        </p:nvSpPr>
        <p:spPr>
          <a:xfrm>
            <a:off x="182880" y="1941299"/>
            <a:ext cx="10332720" cy="4518775"/>
          </a:xfrm>
          <a:noFill/>
          <a:ln w="9525">
            <a:noFill/>
            <a:miter lim="800000"/>
            <a:headEnd/>
            <a:tailEnd/>
          </a:ln>
          <a:effectLst/>
        </p:spPr>
        <p:txBody>
          <a:bodyPr vert="horz" wrap="square" lIns="91440" tIns="45720" rIns="91440" bIns="45720" numCol="1" anchor="t" anchorCtr="0" compatLnSpc="1">
            <a:prstTxWarp prst="textNoShape">
              <a:avLst/>
            </a:prstTxWarp>
            <a:noAutofit/>
          </a:bodyPr>
          <a:lstStyle/>
          <a:p>
            <a:r>
              <a:rPr lang="en-US" sz="2400" dirty="0" err="1" smtClean="0">
                <a:latin typeface="Arial" pitchFamily="34" charset="0"/>
                <a:cs typeface="Arial" pitchFamily="34" charset="0"/>
              </a:rPr>
              <a:t>Abiotic</a:t>
            </a:r>
            <a:r>
              <a:rPr lang="en-US" sz="2400" dirty="0" smtClean="0">
                <a:latin typeface="Arial" pitchFamily="34" charset="0"/>
                <a:cs typeface="Arial" pitchFamily="34" charset="0"/>
              </a:rPr>
              <a:t> Factors:</a:t>
            </a:r>
          </a:p>
          <a:p>
            <a:pPr lvl="1"/>
            <a:r>
              <a:rPr lang="en-US" sz="2200" dirty="0" smtClean="0"/>
              <a:t>Water temperatures &gt;19°C (66.2°F)</a:t>
            </a:r>
          </a:p>
          <a:p>
            <a:pPr lvl="1"/>
            <a:r>
              <a:rPr lang="en-US" sz="2200" dirty="0" smtClean="0"/>
              <a:t>Low flows and channel velocities resulting in low turbulence/mixing and long residence times</a:t>
            </a:r>
          </a:p>
          <a:p>
            <a:pPr lvl="1"/>
            <a:r>
              <a:rPr lang="en-US" sz="2200" dirty="0" smtClean="0"/>
              <a:t>Water column irradiance and clarity &gt;50 </a:t>
            </a:r>
            <a:r>
              <a:rPr lang="el-GR" sz="2200" dirty="0" smtClean="0"/>
              <a:t>μ</a:t>
            </a:r>
            <a:r>
              <a:rPr lang="en-US" sz="2200" dirty="0" smtClean="0"/>
              <a:t>moles/m2/s</a:t>
            </a:r>
          </a:p>
          <a:p>
            <a:pPr lvl="1"/>
            <a:r>
              <a:rPr lang="en-US" sz="2200" dirty="0" smtClean="0"/>
              <a:t>Sufficient nutrient availability (nitrogen and phosphorus)</a:t>
            </a:r>
          </a:p>
          <a:p>
            <a:r>
              <a:rPr lang="en-US" sz="2400" dirty="0" smtClean="0">
                <a:latin typeface="Arial" pitchFamily="34" charset="0"/>
                <a:cs typeface="Arial" pitchFamily="34" charset="0"/>
              </a:rPr>
              <a:t>Biotic Factors:</a:t>
            </a:r>
          </a:p>
          <a:p>
            <a:pPr lvl="1"/>
            <a:r>
              <a:rPr lang="en-US" sz="2200" dirty="0" smtClean="0"/>
              <a:t>Competition with other algae </a:t>
            </a:r>
          </a:p>
          <a:p>
            <a:pPr lvl="1"/>
            <a:r>
              <a:rPr lang="en-US" sz="2200" dirty="0" smtClean="0"/>
              <a:t>Grazing by zooplankton</a:t>
            </a:r>
            <a:endParaRPr lang="en-US" sz="2200" dirty="0">
              <a:latin typeface="Arial" pitchFamily="34" charset="0"/>
              <a:cs typeface="Arial" pitchFamily="34" charset="0"/>
            </a:endParaRPr>
          </a:p>
        </p:txBody>
      </p:sp>
      <p:sp>
        <p:nvSpPr>
          <p:cNvPr id="6" name="Slide Number Placeholder 5"/>
          <p:cNvSpPr>
            <a:spLocks noGrp="1"/>
          </p:cNvSpPr>
          <p:nvPr>
            <p:ph type="sldNum" sz="quarter" idx="4294967295"/>
          </p:nvPr>
        </p:nvSpPr>
        <p:spPr>
          <a:xfrm>
            <a:off x="9088016" y="152400"/>
            <a:ext cx="1701904" cy="247650"/>
          </a:xfrm>
          <a:prstGeom prst="rect">
            <a:avLst/>
          </a:prstGeom>
        </p:spPr>
        <p:txBody>
          <a:bodyPr/>
          <a:lstStyle/>
          <a:p>
            <a:r>
              <a:rPr lang="en-US" dirty="0" smtClean="0"/>
              <a:t>DRW-8 Errata:</a:t>
            </a:r>
            <a:fld id="{8DC74BA0-5844-4AE9-A603-FB2D4DDE5FA5}" type="slidenum">
              <a:rPr lang="en-US" smtClean="0"/>
              <a:pPr/>
              <a:t>4</a:t>
            </a:fld>
            <a:endParaRPr lang="en-US" dirty="0"/>
          </a:p>
        </p:txBody>
      </p:sp>
    </p:spTree>
    <p:extLst>
      <p:ext uri="{BB962C8B-B14F-4D97-AF65-F5344CB8AC3E}">
        <p14:creationId xmlns:p14="http://schemas.microsoft.com/office/powerpoint/2010/main" val="368927544"/>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spcAft>
                <a:spcPts val="600"/>
              </a:spcAft>
            </a:pPr>
            <a:r>
              <a:rPr lang="en-US" sz="3600" dirty="0" smtClean="0">
                <a:latin typeface="Arial" pitchFamily="34" charset="0"/>
                <a:cs typeface="Arial" pitchFamily="34" charset="0"/>
              </a:rPr>
              <a:t>Opinion 1</a:t>
            </a:r>
            <a:endParaRPr lang="en-US" sz="2800" dirty="0" smtClean="0">
              <a:latin typeface="Arial" pitchFamily="34" charset="0"/>
              <a:cs typeface="Arial" pitchFamily="34" charset="0"/>
            </a:endParaRPr>
          </a:p>
        </p:txBody>
      </p:sp>
      <p:sp>
        <p:nvSpPr>
          <p:cNvPr id="6" name="Slide Number Placeholder 5"/>
          <p:cNvSpPr>
            <a:spLocks noGrp="1"/>
          </p:cNvSpPr>
          <p:nvPr>
            <p:ph type="sldNum" sz="quarter" idx="4294967295"/>
          </p:nvPr>
        </p:nvSpPr>
        <p:spPr>
          <a:xfrm>
            <a:off x="8892073" y="152400"/>
            <a:ext cx="1897847" cy="247650"/>
          </a:xfrm>
          <a:prstGeom prst="rect">
            <a:avLst/>
          </a:prstGeom>
        </p:spPr>
        <p:txBody>
          <a:bodyPr/>
          <a:lstStyle/>
          <a:p>
            <a:r>
              <a:rPr lang="en-US" dirty="0" smtClean="0"/>
              <a:t>DWR-8 Errata:</a:t>
            </a:r>
            <a:fld id="{8DC74BA0-5844-4AE9-A603-FB2D4DDE5FA5}" type="slidenum">
              <a:rPr lang="en-US" smtClean="0"/>
              <a:pPr/>
              <a:t>5</a:t>
            </a:fld>
            <a:endParaRPr lang="en-US" dirty="0"/>
          </a:p>
        </p:txBody>
      </p:sp>
      <p:sp>
        <p:nvSpPr>
          <p:cNvPr id="8" name="Content Placeholder 7"/>
          <p:cNvSpPr>
            <a:spLocks noGrp="1"/>
          </p:cNvSpPr>
          <p:nvPr>
            <p:ph idx="1"/>
          </p:nvPr>
        </p:nvSpPr>
        <p:spPr>
          <a:xfrm>
            <a:off x="889792" y="1805054"/>
            <a:ext cx="9534368" cy="3408392"/>
          </a:xfrm>
        </p:spPr>
        <p:txBody>
          <a:bodyPr/>
          <a:lstStyle/>
          <a:p>
            <a:pPr marL="0" lvl="1" indent="0">
              <a:buNone/>
            </a:pPr>
            <a:r>
              <a:rPr lang="en-US" u="sng" dirty="0" smtClean="0">
                <a:latin typeface="Arial" panose="020B0604020202020204" pitchFamily="34" charset="0"/>
                <a:cs typeface="Arial" panose="020B0604020202020204" pitchFamily="34" charset="0"/>
              </a:rPr>
              <a:t>Lower Sacramento River HABs</a:t>
            </a:r>
          </a:p>
          <a:p>
            <a:pPr marL="0" lvl="1" indent="0">
              <a:buNone/>
            </a:pPr>
            <a:r>
              <a:rPr lang="en-US" dirty="0" smtClean="0">
                <a:latin typeface="Arial" panose="020B0604020202020204" pitchFamily="34" charset="0"/>
                <a:cs typeface="Arial" panose="020B0604020202020204" pitchFamily="34" charset="0"/>
              </a:rPr>
              <a:t>The </a:t>
            </a:r>
            <a:r>
              <a:rPr lang="en-US" dirty="0">
                <a:latin typeface="Arial" panose="020B0604020202020204" pitchFamily="34" charset="0"/>
                <a:cs typeface="Arial" panose="020B0604020202020204" pitchFamily="34" charset="0"/>
              </a:rPr>
              <a:t>effects of the CWF on </a:t>
            </a:r>
            <a:r>
              <a:rPr lang="en-US" dirty="0" smtClean="0">
                <a:latin typeface="Arial" panose="020B0604020202020204" pitchFamily="34" charset="0"/>
                <a:cs typeface="Arial" panose="020B0604020202020204" pitchFamily="34" charset="0"/>
              </a:rPr>
              <a:t>lower Sacramento River flow velocity </a:t>
            </a:r>
            <a:r>
              <a:rPr lang="en-US" dirty="0">
                <a:latin typeface="Arial" panose="020B0604020202020204" pitchFamily="34" charset="0"/>
                <a:cs typeface="Arial" panose="020B0604020202020204" pitchFamily="34" charset="0"/>
              </a:rPr>
              <a:t>and water temperatures would not be sufficient to </a:t>
            </a:r>
            <a:r>
              <a:rPr lang="en-US" dirty="0" smtClean="0">
                <a:latin typeface="Arial" panose="020B0604020202020204" pitchFamily="34" charset="0"/>
                <a:cs typeface="Arial" panose="020B0604020202020204" pitchFamily="34" charset="0"/>
              </a:rPr>
              <a:t>change </a:t>
            </a:r>
            <a:r>
              <a:rPr lang="en-US" dirty="0">
                <a:latin typeface="Arial" panose="020B0604020202020204" pitchFamily="34" charset="0"/>
                <a:cs typeface="Arial" panose="020B0604020202020204" pitchFamily="34" charset="0"/>
              </a:rPr>
              <a:t>the frequency or magnitude of cyanobacteria blooms that could potentially occur in the river upstream of the Sacramento </a:t>
            </a:r>
            <a:r>
              <a:rPr lang="en-US" dirty="0" smtClean="0">
                <a:latin typeface="Arial" panose="020B0604020202020204" pitchFamily="34" charset="0"/>
                <a:cs typeface="Arial" panose="020B0604020202020204" pitchFamily="34" charset="0"/>
              </a:rPr>
              <a:t>River WTP </a:t>
            </a:r>
            <a:r>
              <a:rPr lang="en-US" dirty="0">
                <a:latin typeface="Arial" panose="020B0604020202020204" pitchFamily="34" charset="0"/>
                <a:cs typeface="Arial" panose="020B0604020202020204" pitchFamily="34" charset="0"/>
              </a:rPr>
              <a:t>intake, relative to the NAA.</a:t>
            </a:r>
          </a:p>
        </p:txBody>
      </p:sp>
    </p:spTree>
    <p:extLst>
      <p:ext uri="{BB962C8B-B14F-4D97-AF65-F5344CB8AC3E}">
        <p14:creationId xmlns:p14="http://schemas.microsoft.com/office/powerpoint/2010/main" val="2034773311"/>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spcAft>
                <a:spcPts val="600"/>
              </a:spcAft>
            </a:pPr>
            <a:r>
              <a:rPr lang="en-US" sz="3600" dirty="0" smtClean="0">
                <a:latin typeface="Arial" pitchFamily="34" charset="0"/>
                <a:cs typeface="Arial" pitchFamily="34" charset="0"/>
              </a:rPr>
              <a:t>HABs</a:t>
            </a:r>
            <a:br>
              <a:rPr lang="en-US" sz="3600" dirty="0" smtClean="0">
                <a:latin typeface="Arial" pitchFamily="34" charset="0"/>
                <a:cs typeface="Arial" pitchFamily="34" charset="0"/>
              </a:rPr>
            </a:br>
            <a:r>
              <a:rPr lang="en-US" sz="3600" dirty="0" smtClean="0">
                <a:latin typeface="Arial" pitchFamily="34" charset="0"/>
                <a:cs typeface="Arial" pitchFamily="34" charset="0"/>
              </a:rPr>
              <a:t>River Velocity Analysis (Cont.)</a:t>
            </a:r>
            <a:endParaRPr lang="en-US" sz="2800" dirty="0" smtClean="0">
              <a:latin typeface="Arial" pitchFamily="34" charset="0"/>
              <a:cs typeface="Arial" pitchFamily="34" charset="0"/>
            </a:endParaRPr>
          </a:p>
        </p:txBody>
      </p:sp>
      <p:sp>
        <p:nvSpPr>
          <p:cNvPr id="3" name="Content Placeholder 2"/>
          <p:cNvSpPr>
            <a:spLocks noGrp="1"/>
          </p:cNvSpPr>
          <p:nvPr>
            <p:ph idx="1"/>
          </p:nvPr>
        </p:nvSpPr>
        <p:spPr>
          <a:xfrm>
            <a:off x="182880" y="1955817"/>
            <a:ext cx="10332720" cy="4165600"/>
          </a:xfrm>
          <a:noFill/>
          <a:ln w="9525">
            <a:noFill/>
            <a:miter lim="800000"/>
            <a:headEnd/>
            <a:tailEnd/>
          </a:ln>
          <a:effectLst/>
        </p:spPr>
        <p:txBody>
          <a:bodyPr vert="horz" wrap="square" lIns="91440" tIns="45720" rIns="91440" bIns="45720" numCol="1" anchor="t" anchorCtr="0" compatLnSpc="1">
            <a:prstTxWarp prst="textNoShape">
              <a:avLst/>
            </a:prstTxWarp>
            <a:noAutofit/>
          </a:bodyPr>
          <a:lstStyle/>
          <a:p>
            <a:r>
              <a:rPr lang="en-US" sz="1800" dirty="0" smtClean="0">
                <a:latin typeface="Arial" pitchFamily="34" charset="0"/>
                <a:cs typeface="Arial" pitchFamily="34" charset="0"/>
              </a:rPr>
              <a:t>Flow velocity in range of </a:t>
            </a:r>
            <a:r>
              <a:rPr lang="en-US" sz="1800" dirty="0" smtClean="0">
                <a:solidFill>
                  <a:schemeClr val="tx2"/>
                </a:solidFill>
                <a:latin typeface="Arial" pitchFamily="34" charset="0"/>
                <a:cs typeface="Arial" pitchFamily="34" charset="0"/>
              </a:rPr>
              <a:t>0.1 to 1.3 ft/s </a:t>
            </a:r>
            <a:r>
              <a:rPr lang="en-US" sz="1800" dirty="0" smtClean="0">
                <a:latin typeface="Arial" pitchFamily="34" charset="0"/>
                <a:cs typeface="Arial" pitchFamily="34" charset="0"/>
              </a:rPr>
              <a:t>disrupts </a:t>
            </a:r>
            <a:r>
              <a:rPr lang="en-US" sz="1800" i="1" dirty="0" smtClean="0">
                <a:latin typeface="Arial" pitchFamily="34" charset="0"/>
                <a:cs typeface="Arial" pitchFamily="34" charset="0"/>
              </a:rPr>
              <a:t>Microcystis</a:t>
            </a:r>
            <a:r>
              <a:rPr lang="en-US" sz="1800" dirty="0" smtClean="0">
                <a:latin typeface="Arial" pitchFamily="34" charset="0"/>
                <a:cs typeface="Arial" pitchFamily="34" charset="0"/>
              </a:rPr>
              <a:t> blooms                              </a:t>
            </a:r>
            <a:r>
              <a:rPr lang="en-US" sz="1400" dirty="0" smtClean="0">
                <a:latin typeface="Arial" pitchFamily="34" charset="0"/>
                <a:cs typeface="Arial" pitchFamily="34" charset="0"/>
              </a:rPr>
              <a:t>(Mitrovic et al. 2003, Zhang et al. 2007, Long et al. 2011, as cited in Zhang et al. 2015, Mitrovic et al. 2011, Li et al. 2013).</a:t>
            </a:r>
            <a:r>
              <a:rPr lang="en-US" sz="1800" dirty="0" smtClean="0">
                <a:latin typeface="Arial" pitchFamily="34" charset="0"/>
                <a:cs typeface="Arial" pitchFamily="34" charset="0"/>
              </a:rPr>
              <a:t> </a:t>
            </a:r>
          </a:p>
          <a:p>
            <a:r>
              <a:rPr lang="en-US" sz="1800" dirty="0" smtClean="0">
                <a:latin typeface="Arial" pitchFamily="34" charset="0"/>
                <a:cs typeface="Arial" pitchFamily="34" charset="0"/>
              </a:rPr>
              <a:t>Velocities of </a:t>
            </a:r>
            <a:r>
              <a:rPr lang="en-US" sz="1800" dirty="0" smtClean="0">
                <a:solidFill>
                  <a:schemeClr val="tx2"/>
                </a:solidFill>
                <a:latin typeface="Arial" pitchFamily="34" charset="0"/>
                <a:cs typeface="Arial" pitchFamily="34" charset="0"/>
              </a:rPr>
              <a:t>0.2 to 1.0 ft/s </a:t>
            </a:r>
            <a:r>
              <a:rPr lang="en-US" sz="1800" dirty="0" smtClean="0">
                <a:latin typeface="Arial" pitchFamily="34" charset="0"/>
                <a:cs typeface="Arial" pitchFamily="34" charset="0"/>
              </a:rPr>
              <a:t>disrupted </a:t>
            </a:r>
            <a:r>
              <a:rPr lang="en-US" sz="1800" i="1" dirty="0" smtClean="0">
                <a:latin typeface="Arial" pitchFamily="34" charset="0"/>
                <a:cs typeface="Arial" pitchFamily="34" charset="0"/>
              </a:rPr>
              <a:t>Microcystis </a:t>
            </a:r>
            <a:r>
              <a:rPr lang="en-US" sz="1800" dirty="0" smtClean="0">
                <a:latin typeface="Arial" pitchFamily="34" charset="0"/>
                <a:cs typeface="Arial" pitchFamily="34" charset="0"/>
              </a:rPr>
              <a:t>blooms and shifted the dominant phytoplankton to green algae and diatoms                                                                                </a:t>
            </a:r>
            <a:r>
              <a:rPr lang="en-US" sz="1400" dirty="0" smtClean="0">
                <a:latin typeface="Arial" pitchFamily="34" charset="0"/>
                <a:cs typeface="Arial" pitchFamily="34" charset="0"/>
              </a:rPr>
              <a:t>(Li et al. 2013, Zhang et al. 2015)</a:t>
            </a:r>
            <a:r>
              <a:rPr lang="en-US" sz="1800" dirty="0" smtClean="0">
                <a:latin typeface="Arial" pitchFamily="34" charset="0"/>
                <a:cs typeface="Arial" pitchFamily="34" charset="0"/>
              </a:rPr>
              <a:t>.</a:t>
            </a:r>
          </a:p>
          <a:p>
            <a:r>
              <a:rPr lang="en-US" sz="1800" dirty="0" smtClean="0">
                <a:latin typeface="Arial" pitchFamily="34" charset="0"/>
                <a:cs typeface="Arial" pitchFamily="34" charset="0"/>
              </a:rPr>
              <a:t>Velocities above </a:t>
            </a:r>
            <a:r>
              <a:rPr lang="en-US" sz="1800" dirty="0" smtClean="0">
                <a:solidFill>
                  <a:schemeClr val="tx2"/>
                </a:solidFill>
                <a:latin typeface="Arial" pitchFamily="34" charset="0"/>
                <a:cs typeface="Arial" pitchFamily="34" charset="0"/>
              </a:rPr>
              <a:t>1.0 ft/s </a:t>
            </a:r>
            <a:r>
              <a:rPr lang="en-US" sz="1800" dirty="0" smtClean="0">
                <a:latin typeface="Arial" pitchFamily="34" charset="0"/>
                <a:cs typeface="Arial" pitchFamily="34" charset="0"/>
              </a:rPr>
              <a:t>quickly disrupted an established cyanobacteria bloom in Darling River, Australia </a:t>
            </a:r>
            <a:r>
              <a:rPr lang="en-US" sz="1400" dirty="0" smtClean="0">
                <a:latin typeface="Arial" pitchFamily="34" charset="0"/>
                <a:cs typeface="Arial" pitchFamily="34" charset="0"/>
              </a:rPr>
              <a:t>(Mitrovic et al. 2011)</a:t>
            </a:r>
          </a:p>
          <a:p>
            <a:r>
              <a:rPr lang="en-US" sz="1800" i="1" dirty="0" smtClean="0">
                <a:latin typeface="Arial" pitchFamily="34" charset="0"/>
                <a:cs typeface="Arial" pitchFamily="34" charset="0"/>
              </a:rPr>
              <a:t>Channel velocities above about </a:t>
            </a:r>
            <a:r>
              <a:rPr lang="en-US" sz="1800" i="1" dirty="0" smtClean="0">
                <a:solidFill>
                  <a:schemeClr val="tx2"/>
                </a:solidFill>
                <a:latin typeface="Arial" pitchFamily="34" charset="0"/>
                <a:cs typeface="Arial" pitchFamily="34" charset="0"/>
              </a:rPr>
              <a:t>0.2 ft/s </a:t>
            </a:r>
            <a:r>
              <a:rPr lang="en-US" sz="1800" i="1" dirty="0" smtClean="0">
                <a:latin typeface="Arial" pitchFamily="34" charset="0"/>
                <a:cs typeface="Arial" pitchFamily="34" charset="0"/>
              </a:rPr>
              <a:t>become increasing less favorable for cyanobacteria, including Microcystis.</a:t>
            </a:r>
            <a:endParaRPr lang="en-US" sz="1800" dirty="0">
              <a:latin typeface="Arial" panose="020B0604020202020204" pitchFamily="34" charset="0"/>
              <a:cs typeface="Arial" panose="020B0604020202020204" pitchFamily="34" charset="0"/>
            </a:endParaRPr>
          </a:p>
          <a:p>
            <a:endParaRPr lang="en-US" sz="2600" dirty="0">
              <a:latin typeface="Arial" pitchFamily="34" charset="0"/>
              <a:cs typeface="Arial" pitchFamily="34" charset="0"/>
            </a:endParaRPr>
          </a:p>
        </p:txBody>
      </p:sp>
      <p:sp>
        <p:nvSpPr>
          <p:cNvPr id="6" name="Slide Number Placeholder 5"/>
          <p:cNvSpPr>
            <a:spLocks noGrp="1"/>
          </p:cNvSpPr>
          <p:nvPr>
            <p:ph type="sldNum" sz="quarter" idx="4294967295"/>
          </p:nvPr>
        </p:nvSpPr>
        <p:spPr>
          <a:xfrm>
            <a:off x="8957388" y="152400"/>
            <a:ext cx="1832532" cy="247650"/>
          </a:xfrm>
          <a:prstGeom prst="rect">
            <a:avLst/>
          </a:prstGeom>
        </p:spPr>
        <p:txBody>
          <a:bodyPr/>
          <a:lstStyle/>
          <a:p>
            <a:r>
              <a:rPr lang="en-US" dirty="0" smtClean="0"/>
              <a:t>DWR-8 Errata:7</a:t>
            </a:r>
            <a:endParaRPr lang="en-US" dirty="0"/>
          </a:p>
        </p:txBody>
      </p:sp>
    </p:spTree>
    <p:extLst>
      <p:ext uri="{BB962C8B-B14F-4D97-AF65-F5344CB8AC3E}">
        <p14:creationId xmlns:p14="http://schemas.microsoft.com/office/powerpoint/2010/main" val="516221530"/>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spcAft>
                <a:spcPts val="600"/>
              </a:spcAft>
            </a:pPr>
            <a:r>
              <a:rPr lang="en-US" sz="3600" dirty="0" smtClean="0">
                <a:latin typeface="Arial" pitchFamily="34" charset="0"/>
                <a:cs typeface="Arial" pitchFamily="34" charset="0"/>
              </a:rPr>
              <a:t>Lower Sacramento River Velocity</a:t>
            </a:r>
            <a:endParaRPr lang="en-US" sz="2800" dirty="0" smtClean="0">
              <a:latin typeface="Arial" pitchFamily="34" charset="0"/>
              <a:cs typeface="Arial" pitchFamily="34" charset="0"/>
            </a:endParaRPr>
          </a:p>
        </p:txBody>
      </p:sp>
      <p:sp>
        <p:nvSpPr>
          <p:cNvPr id="6" name="Slide Number Placeholder 5"/>
          <p:cNvSpPr>
            <a:spLocks noGrp="1"/>
          </p:cNvSpPr>
          <p:nvPr>
            <p:ph type="sldNum" sz="quarter" idx="4294967295"/>
          </p:nvPr>
        </p:nvSpPr>
        <p:spPr>
          <a:xfrm>
            <a:off x="8929396" y="152400"/>
            <a:ext cx="1860524" cy="247650"/>
          </a:xfrm>
          <a:prstGeom prst="rect">
            <a:avLst/>
          </a:prstGeom>
        </p:spPr>
        <p:txBody>
          <a:bodyPr/>
          <a:lstStyle/>
          <a:p>
            <a:r>
              <a:rPr lang="en-US" dirty="0" smtClean="0"/>
              <a:t>DWR-8 Errata:9</a:t>
            </a:r>
            <a:endParaRPr lang="en-US" dirty="0"/>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15170" y="1447800"/>
            <a:ext cx="9033900" cy="4114800"/>
          </a:xfrm>
          <a:prstGeom prst="rect">
            <a:avLst/>
          </a:prstGeom>
          <a:noFill/>
          <a:ln>
            <a:noFill/>
          </a:ln>
        </p:spPr>
      </p:pic>
      <p:sp>
        <p:nvSpPr>
          <p:cNvPr id="10" name="TextBox 9"/>
          <p:cNvSpPr txBox="1"/>
          <p:nvPr/>
        </p:nvSpPr>
        <p:spPr>
          <a:xfrm>
            <a:off x="822960" y="5551967"/>
            <a:ext cx="9418320" cy="646331"/>
          </a:xfrm>
          <a:prstGeom prst="rect">
            <a:avLst/>
          </a:prstGeom>
          <a:noFill/>
        </p:spPr>
        <p:txBody>
          <a:bodyPr wrap="square" rtlCol="0">
            <a:spAutoFit/>
          </a:bodyPr>
          <a:lstStyle/>
          <a:p>
            <a:r>
              <a:rPr lang="en-US" dirty="0" smtClean="0">
                <a:latin typeface="Arial" panose="020B0604020202020204" pitchFamily="34" charset="0"/>
                <a:cs typeface="Arial" panose="020B0604020202020204" pitchFamily="34" charset="0"/>
              </a:rPr>
              <a:t>Probability </a:t>
            </a:r>
            <a:r>
              <a:rPr lang="en-US" dirty="0">
                <a:latin typeface="Arial" panose="020B0604020202020204" pitchFamily="34" charset="0"/>
                <a:cs typeface="Arial" panose="020B0604020202020204" pitchFamily="34" charset="0"/>
              </a:rPr>
              <a:t>of exceedance of </a:t>
            </a:r>
            <a:r>
              <a:rPr lang="en-US" b="1" dirty="0">
                <a:latin typeface="Arial" panose="020B0604020202020204" pitchFamily="34" charset="0"/>
                <a:cs typeface="Arial" panose="020B0604020202020204" pitchFamily="34" charset="0"/>
              </a:rPr>
              <a:t>daily maximum </a:t>
            </a:r>
            <a:r>
              <a:rPr lang="en-US" dirty="0">
                <a:latin typeface="Arial" panose="020B0604020202020204" pitchFamily="34" charset="0"/>
                <a:cs typeface="Arial" panose="020B0604020202020204" pitchFamily="34" charset="0"/>
              </a:rPr>
              <a:t>velocity in the lower Sacramento River at RM 58 </a:t>
            </a:r>
            <a:r>
              <a:rPr lang="en-US" dirty="0" smtClean="0">
                <a:latin typeface="Arial" panose="020B0604020202020204" pitchFamily="34" charset="0"/>
                <a:cs typeface="Arial" panose="020B0604020202020204" pitchFamily="34" charset="0"/>
              </a:rPr>
              <a:t>for </a:t>
            </a:r>
            <a:r>
              <a:rPr lang="en-US" b="1" dirty="0">
                <a:latin typeface="Arial" panose="020B0604020202020204" pitchFamily="34" charset="0"/>
                <a:cs typeface="Arial" panose="020B0604020202020204" pitchFamily="34" charset="0"/>
              </a:rPr>
              <a:t>August</a:t>
            </a:r>
            <a:r>
              <a:rPr lang="en-US" dirty="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(1976–1991 </a:t>
            </a:r>
            <a:r>
              <a:rPr lang="en-US" dirty="0">
                <a:latin typeface="Arial" panose="020B0604020202020204" pitchFamily="34" charset="0"/>
                <a:cs typeface="Arial" panose="020B0604020202020204" pitchFamily="34" charset="0"/>
              </a:rPr>
              <a:t>period of record </a:t>
            </a:r>
            <a:r>
              <a:rPr lang="en-US" dirty="0" smtClean="0">
                <a:latin typeface="Arial" panose="020B0604020202020204" pitchFamily="34" charset="0"/>
                <a:cs typeface="Arial" panose="020B0604020202020204" pitchFamily="34" charset="0"/>
              </a:rPr>
              <a:t>modeled).</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89920403"/>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spcAft>
                <a:spcPts val="600"/>
              </a:spcAft>
            </a:pPr>
            <a:r>
              <a:rPr lang="en-US" sz="3600" dirty="0" smtClean="0">
                <a:latin typeface="Arial" pitchFamily="34" charset="0"/>
                <a:cs typeface="Arial" pitchFamily="34" charset="0"/>
              </a:rPr>
              <a:t>Lower Sacramento River Velocity</a:t>
            </a:r>
            <a:endParaRPr lang="en-US" sz="2800" dirty="0" smtClean="0">
              <a:latin typeface="Arial" pitchFamily="34" charset="0"/>
              <a:cs typeface="Arial" pitchFamily="34" charset="0"/>
            </a:endParaRPr>
          </a:p>
        </p:txBody>
      </p:sp>
      <p:sp>
        <p:nvSpPr>
          <p:cNvPr id="6" name="Slide Number Placeholder 5"/>
          <p:cNvSpPr>
            <a:spLocks noGrp="1"/>
          </p:cNvSpPr>
          <p:nvPr>
            <p:ph type="sldNum" sz="quarter" idx="4294967295"/>
          </p:nvPr>
        </p:nvSpPr>
        <p:spPr>
          <a:xfrm>
            <a:off x="8826759" y="152400"/>
            <a:ext cx="1963161" cy="247650"/>
          </a:xfrm>
          <a:prstGeom prst="rect">
            <a:avLst/>
          </a:prstGeom>
        </p:spPr>
        <p:txBody>
          <a:bodyPr/>
          <a:lstStyle/>
          <a:p>
            <a:r>
              <a:rPr lang="en-US" dirty="0" smtClean="0"/>
              <a:t>DWR-8 Errata:10</a:t>
            </a:r>
            <a:endParaRPr lang="en-US" dirty="0"/>
          </a:p>
        </p:txBody>
      </p:sp>
      <p:sp>
        <p:nvSpPr>
          <p:cNvPr id="10" name="TextBox 9"/>
          <p:cNvSpPr txBox="1"/>
          <p:nvPr/>
        </p:nvSpPr>
        <p:spPr>
          <a:xfrm>
            <a:off x="757038" y="5638801"/>
            <a:ext cx="9601200" cy="646331"/>
          </a:xfrm>
          <a:prstGeom prst="rect">
            <a:avLst/>
          </a:prstGeom>
          <a:noFill/>
        </p:spPr>
        <p:txBody>
          <a:bodyPr wrap="square" rtlCol="0">
            <a:spAutoFit/>
          </a:bodyPr>
          <a:lstStyle/>
          <a:p>
            <a:r>
              <a:rPr lang="en-US" dirty="0" smtClean="0">
                <a:latin typeface="Arial" panose="020B0604020202020204" pitchFamily="34" charset="0"/>
                <a:cs typeface="Arial" panose="020B0604020202020204" pitchFamily="34" charset="0"/>
              </a:rPr>
              <a:t>Probability </a:t>
            </a:r>
            <a:r>
              <a:rPr lang="en-US" dirty="0">
                <a:latin typeface="Arial" panose="020B0604020202020204" pitchFamily="34" charset="0"/>
                <a:cs typeface="Arial" panose="020B0604020202020204" pitchFamily="34" charset="0"/>
              </a:rPr>
              <a:t>of exceedance of </a:t>
            </a:r>
            <a:r>
              <a:rPr lang="en-US" b="1" dirty="0" smtClean="0">
                <a:latin typeface="Arial" panose="020B0604020202020204" pitchFamily="34" charset="0"/>
                <a:cs typeface="Arial" panose="020B0604020202020204" pitchFamily="34" charset="0"/>
              </a:rPr>
              <a:t>15-minute </a:t>
            </a:r>
            <a:r>
              <a:rPr lang="en-US" dirty="0" smtClean="0">
                <a:latin typeface="Arial" panose="020B0604020202020204" pitchFamily="34" charset="0"/>
                <a:cs typeface="Arial" panose="020B0604020202020204" pitchFamily="34" charset="0"/>
              </a:rPr>
              <a:t>velocity </a:t>
            </a:r>
            <a:r>
              <a:rPr lang="en-US" dirty="0">
                <a:latin typeface="Arial" panose="020B0604020202020204" pitchFamily="34" charset="0"/>
                <a:cs typeface="Arial" panose="020B0604020202020204" pitchFamily="34" charset="0"/>
              </a:rPr>
              <a:t>in the lower Sacramento River at RM 58 </a:t>
            </a:r>
            <a:r>
              <a:rPr lang="en-US" dirty="0" smtClean="0">
                <a:latin typeface="Arial" panose="020B0604020202020204" pitchFamily="34" charset="0"/>
                <a:cs typeface="Arial" panose="020B0604020202020204" pitchFamily="34" charset="0"/>
              </a:rPr>
              <a:t>for </a:t>
            </a:r>
            <a:r>
              <a:rPr lang="en-US" b="1" dirty="0">
                <a:latin typeface="Arial" panose="020B0604020202020204" pitchFamily="34" charset="0"/>
                <a:cs typeface="Arial" panose="020B0604020202020204" pitchFamily="34" charset="0"/>
              </a:rPr>
              <a:t>August</a:t>
            </a:r>
            <a:r>
              <a:rPr lang="en-US" dirty="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(1976–1991 </a:t>
            </a:r>
            <a:r>
              <a:rPr lang="en-US" dirty="0">
                <a:latin typeface="Arial" panose="020B0604020202020204" pitchFamily="34" charset="0"/>
                <a:cs typeface="Arial" panose="020B0604020202020204" pitchFamily="34" charset="0"/>
              </a:rPr>
              <a:t>period of record </a:t>
            </a:r>
            <a:r>
              <a:rPr lang="en-US" dirty="0" smtClean="0">
                <a:latin typeface="Arial" panose="020B0604020202020204" pitchFamily="34" charset="0"/>
                <a:cs typeface="Arial" panose="020B0604020202020204" pitchFamily="34" charset="0"/>
              </a:rPr>
              <a:t>modeled).</a:t>
            </a:r>
            <a:endParaRPr lang="en-US" dirty="0">
              <a:latin typeface="Arial" panose="020B0604020202020204" pitchFamily="34" charset="0"/>
              <a:cs typeface="Arial" panose="020B0604020202020204" pitchFamily="34" charset="0"/>
            </a:endParaRPr>
          </a:p>
        </p:txBody>
      </p:sp>
      <p:pic>
        <p:nvPicPr>
          <p:cNvPr id="11" name="Picture 10"/>
          <p:cNvPicPr>
            <a:picLocks/>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76123" y="1676400"/>
            <a:ext cx="9030614" cy="3790092"/>
          </a:xfrm>
          <a:prstGeom prst="rect">
            <a:avLst/>
          </a:prstGeom>
          <a:noFill/>
          <a:ln>
            <a:noFill/>
          </a:ln>
        </p:spPr>
      </p:pic>
    </p:spTree>
    <p:extLst>
      <p:ext uri="{BB962C8B-B14F-4D97-AF65-F5344CB8AC3E}">
        <p14:creationId xmlns:p14="http://schemas.microsoft.com/office/powerpoint/2010/main" val="3466582104"/>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spcAft>
                <a:spcPts val="600"/>
              </a:spcAft>
            </a:pPr>
            <a:r>
              <a:rPr lang="en-US" sz="3200" dirty="0" smtClean="0">
                <a:latin typeface="Arial" pitchFamily="34" charset="0"/>
                <a:cs typeface="Arial" pitchFamily="34" charset="0"/>
              </a:rPr>
              <a:t>Lower Sacramento River Temperature</a:t>
            </a:r>
          </a:p>
        </p:txBody>
      </p:sp>
      <p:sp>
        <p:nvSpPr>
          <p:cNvPr id="6" name="Slide Number Placeholder 5"/>
          <p:cNvSpPr>
            <a:spLocks noGrp="1"/>
          </p:cNvSpPr>
          <p:nvPr>
            <p:ph type="sldNum" sz="quarter" idx="4294967295"/>
          </p:nvPr>
        </p:nvSpPr>
        <p:spPr>
          <a:xfrm>
            <a:off x="8838249" y="152400"/>
            <a:ext cx="1951671" cy="247650"/>
          </a:xfrm>
          <a:prstGeom prst="rect">
            <a:avLst/>
          </a:prstGeom>
        </p:spPr>
        <p:txBody>
          <a:bodyPr/>
          <a:lstStyle/>
          <a:p>
            <a:r>
              <a:rPr lang="en-US" dirty="0" smtClean="0"/>
              <a:t>DWR-8 Errata:11</a:t>
            </a:r>
            <a:endParaRPr lang="en-US" dirty="0"/>
          </a:p>
        </p:txBody>
      </p:sp>
      <p:sp>
        <p:nvSpPr>
          <p:cNvPr id="10" name="TextBox 9"/>
          <p:cNvSpPr txBox="1"/>
          <p:nvPr/>
        </p:nvSpPr>
        <p:spPr>
          <a:xfrm>
            <a:off x="617220" y="5825081"/>
            <a:ext cx="9646920" cy="646331"/>
          </a:xfrm>
          <a:prstGeom prst="rect">
            <a:avLst/>
          </a:prstGeom>
          <a:noFill/>
        </p:spPr>
        <p:txBody>
          <a:bodyPr wrap="square" rtlCol="0">
            <a:spAutoFit/>
          </a:bodyPr>
          <a:lstStyle/>
          <a:p>
            <a:r>
              <a:rPr lang="en-US" dirty="0" smtClean="0">
                <a:latin typeface="Arial" panose="020B0604020202020204" pitchFamily="34" charset="0"/>
                <a:cs typeface="Arial" panose="020B0604020202020204" pitchFamily="34" charset="0"/>
              </a:rPr>
              <a:t>Probability </a:t>
            </a:r>
            <a:r>
              <a:rPr lang="en-US" dirty="0">
                <a:latin typeface="Arial" panose="020B0604020202020204" pitchFamily="34" charset="0"/>
                <a:cs typeface="Arial" panose="020B0604020202020204" pitchFamily="34" charset="0"/>
              </a:rPr>
              <a:t>of exceedance of </a:t>
            </a:r>
            <a:r>
              <a:rPr lang="en-US" b="1" dirty="0" smtClean="0">
                <a:latin typeface="Arial" panose="020B0604020202020204" pitchFamily="34" charset="0"/>
                <a:cs typeface="Arial" panose="020B0604020202020204" pitchFamily="34" charset="0"/>
              </a:rPr>
              <a:t>temperature </a:t>
            </a:r>
            <a:r>
              <a:rPr lang="en-US" dirty="0" smtClean="0">
                <a:latin typeface="Arial" panose="020B0604020202020204" pitchFamily="34" charset="0"/>
                <a:cs typeface="Arial" panose="020B0604020202020204" pitchFamily="34" charset="0"/>
              </a:rPr>
              <a:t>for </a:t>
            </a:r>
            <a:r>
              <a:rPr lang="en-US" b="1" dirty="0" smtClean="0">
                <a:latin typeface="Arial" panose="020B0604020202020204" pitchFamily="34" charset="0"/>
                <a:cs typeface="Arial" panose="020B0604020202020204" pitchFamily="34" charset="0"/>
              </a:rPr>
              <a:t>August </a:t>
            </a:r>
            <a:r>
              <a:rPr lang="en-US" dirty="0" smtClean="0">
                <a:latin typeface="Arial" panose="020B0604020202020204" pitchFamily="34" charset="0"/>
                <a:cs typeface="Arial" panose="020B0604020202020204" pitchFamily="34" charset="0"/>
              </a:rPr>
              <a:t>at Knights Landing (1922 – 2003 period </a:t>
            </a:r>
            <a:r>
              <a:rPr lang="en-US" dirty="0">
                <a:latin typeface="Arial" panose="020B0604020202020204" pitchFamily="34" charset="0"/>
                <a:cs typeface="Arial" panose="020B0604020202020204" pitchFamily="34" charset="0"/>
              </a:rPr>
              <a:t>of record </a:t>
            </a:r>
            <a:r>
              <a:rPr lang="en-US" dirty="0" smtClean="0">
                <a:latin typeface="Arial" panose="020B0604020202020204" pitchFamily="34" charset="0"/>
                <a:cs typeface="Arial" panose="020B0604020202020204" pitchFamily="34" charset="0"/>
              </a:rPr>
              <a:t>modeled).</a:t>
            </a:r>
            <a:endParaRPr lang="en-US" dirty="0">
              <a:latin typeface="Arial" panose="020B0604020202020204" pitchFamily="34" charset="0"/>
              <a:cs typeface="Arial" panose="020B0604020202020204" pitchFamily="34" charset="0"/>
            </a:endParaRPr>
          </a:p>
        </p:txBody>
      </p:sp>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5890" t="13058" r="65240" b="60277"/>
          <a:stretch/>
        </p:blipFill>
        <p:spPr>
          <a:xfrm>
            <a:off x="1920241" y="1612472"/>
            <a:ext cx="6918008" cy="4114800"/>
          </a:xfrm>
          <a:prstGeom prst="rect">
            <a:avLst/>
          </a:prstGeom>
        </p:spPr>
      </p:pic>
    </p:spTree>
    <p:extLst>
      <p:ext uri="{BB962C8B-B14F-4D97-AF65-F5344CB8AC3E}">
        <p14:creationId xmlns:p14="http://schemas.microsoft.com/office/powerpoint/2010/main" val="2049241800"/>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Office Theme">
  <a:themeElements>
    <a:clrScheme name="WaterFix">
      <a:dk1>
        <a:srgbClr val="3A9ECD"/>
      </a:dk1>
      <a:lt1>
        <a:srgbClr val="1D516C"/>
      </a:lt1>
      <a:dk2>
        <a:srgbClr val="0E252F"/>
      </a:dk2>
      <a:lt2>
        <a:srgbClr val="D1B820"/>
      </a:lt2>
      <a:accent1>
        <a:srgbClr val="88B346"/>
      </a:accent1>
      <a:accent2>
        <a:srgbClr val="567C2E"/>
      </a:accent2>
      <a:accent3>
        <a:srgbClr val="25421D"/>
      </a:accent3>
      <a:accent4>
        <a:srgbClr val="615D35"/>
      </a:accent4>
      <a:accent5>
        <a:srgbClr val="33351C"/>
      </a:accent5>
      <a:accent6>
        <a:srgbClr val="817E6F"/>
      </a:accent6>
      <a:hlink>
        <a:srgbClr val="58574C"/>
      </a:hlink>
      <a:folHlink>
        <a:srgbClr val="33332D"/>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5665</TotalTime>
  <Words>1744</Words>
  <Application>Microsoft Office PowerPoint</Application>
  <PresentationFormat>Custom</PresentationFormat>
  <Paragraphs>254</Paragraphs>
  <Slides>39</Slides>
  <Notes>37</Notes>
  <HiddenSlides>0</HiddenSlides>
  <MMClips>0</MMClips>
  <ScaleCrop>false</ScaleCrop>
  <HeadingPairs>
    <vt:vector size="4" baseType="variant">
      <vt:variant>
        <vt:lpstr>Theme</vt:lpstr>
      </vt:variant>
      <vt:variant>
        <vt:i4>2</vt:i4>
      </vt:variant>
      <vt:variant>
        <vt:lpstr>Slide Titles</vt:lpstr>
      </vt:variant>
      <vt:variant>
        <vt:i4>39</vt:i4>
      </vt:variant>
    </vt:vector>
  </HeadingPairs>
  <TitlesOfParts>
    <vt:vector size="41" baseType="lpstr">
      <vt:lpstr>Office Theme</vt:lpstr>
      <vt:lpstr>1_Custom Design</vt:lpstr>
      <vt:lpstr>Water quality</vt:lpstr>
      <vt:lpstr>Overview of testimony</vt:lpstr>
      <vt:lpstr>CWF Effects at  City of Sacramento WTP Intakes</vt:lpstr>
      <vt:lpstr>Primary factors affecting Microcystis </vt:lpstr>
      <vt:lpstr>Opinion 1</vt:lpstr>
      <vt:lpstr>HABs River Velocity Analysis (Cont.)</vt:lpstr>
      <vt:lpstr>Lower Sacramento River Velocity</vt:lpstr>
      <vt:lpstr>Lower Sacramento River Velocity</vt:lpstr>
      <vt:lpstr>Lower Sacramento River Temperature</vt:lpstr>
      <vt:lpstr>Opinion 2</vt:lpstr>
      <vt:lpstr>Opinion 3</vt:lpstr>
      <vt:lpstr>Temperature and DBP Formation Potential</vt:lpstr>
      <vt:lpstr>PowerPoint Presentation</vt:lpstr>
      <vt:lpstr>Conclusions</vt:lpstr>
      <vt:lpstr>Analytical approach</vt:lpstr>
      <vt:lpstr>Organic Carbon and  DBP Formation Potential</vt:lpstr>
      <vt:lpstr>Shasta Reservoir Storage vs. River  Dissolved Organic Carbon (DOC)</vt:lpstr>
      <vt:lpstr>Folsom Reservoir Storage vs. River  Dissolved Organic Carbon (DOC)</vt:lpstr>
      <vt:lpstr>Opinion 4</vt:lpstr>
      <vt:lpstr>PowerPoint Presentation</vt:lpstr>
      <vt:lpstr>Reservoir Storage vs. River  Dissolved Iron Conc.</vt:lpstr>
      <vt:lpstr>CWF Effects on Delta HABs</vt:lpstr>
      <vt:lpstr>Opinion 5</vt:lpstr>
      <vt:lpstr>Delta Flow Velocity Effects Analysis</vt:lpstr>
      <vt:lpstr>Daily Max Velocity: Old River at Rock Slough</vt:lpstr>
      <vt:lpstr>15-minute Velocity Old River at Rock Slough</vt:lpstr>
      <vt:lpstr>Opinion 6</vt:lpstr>
      <vt:lpstr>Residence Time</vt:lpstr>
      <vt:lpstr>Opinion 7</vt:lpstr>
      <vt:lpstr>Delta Temperature Effects Analysis</vt:lpstr>
      <vt:lpstr>Delta Temperature: SJR at Prisoner’s Point</vt:lpstr>
      <vt:lpstr>Opinion 8</vt:lpstr>
      <vt:lpstr>Delta Turbidity Effects Analysis</vt:lpstr>
      <vt:lpstr>Opinion 9</vt:lpstr>
      <vt:lpstr>Delta Nutrients</vt:lpstr>
      <vt:lpstr>Opinion 10</vt:lpstr>
      <vt:lpstr>CWF Effects at  City of Stockton WTP Intake</vt:lpstr>
      <vt:lpstr>CWF Effects on  Bromide at Stockton Intake</vt:lpstr>
      <vt:lpstr>PowerPoint Presentation</vt:lpstr>
    </vt:vector>
  </TitlesOfParts>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Potential CM1 Changes</dc:title>
  <dc:creator>Robert Maurer</dc:creator>
  <dc:description>Color changes based on EcoRestore/WaterFix color palette</dc:description>
  <cp:lastModifiedBy>Tripp Mizell, DWR Legal</cp:lastModifiedBy>
  <cp:revision>659</cp:revision>
  <cp:lastPrinted>2016-03-14T15:06:55Z</cp:lastPrinted>
  <dcterms:created xsi:type="dcterms:W3CDTF">2015-05-29T17:47:54Z</dcterms:created>
  <dcterms:modified xsi:type="dcterms:W3CDTF">2017-04-26T18:11:38Z</dcterms:modified>
</cp:coreProperties>
</file>