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32" r:id="rId2"/>
    <p:sldId id="458" r:id="rId3"/>
    <p:sldId id="480" r:id="rId4"/>
    <p:sldId id="479" r:id="rId5"/>
    <p:sldId id="437" r:id="rId6"/>
    <p:sldId id="476" r:id="rId7"/>
    <p:sldId id="477" r:id="rId8"/>
    <p:sldId id="438" r:id="rId9"/>
    <p:sldId id="439" r:id="rId10"/>
    <p:sldId id="481" r:id="rId11"/>
    <p:sldId id="478" r:id="rId12"/>
  </p:sldIdLst>
  <p:sldSz cx="9144000" cy="6858000" type="screen4x3"/>
  <p:notesSz cx="6997700" cy="9271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FFFF"/>
    <a:srgbClr val="0066FF"/>
    <a:srgbClr val="FF6600"/>
    <a:srgbClr val="FFFF66"/>
    <a:srgbClr val="CC99FF"/>
    <a:srgbClr val="A200A2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51" autoAdjust="0"/>
    <p:restoredTop sz="94660" autoAdjust="0"/>
  </p:normalViewPr>
  <p:slideViewPr>
    <p:cSldViewPr>
      <p:cViewPr varScale="1">
        <p:scale>
          <a:sx n="83" d="100"/>
          <a:sy n="83" d="100"/>
        </p:scale>
        <p:origin x="-61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3" y="0"/>
            <a:ext cx="30305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3" y="8807450"/>
            <a:ext cx="30305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08AAE1A2-ECA7-491A-90F9-046D2A50F2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7163" y="0"/>
            <a:ext cx="30305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03725"/>
            <a:ext cx="5130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7163" y="8807450"/>
            <a:ext cx="30305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FB16E9C-7311-4616-9A85-1AE832EF74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967163" y="8807450"/>
            <a:ext cx="30305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709" tIns="46855" rIns="93709" bIns="46855" anchor="b"/>
          <a:lstStyle/>
          <a:p>
            <a:pPr algn="r" defTabSz="936625"/>
            <a:fld id="{7C55CFA7-C393-4D9E-BB46-A84DB60B36F7}" type="slidenum">
              <a:rPr lang="en-US" sz="1200"/>
              <a:pPr algn="r" defTabSz="936625"/>
              <a:t>1</a:t>
            </a:fld>
            <a:endParaRPr lang="en-US" sz="1200" dirty="0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967163" y="8807450"/>
            <a:ext cx="30305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172" tIns="46087" rIns="92172" bIns="46087" anchor="b"/>
          <a:lstStyle/>
          <a:p>
            <a:pPr algn="r" defTabSz="920750"/>
            <a:fld id="{C3381014-DB4E-43A5-9A96-7FA8C9492D19}" type="slidenum">
              <a:rPr lang="en-US" sz="1200">
                <a:latin typeface="Arial" charset="0"/>
              </a:rPr>
              <a:pPr algn="r" defTabSz="920750"/>
              <a:t>8</a:t>
            </a:fld>
            <a:endParaRPr lang="en-US" sz="1200" dirty="0">
              <a:latin typeface="Arial" charset="0"/>
            </a:endParaRPr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2" tIns="46087" rIns="92172" bIns="46087"/>
          <a:lstStyle/>
          <a:p>
            <a:pPr eaLnBrk="1" hangingPunct="1"/>
            <a:endParaRPr lang="es-E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967163" y="8807450"/>
            <a:ext cx="30305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172" tIns="46087" rIns="92172" bIns="46087" anchor="b"/>
          <a:lstStyle/>
          <a:p>
            <a:pPr algn="r" defTabSz="920750"/>
            <a:fld id="{30C1845A-9DC1-45BD-996B-6488891D2247}" type="slidenum">
              <a:rPr lang="en-US" sz="1200">
                <a:latin typeface="Arial" charset="0"/>
              </a:rPr>
              <a:pPr algn="r" defTabSz="920750"/>
              <a:t>9</a:t>
            </a:fld>
            <a:endParaRPr lang="en-US" sz="1200" dirty="0">
              <a:latin typeface="Arial" charset="0"/>
            </a:endParaRPr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72" tIns="46087" rIns="92172" bIns="46087"/>
          <a:lstStyle/>
          <a:p>
            <a:pPr eaLnBrk="1" hangingPunct="1"/>
            <a:endParaRPr lang="es-E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67F9E-D6D7-4556-BE4E-2330479662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184FE-58FD-4872-8A2C-F78177B824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5E98A-A90F-4A9E-8C4B-5B5FC3F834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572AB-A692-4982-9911-63CF0E7079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D1392-B108-4DE2-93A0-9238AD6BE0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74CD1-4620-42CF-B54F-769654AC2F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5A610-A311-46D0-8181-B1BDE1A22B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EEFC6-F3BE-4D84-9441-19E24B5751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8BBF9-5434-4197-9A0D-4B2B8ACBBB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C1240-6029-4464-B8C1-6E2C9CC9BB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F4390-2A9E-44B5-B690-BBBCBD6EFB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95D395AF-7892-4FD4-9341-97DA81D138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76200"/>
            <a:ext cx="8839200" cy="24384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chemeClr val="tx1"/>
                </a:solidFill>
              </a:rPr>
              <a:t>Recommendations for Determining Regional Instream Flow Criteria for Priority Tributaries to the Sacramento-San Joaquin Delta</a:t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A Report to the California State Water Resources Control Board</a:t>
            </a:r>
            <a:endParaRPr lang="en-US" sz="32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22237" y="2667000"/>
            <a:ext cx="5440363" cy="312420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400" b="1" u="sng" dirty="0" smtClean="0"/>
              <a:t>Committee Members</a:t>
            </a:r>
          </a:p>
          <a:p>
            <a:pPr marL="0" indent="0"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400" b="1" u="sng" dirty="0" smtClean="0"/>
              <a:t>Cliff Dahm</a:t>
            </a:r>
            <a:r>
              <a:rPr lang="en-US" sz="2400" b="1" dirty="0" smtClean="0"/>
              <a:t> - </a:t>
            </a:r>
            <a:r>
              <a:rPr lang="en-US" sz="2400" b="1" dirty="0" smtClean="0"/>
              <a:t>University of New </a:t>
            </a:r>
            <a:r>
              <a:rPr lang="en-US" sz="2400" b="1" dirty="0" smtClean="0"/>
              <a:t>Mexico</a:t>
            </a:r>
          </a:p>
          <a:p>
            <a:pPr marL="0" indent="0"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400" b="1" u="sng" dirty="0" smtClean="0"/>
              <a:t>Kirk Winemiller</a:t>
            </a:r>
            <a:r>
              <a:rPr lang="en-US" sz="2400" b="1" dirty="0" smtClean="0"/>
              <a:t> – Texas A&amp;M University</a:t>
            </a:r>
          </a:p>
          <a:p>
            <a:pPr marL="0" indent="0"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400" b="1" u="sng" dirty="0" smtClean="0"/>
              <a:t>Marty Kelly</a:t>
            </a:r>
            <a:r>
              <a:rPr lang="en-US" sz="2400" b="1" dirty="0" smtClean="0"/>
              <a:t> – Southwest Florida Water Management District (retired)</a:t>
            </a:r>
          </a:p>
          <a:p>
            <a:pPr marL="0" indent="0"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400" b="1" u="sng" dirty="0" smtClean="0"/>
              <a:t>Sarah Yarnell</a:t>
            </a:r>
            <a:r>
              <a:rPr lang="en-US" sz="2400" b="1" dirty="0" smtClean="0"/>
              <a:t> – University of California-Davis</a:t>
            </a:r>
            <a:endParaRPr lang="en-US" sz="2400" b="1" dirty="0" smtClean="0"/>
          </a:p>
        </p:txBody>
      </p:sp>
      <p:grpSp>
        <p:nvGrpSpPr>
          <p:cNvPr id="3076" name="Group 13"/>
          <p:cNvGrpSpPr>
            <a:grpSpLocks/>
          </p:cNvGrpSpPr>
          <p:nvPr/>
        </p:nvGrpSpPr>
        <p:grpSpPr bwMode="auto">
          <a:xfrm>
            <a:off x="5899150" y="2895600"/>
            <a:ext cx="3016250" cy="2133600"/>
            <a:chOff x="3399" y="1495"/>
            <a:chExt cx="1891" cy="1299"/>
          </a:xfrm>
        </p:grpSpPr>
        <p:pic>
          <p:nvPicPr>
            <p:cNvPr id="3078" name="Picture 9" descr="ER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99" y="1495"/>
              <a:ext cx="912" cy="6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3079" name="Picture 10" descr="WSR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78" y="1495"/>
              <a:ext cx="912" cy="60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3080" name="Picture 11" descr="WQ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378" y="2187"/>
              <a:ext cx="912" cy="60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3081" name="Picture 12" descr="LSI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399" y="2187"/>
              <a:ext cx="912" cy="60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</p:grpSp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1920875" y="5953780"/>
            <a:ext cx="50292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25000"/>
              </a:spcAft>
            </a:pPr>
            <a:r>
              <a:rPr lang="en-US" sz="2800" b="1" dirty="0" smtClean="0"/>
              <a:t>March 19, 2014</a:t>
            </a:r>
            <a:endParaRPr lang="en-US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b="1" dirty="0" smtClean="0"/>
              <a:t>Setting Flow Requirements – Examples from California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Restoration of the spring snowmelt recession pattern</a:t>
            </a:r>
          </a:p>
          <a:p>
            <a:r>
              <a:rPr lang="en-US" sz="3600" b="1" dirty="0" smtClean="0"/>
              <a:t>Restoration of a more natural flow regime on </a:t>
            </a:r>
            <a:r>
              <a:rPr lang="en-US" sz="3600" b="1" dirty="0" smtClean="0"/>
              <a:t>Putah</a:t>
            </a:r>
            <a:r>
              <a:rPr lang="en-US" sz="3600" b="1" dirty="0" smtClean="0"/>
              <a:t> Creek</a:t>
            </a:r>
          </a:p>
          <a:p>
            <a:r>
              <a:rPr lang="en-US" sz="3600" b="1" dirty="0" smtClean="0"/>
              <a:t>Adaptive management and reconciliation on the North Fork Feather River</a:t>
            </a:r>
            <a:endParaRPr lang="en-US" sz="36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 dirty="0" smtClean="0"/>
              <a:t>Some </a:t>
            </a:r>
            <a:r>
              <a:rPr lang="en-US" b="1" dirty="0" smtClean="0"/>
              <a:t>General </a:t>
            </a:r>
            <a:r>
              <a:rPr lang="en-US" b="1" dirty="0" smtClean="0"/>
              <a:t>Principles</a:t>
            </a:r>
            <a:br>
              <a:rPr lang="en-US" b="1" dirty="0" smtClean="0"/>
            </a:br>
            <a:r>
              <a:rPr lang="en-US" b="1" dirty="0" smtClean="0"/>
              <a:t>For Sustaining Healthy Rivers</a:t>
            </a:r>
            <a:endParaRPr lang="en-US" b="1" dirty="0" smtClean="0"/>
          </a:p>
        </p:txBody>
      </p:sp>
      <p:sp>
        <p:nvSpPr>
          <p:cNvPr id="18435" name="Content Placeholder 4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257800"/>
          </a:xfrm>
        </p:spPr>
        <p:txBody>
          <a:bodyPr/>
          <a:lstStyle/>
          <a:p>
            <a:r>
              <a:rPr lang="en-US" sz="2400" b="1" dirty="0" smtClean="0"/>
              <a:t>A modified flow regime should mimic the natural one, so that the natural timing of different kinds of flows is preserved</a:t>
            </a:r>
          </a:p>
          <a:p>
            <a:r>
              <a:rPr lang="en-US" sz="2400" b="1" dirty="0" smtClean="0"/>
              <a:t>Most </a:t>
            </a:r>
            <a:r>
              <a:rPr lang="en-US" sz="2400" b="1" dirty="0" smtClean="0"/>
              <a:t>water should be harvested from a river during wet months; little should be taken during dry months</a:t>
            </a:r>
          </a:p>
          <a:p>
            <a:r>
              <a:rPr lang="en-US" sz="2400" b="1" dirty="0" smtClean="0"/>
              <a:t>The seasonal pattern of higher baseflows in wet seasons should be </a:t>
            </a:r>
            <a:r>
              <a:rPr lang="en-US" sz="2400" b="1" dirty="0" smtClean="0"/>
              <a:t>retained</a:t>
            </a:r>
          </a:p>
          <a:p>
            <a:r>
              <a:rPr lang="en-US" sz="2400" b="1" dirty="0" smtClean="0"/>
              <a:t>Floods should be present during the natural wet season</a:t>
            </a:r>
          </a:p>
          <a:p>
            <a:r>
              <a:rPr lang="en-US" sz="2400" b="1" dirty="0" smtClean="0"/>
              <a:t>The duration of floods could be shortened</a:t>
            </a:r>
          </a:p>
          <a:p>
            <a:r>
              <a:rPr lang="en-US" sz="2400" b="1" dirty="0" smtClean="0"/>
              <a:t>It is better to retain certain floods at full magnitude and to eliminate others entirely than to preserve all or most floods at diminished levels</a:t>
            </a:r>
          </a:p>
          <a:p>
            <a:r>
              <a:rPr lang="en-US" sz="2400" b="1" dirty="0" smtClean="0"/>
              <a:t>The first flood (or one of the first) of the wet season should be fully retained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990600"/>
          </a:xfrm>
        </p:spPr>
        <p:txBody>
          <a:bodyPr/>
          <a:lstStyle/>
          <a:p>
            <a:r>
              <a:rPr lang="en-US" sz="3600" b="1" dirty="0" smtClean="0"/>
              <a:t>Rivers and Flows – Scientific Foundation</a:t>
            </a:r>
            <a:endParaRPr lang="en-US" sz="36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486400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latin typeface="+mj-lt"/>
              </a:rPr>
              <a:t>Global crisis in freshwater biodiversity – 0.8% of the Earth’s surface is freshwater with 6% of the described species (~100,000) on Earth found in freshwaters with the highest percentage of threatened, endangered, or recently extinct species (~40%)</a:t>
            </a:r>
          </a:p>
          <a:p>
            <a:pPr>
              <a:defRPr/>
            </a:pPr>
            <a:r>
              <a:rPr lang="en-US" sz="2800" b="1" dirty="0" smtClean="0">
                <a:latin typeface="+mj-lt"/>
              </a:rPr>
              <a:t>Diminished flows are the primary predictors of biological integrity for fish and aquatic invertebrates in the US relative to eight chemical and physical properties</a:t>
            </a:r>
          </a:p>
          <a:p>
            <a:pPr>
              <a:defRPr/>
            </a:pPr>
            <a:r>
              <a:rPr lang="en-US" sz="2800" b="1" dirty="0" smtClean="0">
                <a:latin typeface="+mj-lt"/>
              </a:rPr>
              <a:t>The </a:t>
            </a:r>
            <a:r>
              <a:rPr lang="en-US" sz="2800" b="1" dirty="0" smtClean="0">
                <a:latin typeface="+mj-lt"/>
              </a:rPr>
              <a:t>flow </a:t>
            </a:r>
            <a:r>
              <a:rPr lang="en-US" sz="2800" b="1" dirty="0" smtClean="0">
                <a:latin typeface="+mj-lt"/>
              </a:rPr>
              <a:t>regime is more than just volumes of water; magnitude</a:t>
            </a:r>
            <a:r>
              <a:rPr lang="en-US" sz="2800" b="1" dirty="0" smtClean="0">
                <a:latin typeface="+mj-lt"/>
              </a:rPr>
              <a:t>, frequency, duration, timing, and rate of change of </a:t>
            </a:r>
            <a:r>
              <a:rPr lang="en-US" sz="2800" b="1" dirty="0" smtClean="0">
                <a:latin typeface="+mj-lt"/>
              </a:rPr>
              <a:t>flows all need consideration</a:t>
            </a:r>
            <a:endParaRPr lang="en-US" sz="2800" b="1" dirty="0" smtClean="0">
              <a:latin typeface="+mj-lt"/>
            </a:endParaRPr>
          </a:p>
          <a:p>
            <a:pPr>
              <a:defRPr/>
            </a:pPr>
            <a:endParaRPr lang="en-US" sz="1600" b="1" dirty="0" smtClean="0">
              <a:solidFill>
                <a:schemeClr val="tx2"/>
              </a:solidFill>
              <a:latin typeface="Arial" pitchFamily="34" charset="0"/>
            </a:endParaRPr>
          </a:p>
          <a:p>
            <a:pPr>
              <a:defRPr/>
            </a:pPr>
            <a:endParaRPr lang="en-US" sz="2400" b="1" dirty="0" smtClean="0"/>
          </a:p>
          <a:p>
            <a:pPr>
              <a:defRPr/>
            </a:pP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sz="4800" b="1" dirty="0" smtClean="0"/>
              <a:t>Committee Charge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562600"/>
          </a:xfrm>
        </p:spPr>
        <p:txBody>
          <a:bodyPr/>
          <a:lstStyle/>
          <a:p>
            <a:r>
              <a:rPr lang="en-US" b="1" dirty="0" smtClean="0"/>
              <a:t>Identification of methodology that is scientifically defensible, cost-effective, representative at the watershed scale and timely relative to implementation</a:t>
            </a:r>
          </a:p>
          <a:p>
            <a:r>
              <a:rPr lang="en-US" b="1" dirty="0" smtClean="0"/>
              <a:t>Input on how recommended methodology or methodologies can be augmented or refined in the future</a:t>
            </a:r>
          </a:p>
          <a:p>
            <a:r>
              <a:rPr lang="en-US" b="1" dirty="0" smtClean="0"/>
              <a:t>How to develop flow criteria that apply to the majority of the watershed within a tributary that addresses multiple species, different life stages, and different fluvial processes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b="1" dirty="0" smtClean="0"/>
              <a:t>Panel Recommendation – Use of a Hybrid Approach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458200" cy="4876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stream </a:t>
            </a:r>
            <a:r>
              <a:rPr lang="en-US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river classification based on geomorphic, hydrologic, geographic, and/or faunal </a:t>
            </a:r>
            <a:r>
              <a:rPr lang="en-US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characteristics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hydrologic </a:t>
            </a:r>
            <a:r>
              <a:rPr lang="en-US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analyses that separate the hydrograph into flow regimes (blocks) and examine historical </a:t>
            </a:r>
            <a:r>
              <a:rPr lang="en-US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changes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assessment </a:t>
            </a:r>
            <a:r>
              <a:rPr lang="en-US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whether any site-specific field work is required in the catchment or river reach to address specific information </a:t>
            </a:r>
            <a:r>
              <a:rPr lang="en-US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gaps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extrapolation </a:t>
            </a:r>
            <a:r>
              <a:rPr lang="en-US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understanding of flow-ecology relationships from other sites to the study catchment or </a:t>
            </a:r>
            <a:r>
              <a:rPr lang="en-US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segment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production </a:t>
            </a:r>
            <a:r>
              <a:rPr lang="en-US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an environmental flow regime that meets the needs of species and ecosystem processes in the </a:t>
            </a:r>
            <a:r>
              <a:rPr lang="en-US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assuring </a:t>
            </a:r>
            <a:r>
              <a:rPr lang="en-US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clear and transparent dialogue and interaction between scientists and </a:t>
            </a:r>
            <a:r>
              <a:rPr lang="en-US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stakeholders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designing </a:t>
            </a:r>
            <a:r>
              <a:rPr lang="en-US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 effective adaptive management protocol with robust implementation measurements to support the decision-making process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9"/>
          <p:cNvSpPr txBox="1">
            <a:spLocks noChangeArrowheads="1"/>
          </p:cNvSpPr>
          <p:nvPr/>
        </p:nvSpPr>
        <p:spPr bwMode="auto">
          <a:xfrm>
            <a:off x="457200" y="1939766"/>
            <a:ext cx="792480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i="1" dirty="0">
                <a:latin typeface="Arial" charset="0"/>
              </a:rPr>
              <a:t>“The minimum flow for a given watercourse shall be the limit at which further withdrawals would be </a:t>
            </a:r>
            <a:r>
              <a:rPr lang="en-US" sz="2800" b="1" i="1" u="sng" dirty="0">
                <a:latin typeface="Arial" charset="0"/>
              </a:rPr>
              <a:t>significantly harmful</a:t>
            </a:r>
            <a:r>
              <a:rPr lang="en-US" sz="2800" b="1" i="1" dirty="0">
                <a:latin typeface="Arial" charset="0"/>
              </a:rPr>
              <a:t> to the water resources or ecology of the area.” </a:t>
            </a:r>
            <a:r>
              <a:rPr lang="en-US" sz="2800" b="1" dirty="0"/>
              <a:t>Section 373.042 Florida Statutes</a:t>
            </a:r>
            <a:r>
              <a:rPr lang="en-US" sz="2800" b="1" i="1" dirty="0">
                <a:latin typeface="Arial" charset="0"/>
              </a:rPr>
              <a:t> </a:t>
            </a:r>
            <a:endParaRPr lang="en-US" sz="2800" dirty="0">
              <a:latin typeface="Arial" charset="0"/>
            </a:endParaRPr>
          </a:p>
          <a:p>
            <a:pPr algn="l"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				</a:t>
            </a:r>
          </a:p>
        </p:txBody>
      </p:sp>
      <p:sp>
        <p:nvSpPr>
          <p:cNvPr id="6147" name="Rectangle 10" descr="Blue tissue paper"/>
          <p:cNvSpPr>
            <a:spLocks noChangeArrowheads="1"/>
          </p:cNvSpPr>
          <p:nvPr/>
        </p:nvSpPr>
        <p:spPr bwMode="auto">
          <a:xfrm>
            <a:off x="152400" y="4953000"/>
            <a:ext cx="8839200" cy="17526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b="1" i="1" dirty="0"/>
              <a:t>Environmental flow is the term for the amount of water needed in a</a:t>
            </a:r>
          </a:p>
          <a:p>
            <a:pPr algn="l"/>
            <a:r>
              <a:rPr lang="en-US" b="1" i="1" dirty="0"/>
              <a:t>watercourse to maintain healthy, natural, ecosystems. Only a few</a:t>
            </a:r>
          </a:p>
          <a:p>
            <a:pPr algn="l"/>
            <a:r>
              <a:rPr lang="en-US" b="1" i="1" dirty="0"/>
              <a:t>countries, such as Australia, South Africa, and the United Kingdom</a:t>
            </a:r>
          </a:p>
          <a:p>
            <a:pPr algn="l"/>
            <a:r>
              <a:rPr lang="en-US" b="1" i="1" dirty="0"/>
              <a:t>have integrated the concept into water management.</a:t>
            </a:r>
            <a:r>
              <a:rPr lang="en-US" dirty="0"/>
              <a:t> </a:t>
            </a:r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/>
              <a:t>Setting Flow Criteria for Estuaries and Rivers</a:t>
            </a:r>
          </a:p>
          <a:p>
            <a:r>
              <a:rPr lang="en-US" sz="3200" b="1" dirty="0"/>
              <a:t>in the Southwest Florida Water </a:t>
            </a:r>
            <a:r>
              <a:rPr lang="en-US" sz="3200" b="1" dirty="0" smtClean="0"/>
              <a:t>Management District (SWFWMD)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85"/>
          <p:cNvSpPr>
            <a:spLocks noChangeArrowheads="1"/>
          </p:cNvSpPr>
          <p:nvPr/>
        </p:nvSpPr>
        <p:spPr bwMode="auto">
          <a:xfrm>
            <a:off x="1747838" y="1771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pic>
        <p:nvPicPr>
          <p:cNvPr id="9219" name="Picture 4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88900"/>
            <a:ext cx="9067800" cy="509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Rectangle 487" descr="Blue tissue paper"/>
          <p:cNvSpPr>
            <a:spLocks noChangeArrowheads="1"/>
          </p:cNvSpPr>
          <p:nvPr/>
        </p:nvSpPr>
        <p:spPr bwMode="auto">
          <a:xfrm>
            <a:off x="533400" y="76200"/>
            <a:ext cx="8229600" cy="533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dirty="0"/>
              <a:t>Building Block </a:t>
            </a:r>
            <a:r>
              <a:rPr lang="en-US" sz="2800" b="1" dirty="0" smtClean="0"/>
              <a:t>Approach – Florida Example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800" b="1" dirty="0" smtClean="0">
                <a:latin typeface="Arial" charset="0"/>
              </a:rPr>
              <a:t>Habitat Suitability Curves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686800" cy="39624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latin typeface="Arial" charset="0"/>
              </a:rPr>
              <a:t>Key Non-native Fish Species</a:t>
            </a:r>
          </a:p>
          <a:p>
            <a:pPr eaLnBrk="1" hangingPunct="1"/>
            <a:r>
              <a:rPr lang="en-US" sz="4000" b="1" dirty="0" smtClean="0">
                <a:latin typeface="Arial" charset="0"/>
              </a:rPr>
              <a:t>Key Native Fish Species</a:t>
            </a:r>
          </a:p>
          <a:p>
            <a:pPr eaLnBrk="1" hangingPunct="1"/>
            <a:r>
              <a:rPr lang="en-US" sz="4000" b="1" dirty="0" smtClean="0">
                <a:latin typeface="Arial" charset="0"/>
              </a:rPr>
              <a:t>Key Aquatic Macroinvertebrates</a:t>
            </a:r>
          </a:p>
          <a:p>
            <a:pPr eaLnBrk="1" hangingPunct="1"/>
            <a:r>
              <a:rPr lang="en-US" sz="4000" b="1" dirty="0" smtClean="0">
                <a:latin typeface="Arial" charset="0"/>
              </a:rPr>
              <a:t>Dominant Riparian Plants</a:t>
            </a:r>
          </a:p>
          <a:p>
            <a:pPr eaLnBrk="1" hangingPunct="1"/>
            <a:r>
              <a:rPr lang="en-US" sz="4000" b="1" dirty="0" smtClean="0">
                <a:latin typeface="Arial" charset="0"/>
              </a:rPr>
              <a:t>Riparian Dependent Bird Species</a:t>
            </a:r>
          </a:p>
          <a:p>
            <a:pPr eaLnBrk="1" hangingPunct="1"/>
            <a:endParaRPr lang="en-US" sz="4000" b="1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46038"/>
            <a:ext cx="9144000" cy="1371601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ea typeface="ＭＳ Ｐゴシック" pitchFamily="64" charset="-128"/>
              </a:rPr>
              <a:t>Setting Estuarine Flow Criteria in Texas</a:t>
            </a:r>
            <a:br>
              <a:rPr lang="en-US" sz="4000" b="1" dirty="0" smtClean="0">
                <a:ea typeface="ＭＳ Ｐゴシック" pitchFamily="64" charset="-128"/>
              </a:rPr>
            </a:br>
            <a:r>
              <a:rPr lang="en-US" sz="4000" b="1" dirty="0" smtClean="0">
                <a:ea typeface="ＭＳ Ｐゴシック" pitchFamily="64" charset="-128"/>
              </a:rPr>
              <a:t>(River Flow Criteria Already Adopted)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82563" y="1570038"/>
            <a:ext cx="8778875" cy="4754562"/>
          </a:xfrm>
        </p:spPr>
        <p:txBody>
          <a:bodyPr/>
          <a:lstStyle/>
          <a:p>
            <a:pPr marL="61913" indent="-4763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 smtClean="0"/>
              <a:t>“</a:t>
            </a:r>
            <a:r>
              <a:rPr lang="en-US" sz="2800" b="1" dirty="0" smtClean="0"/>
              <a:t>basin and bay expert science team shall develop environmental flow analyses and a </a:t>
            </a:r>
            <a:r>
              <a:rPr lang="en-US" sz="2800" b="1" u="sng" dirty="0" smtClean="0"/>
              <a:t>recommended environmental flow regime</a:t>
            </a:r>
            <a:r>
              <a:rPr lang="en-US" sz="2800" b="1" dirty="0" smtClean="0"/>
              <a:t> for the river and bay system … through a </a:t>
            </a:r>
            <a:r>
              <a:rPr lang="en-US" sz="2800" b="1" u="sng" dirty="0" smtClean="0"/>
              <a:t>collaborative process designed to achieve consensus</a:t>
            </a:r>
            <a:r>
              <a:rPr lang="en-US" sz="2800" b="1" dirty="0" smtClean="0"/>
              <a:t>”</a:t>
            </a:r>
          </a:p>
          <a:p>
            <a:pPr marL="61913" indent="-4763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b="1" dirty="0" smtClean="0"/>
              <a:t>“must consider all reasonably available science, without regard to the need for the water for other uses, and … the </a:t>
            </a:r>
            <a:r>
              <a:rPr lang="en-US" sz="2800" b="1" u="sng" dirty="0" smtClean="0"/>
              <a:t>recommendations must be based solely on the best science available</a:t>
            </a:r>
            <a:r>
              <a:rPr lang="en-US" sz="2800" b="1" dirty="0" smtClean="0"/>
              <a:t>”</a:t>
            </a:r>
          </a:p>
          <a:p>
            <a:pPr marL="61913" indent="-4763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b="1" dirty="0" smtClean="0"/>
              <a:t>Texas Water Code §11.02362 (m)</a:t>
            </a:r>
          </a:p>
          <a:p>
            <a:pPr marL="61913" indent="-47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 smtClean="0"/>
              <a:t> Senate Bill 3 - 2007</a:t>
            </a:r>
          </a:p>
        </p:txBody>
      </p:sp>
      <p:pic>
        <p:nvPicPr>
          <p:cNvPr id="12292" name="Picture 5" descr="Texas River Im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4953000"/>
            <a:ext cx="2179638" cy="157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46038"/>
            <a:ext cx="9144000" cy="1570038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ea typeface="ＭＳ Ｐゴシック" pitchFamily="64" charset="-128"/>
              </a:rPr>
              <a:t>Setting Estuarine Flow Criteria in Texas (continued)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874838"/>
            <a:ext cx="9144000" cy="4754562"/>
          </a:xfrm>
        </p:spPr>
        <p:txBody>
          <a:bodyPr/>
          <a:lstStyle/>
          <a:p>
            <a:pPr marL="61913" indent="-4763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b="1" dirty="0" smtClean="0"/>
              <a:t>Statewide Environmental Flows Science Advisory Committee</a:t>
            </a:r>
          </a:p>
          <a:p>
            <a:pPr marL="61913" indent="-4763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b="1" dirty="0" smtClean="0"/>
              <a:t>Bay/Basin Expert Science Teams</a:t>
            </a:r>
          </a:p>
          <a:p>
            <a:pPr marL="61913" indent="-4763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b="1" dirty="0" smtClean="0"/>
              <a:t>Address Seasonal and Yearly Fluctuations</a:t>
            </a:r>
          </a:p>
          <a:p>
            <a:pPr marL="61913" indent="-4763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b="1" dirty="0" smtClean="0"/>
              <a:t>Support a “Sound Ecological Environment”</a:t>
            </a:r>
          </a:p>
          <a:p>
            <a:pPr marL="61913" indent="-4763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b="1" dirty="0" smtClean="0"/>
              <a:t>Maintain Productivity, Extent, and Persistence of 	Key Habitats in the Seven Major Estuaries</a:t>
            </a:r>
          </a:p>
          <a:p>
            <a:pPr marL="61913" indent="-4763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b="1" dirty="0" smtClean="0"/>
              <a:t>Stakeholder Committee and State Agencies </a:t>
            </a:r>
          </a:p>
        </p:txBody>
      </p:sp>
      <p:pic>
        <p:nvPicPr>
          <p:cNvPr id="13316" name="Picture 4" descr="Texas FWINFLOWS20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2362200"/>
            <a:ext cx="1143000" cy="152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5750</TotalTime>
  <Words>741</Words>
  <Application>Microsoft Office PowerPoint</Application>
  <PresentationFormat>On-screen Show (4:3)</PresentationFormat>
  <Paragraphs>66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Times New Roman</vt:lpstr>
      <vt:lpstr>Arial</vt:lpstr>
      <vt:lpstr>Wingdings</vt:lpstr>
      <vt:lpstr>ＭＳ Ｐゴシック</vt:lpstr>
      <vt:lpstr>Default Design</vt:lpstr>
      <vt:lpstr>Recommendations for Determining Regional Instream Flow Criteria for Priority Tributaries to the Sacramento-San Joaquin Delta A Report to the California State Water Resources Control Board</vt:lpstr>
      <vt:lpstr>Rivers and Flows – Scientific Foundation</vt:lpstr>
      <vt:lpstr>Committee Charge</vt:lpstr>
      <vt:lpstr>Panel Recommendation – Use of a Hybrid Approach</vt:lpstr>
      <vt:lpstr>Slide 5</vt:lpstr>
      <vt:lpstr>Slide 6</vt:lpstr>
      <vt:lpstr>Habitat Suitability Curves</vt:lpstr>
      <vt:lpstr>Setting Estuarine Flow Criteria in Texas (River Flow Criteria Already Adopted)</vt:lpstr>
      <vt:lpstr>Setting Estuarine Flow Criteria in Texas (continued)</vt:lpstr>
      <vt:lpstr>Setting Flow Requirements – Examples from California</vt:lpstr>
      <vt:lpstr>Some General Principles For Sustaining Healthy Rivers</vt:lpstr>
    </vt:vector>
  </TitlesOfParts>
  <Company>Southwest Florida Water Management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Planned Northern District Outreach Efforts</dc:title>
  <dc:creator>ROWEN</dc:creator>
  <cp:lastModifiedBy>cdahm</cp:lastModifiedBy>
  <cp:revision>202</cp:revision>
  <dcterms:created xsi:type="dcterms:W3CDTF">2002-07-25T17:07:22Z</dcterms:created>
  <dcterms:modified xsi:type="dcterms:W3CDTF">2014-03-19T05:11:53Z</dcterms:modified>
</cp:coreProperties>
</file>