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166" r:id="rId3"/>
    <p:sldId id="1082" r:id="rId4"/>
    <p:sldId id="732" r:id="rId5"/>
    <p:sldId id="1153" r:id="rId6"/>
    <p:sldId id="1162" r:id="rId7"/>
    <p:sldId id="1130" r:id="rId8"/>
    <p:sldId id="678" r:id="rId9"/>
    <p:sldId id="1163" r:id="rId10"/>
    <p:sldId id="1164" r:id="rId11"/>
    <p:sldId id="1165" r:id="rId12"/>
    <p:sldId id="757" r:id="rId13"/>
    <p:sldId id="1167" r:id="rId14"/>
    <p:sldId id="1155" r:id="rId15"/>
    <p:sldId id="1129" r:id="rId16"/>
    <p:sldId id="1148" r:id="rId17"/>
    <p:sldId id="1156" r:id="rId18"/>
    <p:sldId id="1157" r:id="rId1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outlineViewPr>
    <p:cViewPr>
      <p:scale>
        <a:sx n="33" d="100"/>
        <a:sy n="33" d="100"/>
      </p:scale>
      <p:origin x="0" y="-721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23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of Four 1-liter jars during flocculation process.">
            <a:extLst>
              <a:ext uri="{FF2B5EF4-FFF2-40B4-BE49-F238E27FC236}">
                <a16:creationId xmlns:a16="http://schemas.microsoft.com/office/drawing/2014/main" id="{D2A9EE7E-6DEE-40CC-AE46-A699F5E112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>
              <a:gd name="connsiteX0" fmla="*/ 0 w 8081873"/>
              <a:gd name="connsiteY0" fmla="*/ 0 h 6858000"/>
              <a:gd name="connsiteX1" fmla="*/ 8081873 w 8081873"/>
              <a:gd name="connsiteY1" fmla="*/ 0 h 6858000"/>
              <a:gd name="connsiteX2" fmla="*/ 8081873 w 8081873"/>
              <a:gd name="connsiteY2" fmla="*/ 6858000 h 6858000"/>
              <a:gd name="connsiteX3" fmla="*/ 0 w 8081873"/>
              <a:gd name="connsiteY3" fmla="*/ 6858000 h 6858000"/>
              <a:gd name="connsiteX4" fmla="*/ 68897 w 8081873"/>
              <a:gd name="connsiteY4" fmla="*/ 6734633 h 6858000"/>
              <a:gd name="connsiteX5" fmla="*/ 848920 w 8081873"/>
              <a:gd name="connsiteY5" fmla="*/ 3429000 h 6858000"/>
              <a:gd name="connsiteX6" fmla="*/ 68897 w 8081873"/>
              <a:gd name="connsiteY6" fmla="*/ 1233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91" name="Freeform: Shape 9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City of Fresno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CA1010007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Fresno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Actiflo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7, 2020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118720"/>
            <a:ext cx="11211757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Fresno – Northeast Plant, Jar Test 17-24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MR (Maturation)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5330055"/>
                  </p:ext>
                </p:extLst>
              </p:nvPr>
            </p:nvGraphicFramePr>
            <p:xfrm>
              <a:off x="142043" y="1527200"/>
              <a:ext cx="11801717" cy="5212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13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49819">
                      <a:extLst>
                        <a:ext uri="{9D8B030D-6E8A-4147-A177-3AD203B41FA5}">
                          <a16:colId xmlns:a16="http://schemas.microsoft.com/office/drawing/2014/main" val="2774254113"/>
                        </a:ext>
                      </a:extLst>
                    </a:gridCol>
                    <a:gridCol w="1295710">
                      <a:extLst>
                        <a:ext uri="{9D8B030D-6E8A-4147-A177-3AD203B41FA5}">
                          <a16:colId xmlns:a16="http://schemas.microsoft.com/office/drawing/2014/main" val="2319167243"/>
                        </a:ext>
                      </a:extLst>
                    </a:gridCol>
                    <a:gridCol w="1254304">
                      <a:extLst>
                        <a:ext uri="{9D8B030D-6E8A-4147-A177-3AD203B41FA5}">
                          <a16:colId xmlns:a16="http://schemas.microsoft.com/office/drawing/2014/main" val="2343445637"/>
                        </a:ext>
                      </a:extLst>
                    </a:gridCol>
                    <a:gridCol w="1077918">
                      <a:extLst>
                        <a:ext uri="{9D8B030D-6E8A-4147-A177-3AD203B41FA5}">
                          <a16:colId xmlns:a16="http://schemas.microsoft.com/office/drawing/2014/main" val="2909228625"/>
                        </a:ext>
                      </a:extLst>
                    </a:gridCol>
                    <a:gridCol w="12996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0089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3402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48435">
                      <a:extLst>
                        <a:ext uri="{9D8B030D-6E8A-4147-A177-3AD203B41FA5}">
                          <a16:colId xmlns:a16="http://schemas.microsoft.com/office/drawing/2014/main" val="718132139"/>
                        </a:ext>
                      </a:extLst>
                    </a:gridCol>
                  </a:tblGrid>
                  <a:tr h="59713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Jar</a:t>
                          </a:r>
                          <a:b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#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Alum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mg/L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 RPM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Mix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Ballast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8110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PULV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mg/L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RPM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Filtrate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Filtrate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%UVT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Filtrate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UVA/cm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Settle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NTU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</a:t>
                          </a:r>
                        </a:p>
                      </a:txBody>
                      <a:tcPr marL="5582" marR="5582" marT="5582" marB="0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0.63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0.016</a:t>
                          </a:r>
                        </a:p>
                      </a:txBody>
                      <a:tcPr marL="5582" marR="5582" marT="5582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0.65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0.014</a:t>
                          </a:r>
                        </a:p>
                      </a:txBody>
                      <a:tcPr marL="5582" marR="5582" marT="5582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0.63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96.7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0.57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1/4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0.74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1170126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1/4</m:t>
                              </m:r>
                            </m:oMath>
                          </a14:m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0.72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8335547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1/4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0.87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968612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1/4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96.7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0.79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3607658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35330055"/>
                  </p:ext>
                </p:extLst>
              </p:nvPr>
            </p:nvGraphicFramePr>
            <p:xfrm>
              <a:off x="142043" y="1527200"/>
              <a:ext cx="11801717" cy="5212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4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132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49819">
                      <a:extLst>
                        <a:ext uri="{9D8B030D-6E8A-4147-A177-3AD203B41FA5}">
                          <a16:colId xmlns:a16="http://schemas.microsoft.com/office/drawing/2014/main" val="2774254113"/>
                        </a:ext>
                      </a:extLst>
                    </a:gridCol>
                    <a:gridCol w="1295710">
                      <a:extLst>
                        <a:ext uri="{9D8B030D-6E8A-4147-A177-3AD203B41FA5}">
                          <a16:colId xmlns:a16="http://schemas.microsoft.com/office/drawing/2014/main" val="2319167243"/>
                        </a:ext>
                      </a:extLst>
                    </a:gridCol>
                    <a:gridCol w="1254304">
                      <a:extLst>
                        <a:ext uri="{9D8B030D-6E8A-4147-A177-3AD203B41FA5}">
                          <a16:colId xmlns:a16="http://schemas.microsoft.com/office/drawing/2014/main" val="2343445637"/>
                        </a:ext>
                      </a:extLst>
                    </a:gridCol>
                    <a:gridCol w="1077918">
                      <a:extLst>
                        <a:ext uri="{9D8B030D-6E8A-4147-A177-3AD203B41FA5}">
                          <a16:colId xmlns:a16="http://schemas.microsoft.com/office/drawing/2014/main" val="2909228625"/>
                        </a:ext>
                      </a:extLst>
                    </a:gridCol>
                    <a:gridCol w="12996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00899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34024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48435">
                      <a:extLst>
                        <a:ext uri="{9D8B030D-6E8A-4147-A177-3AD203B41FA5}">
                          <a16:colId xmlns:a16="http://schemas.microsoft.com/office/drawing/2014/main" val="718132139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Jar</a:t>
                          </a:r>
                          <a:b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240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#</a:t>
                          </a:r>
                          <a:endParaRPr lang="en-US" sz="2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Alum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mg/L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 RPM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Mix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Ballast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Sand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8110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PULV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mg/L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RPM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MR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Filtrate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NTU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Filtrate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%UVT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Filtrate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UVA/cm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Settle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NTU</a:t>
                          </a:r>
                        </a:p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0.017</a:t>
                          </a:r>
                        </a:p>
                      </a:txBody>
                      <a:tcPr marL="5582" marR="5582" marT="5582" marB="0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0.63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0.016</a:t>
                          </a:r>
                        </a:p>
                      </a:txBody>
                      <a:tcPr marL="5582" marR="5582" marT="5582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0.65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J19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fontAlgn="t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0.014</a:t>
                          </a:r>
                        </a:p>
                      </a:txBody>
                      <a:tcPr marL="5582" marR="5582" marT="5582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0.63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96.7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0.57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1/4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0.74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1170126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582" marR="5582" marT="5582" marB="0" anchor="ctr">
                        <a:blipFill>
                          <a:blip r:embed="rId2"/>
                          <a:stretch>
                            <a:fillRect l="-238028" t="-849333" r="-573709" b="-2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0.11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96.4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0.72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83355471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1/4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0.87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10968612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1/4 Tsp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0.06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0.08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96.7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0.015</a:t>
                          </a:r>
                        </a:p>
                      </a:txBody>
                      <a:tcPr marL="5582" marR="5582" marT="5582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0.79</a:t>
                          </a:r>
                        </a:p>
                      </a:txBody>
                      <a:tcPr marL="5582" marR="5582" marT="5582" marB="0" anchor="ctr"/>
                    </a:tc>
                    <a:extLst>
                      <a:ext uri="{0D108BD9-81ED-4DB2-BD59-A6C34878D82A}">
                        <a16:rowId xmlns:a16="http://schemas.microsoft.com/office/drawing/2014/main" val="36076588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208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118720"/>
            <a:ext cx="11211757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Fresno – Northeast Plant, Jar Test 25-28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MR (Maturation)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279641"/>
              </p:ext>
            </p:extLst>
          </p:nvPr>
        </p:nvGraphicFramePr>
        <p:xfrm>
          <a:off x="142043" y="1527200"/>
          <a:ext cx="11801717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19">
                  <a:extLst>
                    <a:ext uri="{9D8B030D-6E8A-4147-A177-3AD203B41FA5}">
                      <a16:colId xmlns:a16="http://schemas.microsoft.com/office/drawing/2014/main" val="2774254113"/>
                    </a:ext>
                  </a:extLst>
                </a:gridCol>
                <a:gridCol w="1295710">
                  <a:extLst>
                    <a:ext uri="{9D8B030D-6E8A-4147-A177-3AD203B41FA5}">
                      <a16:colId xmlns:a16="http://schemas.microsoft.com/office/drawing/2014/main" val="2319167243"/>
                    </a:ext>
                  </a:extLst>
                </a:gridCol>
                <a:gridCol w="1254304">
                  <a:extLst>
                    <a:ext uri="{9D8B030D-6E8A-4147-A177-3AD203B41FA5}">
                      <a16:colId xmlns:a16="http://schemas.microsoft.com/office/drawing/2014/main" val="2343445637"/>
                    </a:ext>
                  </a:extLst>
                </a:gridCol>
                <a:gridCol w="1077918">
                  <a:extLst>
                    <a:ext uri="{9D8B030D-6E8A-4147-A177-3AD203B41FA5}">
                      <a16:colId xmlns:a16="http://schemas.microsoft.com/office/drawing/2014/main" val="2909228625"/>
                    </a:ext>
                  </a:extLst>
                </a:gridCol>
                <a:gridCol w="1299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0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84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59713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PULV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31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649" y="125935"/>
            <a:ext cx="10520702" cy="10524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– Procedures for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Actiflo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1-Liter Jars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282045"/>
            <a:ext cx="11825056" cy="521083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injection;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 primary coagulant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 for 1-liter jars)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paddled speed to (110 rpm for 1-liter jars)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ballast sand (1/2 tsp/liter)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paddle speed for 2-minutes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paddle speed to (60 rpm for 1-liter jars)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polymer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8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97654"/>
            <a:ext cx="10520702" cy="9770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Testing – Procedures for </a:t>
            </a:r>
            <a:r>
              <a:rPr lang="en-US" sz="3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Actiflo</a:t>
            </a:r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1-Liter Jars - continue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1300899"/>
            <a:ext cx="11825056" cy="519197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paddle speed for 3-minutes (maturation basin)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paddles off; raise paddles out of water; settled for 1 minute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(drip rate, 15 mL/90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 or 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7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Kings River">
            <a:extLst>
              <a:ext uri="{FF2B5EF4-FFF2-40B4-BE49-F238E27FC236}">
                <a16:creationId xmlns:a16="http://schemas.microsoft.com/office/drawing/2014/main" id="{0D401C7C-06F8-4BB1-BF3E-B20BDBBF96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07C36-17A4-4C2F-B42E-4AE469C8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 River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36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55FA-D5E4-455A-A9B4-DDE5A142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1162975"/>
            <a:ext cx="4111413" cy="4613357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Fresno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 River Water Characteristics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7,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866F9-351A-4300-91F3-6C677896C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2179" y="1412489"/>
            <a:ext cx="4307305" cy="436384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0.45 NTU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7.32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91.7% (unfiltered)</a:t>
            </a:r>
          </a:p>
          <a:p>
            <a:pPr lvl="0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UVA/cm: 0.038</a:t>
            </a:r>
          </a:p>
        </p:txBody>
      </p:sp>
    </p:spTree>
    <p:extLst>
      <p:ext uri="{BB962C8B-B14F-4D97-AF65-F5344CB8AC3E}">
        <p14:creationId xmlns:p14="http://schemas.microsoft.com/office/powerpoint/2010/main" val="42707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Actiflo</a:t>
            </a:r>
            <a:r>
              <a:rPr lang="en-US" sz="4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Microsand Ballasted Clarification Treatment</a:t>
            </a:r>
          </a:p>
        </p:txBody>
      </p:sp>
      <p:pic>
        <p:nvPicPr>
          <p:cNvPr id="7" name="Content Placeholder 6" descr="Aerial image of treatment plant site.">
            <a:extLst>
              <a:ext uri="{FF2B5EF4-FFF2-40B4-BE49-F238E27FC236}">
                <a16:creationId xmlns:a16="http://schemas.microsoft.com/office/drawing/2014/main" id="{D128FC44-0CBF-4858-9A7F-6BE65F197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67" y="2829781"/>
            <a:ext cx="5455917" cy="3191711"/>
          </a:xfrm>
          <a:prstGeom prst="rect">
            <a:avLst/>
          </a:prstGeom>
        </p:spPr>
      </p:pic>
      <p:pic>
        <p:nvPicPr>
          <p:cNvPr id="1026" name="Picture 2" descr="Image of Actiflo treatment train.">
            <a:extLst>
              <a:ext uri="{FF2B5EF4-FFF2-40B4-BE49-F238E27FC236}">
                <a16:creationId xmlns:a16="http://schemas.microsoft.com/office/drawing/2014/main" id="{D6EAF397-131D-4B63-9FD4-3972090D2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073" y="2838166"/>
            <a:ext cx="5455917" cy="31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7462B2-4487-41D9-8947-132D1047A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97218" y="3429000"/>
            <a:ext cx="379828" cy="7772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64C24B-FA59-4417-AE3A-BF6991804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1648" y="3377685"/>
            <a:ext cx="466531" cy="1772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ACEA40-02A6-43B0-B0BB-9F93D8856E36}"/>
              </a:ext>
            </a:extLst>
          </p:cNvPr>
          <p:cNvSpPr txBox="1"/>
          <p:nvPr/>
        </p:nvSpPr>
        <p:spPr>
          <a:xfrm>
            <a:off x="6941977" y="5374430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Alum</a:t>
            </a:r>
          </a:p>
        </p:txBody>
      </p: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58466"/>
            <a:ext cx="5097780" cy="4393163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Aluminum Sulfate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48.24%  Aluminum Sulfate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8.2%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Nalco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8110 PULV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Polyacrylamide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use 1 mg/L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95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7.32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8110: 0.06 mg/L as product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Alum:  6.29 mg/L as product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6.8 with acetic acid.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FE970EB7-6B4E-4C69-ACED-1D90FDCF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89" b="2185"/>
          <a:stretch/>
        </p:blipFill>
        <p:spPr>
          <a:xfrm rot="16200000">
            <a:off x="6445205" y="1111204"/>
            <a:ext cx="6858000" cy="4635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118720"/>
            <a:ext cx="11211757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Fresno – Northeast Plant, Jar Test 1-8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MR (Maturation)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662908"/>
              </p:ext>
            </p:extLst>
          </p:nvPr>
        </p:nvGraphicFramePr>
        <p:xfrm>
          <a:off x="142043" y="1527200"/>
          <a:ext cx="1180171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19">
                  <a:extLst>
                    <a:ext uri="{9D8B030D-6E8A-4147-A177-3AD203B41FA5}">
                      <a16:colId xmlns:a16="http://schemas.microsoft.com/office/drawing/2014/main" val="2774254113"/>
                    </a:ext>
                  </a:extLst>
                </a:gridCol>
                <a:gridCol w="1295710">
                  <a:extLst>
                    <a:ext uri="{9D8B030D-6E8A-4147-A177-3AD203B41FA5}">
                      <a16:colId xmlns:a16="http://schemas.microsoft.com/office/drawing/2014/main" val="2319167243"/>
                    </a:ext>
                  </a:extLst>
                </a:gridCol>
                <a:gridCol w="1254304">
                  <a:extLst>
                    <a:ext uri="{9D8B030D-6E8A-4147-A177-3AD203B41FA5}">
                      <a16:colId xmlns:a16="http://schemas.microsoft.com/office/drawing/2014/main" val="2343445637"/>
                    </a:ext>
                  </a:extLst>
                </a:gridCol>
                <a:gridCol w="1077918">
                  <a:extLst>
                    <a:ext uri="{9D8B030D-6E8A-4147-A177-3AD203B41FA5}">
                      <a16:colId xmlns:a16="http://schemas.microsoft.com/office/drawing/2014/main" val="2909228625"/>
                    </a:ext>
                  </a:extLst>
                </a:gridCol>
                <a:gridCol w="1299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0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84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59713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PULV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11701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3355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9686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0765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45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43" y="118720"/>
            <a:ext cx="11211757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Fresno – Northeast Plant, Jar Test 9-16 Results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Flash Mix 200 RPM (30 sec), MR (Maturation)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514702"/>
              </p:ext>
            </p:extLst>
          </p:nvPr>
        </p:nvGraphicFramePr>
        <p:xfrm>
          <a:off x="142043" y="1527200"/>
          <a:ext cx="11801717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19">
                  <a:extLst>
                    <a:ext uri="{9D8B030D-6E8A-4147-A177-3AD203B41FA5}">
                      <a16:colId xmlns:a16="http://schemas.microsoft.com/office/drawing/2014/main" val="2774254113"/>
                    </a:ext>
                  </a:extLst>
                </a:gridCol>
                <a:gridCol w="1295710">
                  <a:extLst>
                    <a:ext uri="{9D8B030D-6E8A-4147-A177-3AD203B41FA5}">
                      <a16:colId xmlns:a16="http://schemas.microsoft.com/office/drawing/2014/main" val="2319167243"/>
                    </a:ext>
                  </a:extLst>
                </a:gridCol>
                <a:gridCol w="1254304">
                  <a:extLst>
                    <a:ext uri="{9D8B030D-6E8A-4147-A177-3AD203B41FA5}">
                      <a16:colId xmlns:a16="http://schemas.microsoft.com/office/drawing/2014/main" val="2343445637"/>
                    </a:ext>
                  </a:extLst>
                </a:gridCol>
                <a:gridCol w="1077918">
                  <a:extLst>
                    <a:ext uri="{9D8B030D-6E8A-4147-A177-3AD203B41FA5}">
                      <a16:colId xmlns:a16="http://schemas.microsoft.com/office/drawing/2014/main" val="2909228625"/>
                    </a:ext>
                  </a:extLst>
                </a:gridCol>
                <a:gridCol w="1299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0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843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597133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Ballast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PULV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11701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83355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9686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Tsp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607658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80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1409</Words>
  <Application>Microsoft Office PowerPoint</Application>
  <PresentationFormat>Widescreen</PresentationFormat>
  <Paragraphs>505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City of Fresno CA1010007 Fresno County Jar Test Actiflo</vt:lpstr>
      <vt:lpstr>Kings River</vt:lpstr>
      <vt:lpstr>City of Fresno Kings River Water Characteristics January 7, 2020</vt:lpstr>
      <vt:lpstr>Actiflo Microsand Ballasted Clarification Treatment</vt:lpstr>
      <vt:lpstr>UVT/UVA</vt:lpstr>
      <vt:lpstr>Coagulant Used for Jar Testing</vt:lpstr>
      <vt:lpstr>Laboratory Charge Analyzer</vt:lpstr>
      <vt:lpstr>City of Fresno – Northeast Plant, Jar Test 1-8 Results Flash Mix 200 RPM (30 sec), MR (Maturation)</vt:lpstr>
      <vt:lpstr>City of Fresno – Northeast Plant, Jar Test 9-16 Results Flash Mix 200 RPM (30 sec), MR (Maturation)</vt:lpstr>
      <vt:lpstr>City of Fresno – Northeast Plant, Jar Test 17-24 Results Flash Mix 200 RPM (30 sec), MR (Maturation)</vt:lpstr>
      <vt:lpstr>City of Fresno – Northeast Plant, Jar Test 25-28 Results Flash Mix 200 RPM (30 sec), MR (Maturation)</vt:lpstr>
      <vt:lpstr>Jar Testing – Procedures for Actiflo 1-Liter Jars</vt:lpstr>
      <vt:lpstr>Jar Testing – Procedures for Actiflo 1-Liter Jars - continue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Fresno CA1010007 County: Fresno Jar Test Actiflo</dc:title>
  <dc:creator>Schott, Guy@Waterboards</dc:creator>
  <cp:lastModifiedBy>Schott, Guy@Waterboards</cp:lastModifiedBy>
  <cp:revision>7</cp:revision>
  <dcterms:created xsi:type="dcterms:W3CDTF">2020-04-27T18:29:04Z</dcterms:created>
  <dcterms:modified xsi:type="dcterms:W3CDTF">2020-05-11T21:51:20Z</dcterms:modified>
</cp:coreProperties>
</file>