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1417" r:id="rId3"/>
    <p:sldId id="1564" r:id="rId4"/>
    <p:sldId id="1524" r:id="rId5"/>
    <p:sldId id="1541" r:id="rId6"/>
    <p:sldId id="1322" r:id="rId7"/>
    <p:sldId id="1545" r:id="rId8"/>
    <p:sldId id="293" r:id="rId9"/>
    <p:sldId id="294" r:id="rId10"/>
    <p:sldId id="1590" r:id="rId11"/>
    <p:sldId id="1127" r:id="rId12"/>
    <p:sldId id="1522" r:id="rId13"/>
    <p:sldId id="1511" r:id="rId14"/>
    <p:sldId id="1385" r:id="rId15"/>
    <p:sldId id="874" r:id="rId16"/>
    <p:sldId id="1584" r:id="rId17"/>
    <p:sldId id="1585" r:id="rId18"/>
    <p:sldId id="1561" r:id="rId19"/>
    <p:sldId id="1586" r:id="rId20"/>
    <p:sldId id="1587" r:id="rId21"/>
    <p:sldId id="1588" r:id="rId22"/>
    <p:sldId id="1589" r:id="rId23"/>
    <p:sldId id="1154" r:id="rId24"/>
    <p:sldId id="1155" r:id="rId25"/>
    <p:sldId id="1129" r:id="rId26"/>
    <p:sldId id="1148" r:id="rId27"/>
    <p:sldId id="1156" r:id="rId28"/>
    <p:sldId id="1157" r:id="rId29"/>
  </p:sldIdLst>
  <p:sldSz cx="12192000" cy="6858000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5B9BD5"/>
    <a:srgbClr val="33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47" autoAdjust="0"/>
  </p:normalViewPr>
  <p:slideViewPr>
    <p:cSldViewPr snapToGrid="0">
      <p:cViewPr varScale="1">
        <p:scale>
          <a:sx n="106" d="100"/>
          <a:sy n="106" d="100"/>
        </p:scale>
        <p:origin x="108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rTest\Jar%20Test%20ADA\Jar%20Test%20PowerPoint%20ADA\BassLakeCl2Decay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Chlorine Residual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Source (0.2 um absolute Isopore Membrane): UVA: 0.041/cm, UVT: 90.8%</c:v>
          </c:tx>
          <c:spPr>
            <a:ln w="95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Decay!$A$21:$A$35</c:f>
              <c:numCache>
                <c:formatCode>0.00</c:formatCode>
                <c:ptCount val="15"/>
                <c:pt idx="0" formatCode="General">
                  <c:v>0</c:v>
                </c:pt>
                <c:pt idx="1">
                  <c:v>4.1666666666666664E-2</c:v>
                </c:pt>
                <c:pt idx="2">
                  <c:v>0.375</c:v>
                </c:pt>
                <c:pt idx="3">
                  <c:v>1.375</c:v>
                </c:pt>
                <c:pt idx="4">
                  <c:v>2.3541666666666665</c:v>
                </c:pt>
                <c:pt idx="5">
                  <c:v>3.3541666666666665</c:v>
                </c:pt>
                <c:pt idx="6">
                  <c:v>4.208333333333333</c:v>
                </c:pt>
                <c:pt idx="7">
                  <c:v>5.4208333333333334</c:v>
                </c:pt>
                <c:pt idx="8">
                  <c:v>6.3999999999999995</c:v>
                </c:pt>
                <c:pt idx="9">
                  <c:v>7.4458333333333329</c:v>
                </c:pt>
                <c:pt idx="10">
                  <c:v>8.4416666666666664</c:v>
                </c:pt>
                <c:pt idx="11">
                  <c:v>9.4416666666666664</c:v>
                </c:pt>
                <c:pt idx="12">
                  <c:v>11.441666666666668</c:v>
                </c:pt>
                <c:pt idx="13">
                  <c:v>13.441666666666668</c:v>
                </c:pt>
                <c:pt idx="14">
                  <c:v>15.441666666666668</c:v>
                </c:pt>
              </c:numCache>
            </c:numRef>
          </c:xVal>
          <c:yVal>
            <c:numRef>
              <c:f>Decay!$C$21:$C$35</c:f>
              <c:numCache>
                <c:formatCode>General</c:formatCode>
                <c:ptCount val="15"/>
                <c:pt idx="1">
                  <c:v>1.23</c:v>
                </c:pt>
                <c:pt idx="2">
                  <c:v>0.78</c:v>
                </c:pt>
                <c:pt idx="3">
                  <c:v>0.45</c:v>
                </c:pt>
                <c:pt idx="4">
                  <c:v>0.27</c:v>
                </c:pt>
                <c:pt idx="5">
                  <c:v>0.16</c:v>
                </c:pt>
                <c:pt idx="6">
                  <c:v>0.05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0E3-4BE8-9813-F98D42185B75}"/>
            </c:ext>
          </c:extLst>
        </c:ser>
        <c:ser>
          <c:idx val="1"/>
          <c:order val="1"/>
          <c:tx>
            <c:v>CTC-00011: 7.5 mg/L, Nalcolyte 8105: 1.5 mg/L, UVA: 0.019/cm, UVT: 95.6%</c:v>
          </c:tx>
          <c:spPr>
            <a:ln w="95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Decay!$A$21:$A$37</c:f>
              <c:numCache>
                <c:formatCode>0.00</c:formatCode>
                <c:ptCount val="17"/>
                <c:pt idx="0" formatCode="General">
                  <c:v>0</c:v>
                </c:pt>
                <c:pt idx="1">
                  <c:v>4.1666666666666664E-2</c:v>
                </c:pt>
                <c:pt idx="2">
                  <c:v>0.375</c:v>
                </c:pt>
                <c:pt idx="3">
                  <c:v>1.375</c:v>
                </c:pt>
                <c:pt idx="4">
                  <c:v>2.3541666666666665</c:v>
                </c:pt>
                <c:pt idx="5">
                  <c:v>3.3541666666666665</c:v>
                </c:pt>
                <c:pt idx="6">
                  <c:v>4.208333333333333</c:v>
                </c:pt>
                <c:pt idx="7">
                  <c:v>5.4208333333333334</c:v>
                </c:pt>
                <c:pt idx="8">
                  <c:v>6.3999999999999995</c:v>
                </c:pt>
                <c:pt idx="9">
                  <c:v>7.4458333333333329</c:v>
                </c:pt>
                <c:pt idx="10">
                  <c:v>8.4416666666666664</c:v>
                </c:pt>
                <c:pt idx="11">
                  <c:v>9.4416666666666664</c:v>
                </c:pt>
                <c:pt idx="12">
                  <c:v>11.441666666666668</c:v>
                </c:pt>
                <c:pt idx="13">
                  <c:v>13.441666666666668</c:v>
                </c:pt>
                <c:pt idx="14">
                  <c:v>15.441666666666668</c:v>
                </c:pt>
                <c:pt idx="15">
                  <c:v>17.441666666666666</c:v>
                </c:pt>
                <c:pt idx="16">
                  <c:v>18.927916666666668</c:v>
                </c:pt>
              </c:numCache>
            </c:numRef>
          </c:xVal>
          <c:yVal>
            <c:numRef>
              <c:f>Decay!$D$21:$D$37</c:f>
              <c:numCache>
                <c:formatCode>General</c:formatCode>
                <c:ptCount val="17"/>
                <c:pt idx="0">
                  <c:v>1.55</c:v>
                </c:pt>
                <c:pt idx="2">
                  <c:v>1.35</c:v>
                </c:pt>
                <c:pt idx="3">
                  <c:v>1.19</c:v>
                </c:pt>
                <c:pt idx="4">
                  <c:v>1.03</c:v>
                </c:pt>
                <c:pt idx="5">
                  <c:v>0.97</c:v>
                </c:pt>
                <c:pt idx="6">
                  <c:v>0.82</c:v>
                </c:pt>
                <c:pt idx="7">
                  <c:v>0.66</c:v>
                </c:pt>
                <c:pt idx="8">
                  <c:v>0.59</c:v>
                </c:pt>
                <c:pt idx="9">
                  <c:v>0.51</c:v>
                </c:pt>
                <c:pt idx="10">
                  <c:v>0.48</c:v>
                </c:pt>
                <c:pt idx="11">
                  <c:v>0.4</c:v>
                </c:pt>
                <c:pt idx="12">
                  <c:v>0.32</c:v>
                </c:pt>
                <c:pt idx="13">
                  <c:v>0.27</c:v>
                </c:pt>
                <c:pt idx="14">
                  <c:v>0.22</c:v>
                </c:pt>
                <c:pt idx="15">
                  <c:v>0.13</c:v>
                </c:pt>
                <c:pt idx="16">
                  <c:v>7.0000000000000007E-2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0E3-4BE8-9813-F98D42185B7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00124272"/>
        <c:axId val="1100124688"/>
      </c:scatterChart>
      <c:valAx>
        <c:axId val="1100124272"/>
        <c:scaling>
          <c:orientation val="minMax"/>
          <c:max val="19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00124688"/>
        <c:crosses val="autoZero"/>
        <c:crossBetween val="midCat"/>
        <c:majorUnit val="1"/>
      </c:valAx>
      <c:valAx>
        <c:axId val="110012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Chlorine Residual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00124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0.27587</cdr:x>
      <cdr:y>0.28342</cdr:y>
    </cdr:from>
    <cdr:to>
      <cdr:x>0.36797</cdr:x>
      <cdr:y>0.45098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04989439-FFF2-4378-B055-9EC95E6E1C3D}"/>
            </a:ext>
          </a:extLst>
        </cdr:cNvPr>
        <cdr:cNvCxnSpPr/>
      </cdr:nvCxnSpPr>
      <cdr:spPr>
        <a:xfrm xmlns:a="http://schemas.openxmlformats.org/drawingml/2006/main" flipH="1">
          <a:off x="2900083" y="1440573"/>
          <a:ext cx="968188" cy="85164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0.2861</cdr:x>
      <cdr:y>0.47082</cdr:y>
    </cdr:from>
    <cdr:to>
      <cdr:x>0.43712</cdr:x>
      <cdr:y>0.72083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E8BF8E98-3A0C-4B85-BE81-C1982D1BABC8}"/>
            </a:ext>
          </a:extLst>
        </cdr:cNvPr>
        <cdr:cNvCxnSpPr/>
      </cdr:nvCxnSpPr>
      <cdr:spPr>
        <a:xfrm xmlns:a="http://schemas.openxmlformats.org/drawingml/2006/main" flipH="1">
          <a:off x="3007659" y="2393037"/>
          <a:ext cx="1587569" cy="127078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01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3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65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2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6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82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5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80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9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reg.niekarz@bws.works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 of 4 jars during flocculation.">
            <a:extLst>
              <a:ext uri="{FF2B5EF4-FFF2-40B4-BE49-F238E27FC236}">
                <a16:creationId xmlns:a16="http://schemas.microsoft.com/office/drawing/2014/main" id="{821A70CD-8BFF-4273-A4E7-143AB353D8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100">
                <a:latin typeface="Arial" panose="020B0604020202020204" pitchFamily="34" charset="0"/>
                <a:cs typeface="Arial" panose="020B0604020202020204" pitchFamily="34" charset="0"/>
              </a:rPr>
              <a:t>Bass Lake Water Company</a:t>
            </a:r>
            <a:br>
              <a:rPr lang="en-US" sz="41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00">
                <a:latin typeface="Arial" panose="020B0604020202020204" pitchFamily="34" charset="0"/>
                <a:cs typeface="Arial" panose="020B0604020202020204" pitchFamily="34" charset="0"/>
              </a:rPr>
              <a:t>CA2010003</a:t>
            </a:r>
            <a:br>
              <a:rPr lang="en-US" sz="41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00">
                <a:latin typeface="Arial" panose="020B0604020202020204" pitchFamily="34" charset="0"/>
                <a:cs typeface="Arial" panose="020B0604020202020204" pitchFamily="34" charset="0"/>
              </a:rPr>
              <a:t>Madera County</a:t>
            </a:r>
            <a:br>
              <a:rPr lang="en-US" sz="41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0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Guy Schott, P.E.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July 9, 2021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572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AD10-C5F3-452D-8DDE-5019759B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36" y="1"/>
            <a:ext cx="6904160" cy="9992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Laboratory Charge Analyzer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3604E-233B-4A38-9E07-B71044C9B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4524" y="999241"/>
            <a:ext cx="6612807" cy="567493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LCA: Used to determine coagulant demand of a source water entering the treatment plant.</a:t>
            </a:r>
          </a:p>
          <a:p>
            <a:pPr>
              <a:spcBef>
                <a:spcPct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Source pH: 7.53 – 7.57</a:t>
            </a:r>
          </a:p>
          <a:p>
            <a:pPr>
              <a:spcBef>
                <a:spcPct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LCA #1: Nalco 8157:  24 mg/L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LCA #2: Nalco 8105: 1 mg/L (manually dosed)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Nalco 8157:  7.5 mg/L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LCA #3: Nalco 8103: 1 mg/L (manually dosed)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Nalco 8157:  22.6 mg/L </a:t>
            </a:r>
          </a:p>
          <a:p>
            <a:pPr>
              <a:spcBef>
                <a:spcPct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LCA #4: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AdvFloc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CTC-00011: 41 mg/L</a:t>
            </a:r>
          </a:p>
          <a:p>
            <a:pPr>
              <a:spcBef>
                <a:spcPct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LCA #5: Nalco 8105: 1 mg/L (manually dosed)</a:t>
            </a:r>
          </a:p>
          <a:p>
            <a:pPr>
              <a:spcBef>
                <a:spcPct val="0"/>
              </a:spcBef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AdvFloc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CTC-00011: 15.1 mg/L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aboratory Charged Analyzer (LCA) that measures negative charged particles.  Coagulant is injected until the charged particles are neutralized.  ">
            <a:extLst>
              <a:ext uri="{FF2B5EF4-FFF2-40B4-BE49-F238E27FC236}">
                <a16:creationId xmlns:a16="http://schemas.microsoft.com/office/drawing/2014/main" id="{90C04CF0-8C8B-410B-8F22-6205AE6109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16560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35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1" y="1825625"/>
            <a:ext cx="10780059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Aluminum Sulfate doses are reported as hydrated Al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*14.3H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and/or 0.1 percent strength using 100 and/or 200 mL volumetric flasks.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57810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Bass Lake Water Company: 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b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Source Post Membrane vs. Optimum Dose and Coagulants Filtrate Jars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00772"/>
              </p:ext>
            </p:extLst>
          </p:nvPr>
        </p:nvGraphicFramePr>
        <p:xfrm>
          <a:off x="110835" y="1819127"/>
          <a:ext cx="11644388" cy="408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540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640541">
                  <a:extLst>
                    <a:ext uri="{9D8B030D-6E8A-4147-A177-3AD203B41FA5}">
                      <a16:colId xmlns:a16="http://schemas.microsoft.com/office/drawing/2014/main" val="39820008"/>
                    </a:ext>
                  </a:extLst>
                </a:gridCol>
                <a:gridCol w="1775011">
                  <a:extLst>
                    <a:ext uri="{9D8B030D-6E8A-4147-A177-3AD203B41FA5}">
                      <a16:colId xmlns:a16="http://schemas.microsoft.com/office/drawing/2014/main" val="1168575849"/>
                    </a:ext>
                  </a:extLst>
                </a:gridCol>
                <a:gridCol w="10847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2988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  <a:gridCol w="1526494">
                  <a:extLst>
                    <a:ext uri="{9D8B030D-6E8A-4147-A177-3AD203B41FA5}">
                      <a16:colId xmlns:a16="http://schemas.microsoft.com/office/drawing/2014/main" val="1694726046"/>
                    </a:ext>
                  </a:extLst>
                </a:gridCol>
              </a:tblGrid>
              <a:tr h="3770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CTC-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00011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ULTRION 8157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Nalcolyte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8105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polyamines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Cat-Floc 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8105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pDADMAC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90.8</a:t>
                      </a:r>
                    </a:p>
                  </a:txBody>
                  <a:tcPr marL="5582" marR="5582" marT="55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0.041</a:t>
                      </a:r>
                    </a:p>
                  </a:txBody>
                  <a:tcPr marL="5582" marR="5582" marT="55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10.9</a:t>
                      </a:r>
                    </a:p>
                  </a:txBody>
                  <a:tcPr marL="5582" marR="5582" marT="558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920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5497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07542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9709266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74C496-FEDF-4763-A2DF-48CF31DE54EA}"/>
              </a:ext>
            </a:extLst>
          </p:cNvPr>
          <p:cNvSpPr txBox="1"/>
          <p:nvPr/>
        </p:nvSpPr>
        <p:spPr>
          <a:xfrm>
            <a:off x="110836" y="6114209"/>
            <a:ext cx="1153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–water filtered through a 0.2 um absolute Isopore membrane.  All other jars were filtered through 1.2 um absolute Isopore membranes used for the filterability and UVT/UVA analysis. </a:t>
            </a:r>
          </a:p>
        </p:txBody>
      </p:sp>
    </p:spTree>
    <p:extLst>
      <p:ext uri="{BB962C8B-B14F-4D97-AF65-F5344CB8AC3E}">
        <p14:creationId xmlns:p14="http://schemas.microsoft.com/office/powerpoint/2010/main" val="1369320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D5A24A-F333-40BB-AA68-47C4E27CC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028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Jar Test – Filtrate Water Spiked with 2.0 mg/L NaOCl</a:t>
            </a:r>
            <a:br>
              <a:rPr 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Membrane Filtrate Water vs. Filtrate Optimum Coagulant/Dose</a:t>
            </a:r>
          </a:p>
        </p:txBody>
      </p:sp>
      <p:graphicFrame>
        <p:nvGraphicFramePr>
          <p:cNvPr id="4" name="Chart 3" descr="Chart of chlorine residual.">
            <a:extLst>
              <a:ext uri="{FF2B5EF4-FFF2-40B4-BE49-F238E27FC236}">
                <a16:creationId xmlns:a16="http://schemas.microsoft.com/office/drawing/2014/main" id="{73D5E3E8-2BF0-4DA2-AF12-CD99959447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64513"/>
              </p:ext>
            </p:extLst>
          </p:nvPr>
        </p:nvGraphicFramePr>
        <p:xfrm>
          <a:off x="838200" y="1212980"/>
          <a:ext cx="10512547" cy="508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C05BA2-5354-4D5B-A0ED-736271294A47}"/>
              </a:ext>
            </a:extLst>
          </p:cNvPr>
          <p:cNvSpPr txBox="1"/>
          <p:nvPr/>
        </p:nvSpPr>
        <p:spPr>
          <a:xfrm>
            <a:off x="3738283" y="1917989"/>
            <a:ext cx="1695144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TTHM: 45 ug/L, </a:t>
            </a:r>
          </a:p>
          <a:p>
            <a:r>
              <a:rPr lang="en-US" dirty="0"/>
              <a:t>HAA5: 34 ug/L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4041B-E401-4A2D-BBD1-D27A9CCBDF53}"/>
              </a:ext>
            </a:extLst>
          </p:cNvPr>
          <p:cNvSpPr txBox="1"/>
          <p:nvPr/>
        </p:nvSpPr>
        <p:spPr>
          <a:xfrm>
            <a:off x="5433427" y="2946163"/>
            <a:ext cx="1695144" cy="646331"/>
          </a:xfrm>
          <a:prstGeom prst="rect">
            <a:avLst/>
          </a:prstGeom>
          <a:noFill/>
          <a:ln>
            <a:solidFill>
              <a:srgbClr val="0099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TTHM: 80 ug/L, </a:t>
            </a:r>
          </a:p>
          <a:p>
            <a:r>
              <a:rPr lang="en-US" dirty="0"/>
              <a:t>HAA5: 73 ug/L</a:t>
            </a:r>
          </a:p>
        </p:txBody>
      </p:sp>
    </p:spTree>
    <p:extLst>
      <p:ext uri="{BB962C8B-B14F-4D97-AF65-F5344CB8AC3E}">
        <p14:creationId xmlns:p14="http://schemas.microsoft.com/office/powerpoint/2010/main" val="456846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6" y="144063"/>
            <a:ext cx="11915774" cy="231338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Bass Lake Water Company: </a:t>
            </a:r>
            <a:b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TTHMs/HAA5s Laboratory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NaOCl dose after filtration: 2.0 mg/L (Hold Time 4.2 days)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713EEAE-8A57-4C97-BAAD-C1B22868C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098287"/>
              </p:ext>
            </p:extLst>
          </p:nvPr>
        </p:nvGraphicFramePr>
        <p:xfrm>
          <a:off x="142876" y="2783743"/>
          <a:ext cx="11631200" cy="1807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3276">
                  <a:extLst>
                    <a:ext uri="{9D8B030D-6E8A-4147-A177-3AD203B41FA5}">
                      <a16:colId xmlns:a16="http://schemas.microsoft.com/office/drawing/2014/main" val="4269106942"/>
                    </a:ext>
                  </a:extLst>
                </a:gridCol>
                <a:gridCol w="1130860">
                  <a:extLst>
                    <a:ext uri="{9D8B030D-6E8A-4147-A177-3AD203B41FA5}">
                      <a16:colId xmlns:a16="http://schemas.microsoft.com/office/drawing/2014/main" val="585763398"/>
                    </a:ext>
                  </a:extLst>
                </a:gridCol>
                <a:gridCol w="1465310">
                  <a:extLst>
                    <a:ext uri="{9D8B030D-6E8A-4147-A177-3AD203B41FA5}">
                      <a16:colId xmlns:a16="http://schemas.microsoft.com/office/drawing/2014/main" val="700122517"/>
                    </a:ext>
                  </a:extLst>
                </a:gridCol>
                <a:gridCol w="1361530">
                  <a:extLst>
                    <a:ext uri="{9D8B030D-6E8A-4147-A177-3AD203B41FA5}">
                      <a16:colId xmlns:a16="http://schemas.microsoft.com/office/drawing/2014/main" val="2349846007"/>
                    </a:ext>
                  </a:extLst>
                </a:gridCol>
                <a:gridCol w="1423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52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6890">
                  <a:extLst>
                    <a:ext uri="{9D8B030D-6E8A-4147-A177-3AD203B41FA5}">
                      <a16:colId xmlns:a16="http://schemas.microsoft.com/office/drawing/2014/main" val="3493278796"/>
                    </a:ext>
                  </a:extLst>
                </a:gridCol>
                <a:gridCol w="1247833">
                  <a:extLst>
                    <a:ext uri="{9D8B030D-6E8A-4147-A177-3AD203B41FA5}">
                      <a16:colId xmlns:a16="http://schemas.microsoft.com/office/drawing/2014/main" val="2889971692"/>
                    </a:ext>
                  </a:extLst>
                </a:gridCol>
              </a:tblGrid>
              <a:tr h="947515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CTC-0001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Nalcolyte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8105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TTHM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ug/L</a:t>
                      </a:r>
                    </a:p>
                  </a:txBody>
                  <a:tcPr marL="91107" marR="91107" marT="45554" marB="455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HAA5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ug/L</a:t>
                      </a:r>
                    </a:p>
                  </a:txBody>
                  <a:tcPr marL="91107" marR="91107" marT="45554" marB="455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Cl2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Residual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823052-BEE2-41B0-B146-D4158EA2D0A7}"/>
              </a:ext>
            </a:extLst>
          </p:cNvPr>
          <p:cNvSpPr txBox="1"/>
          <p:nvPr/>
        </p:nvSpPr>
        <p:spPr>
          <a:xfrm>
            <a:off x="206188" y="5172635"/>
            <a:ext cx="749551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of 4.2 days: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#1: UVT: 93.7%, UVA: 0.027/cm; (additional UVA reduction: 41.3%)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#2: UVT: 97.2%, UVA: 0.012/cm; (additional UVA reduction: 15.2%)</a:t>
            </a:r>
          </a:p>
        </p:txBody>
      </p:sp>
    </p:spTree>
    <p:extLst>
      <p:ext uri="{BB962C8B-B14F-4D97-AF65-F5344CB8AC3E}">
        <p14:creationId xmlns:p14="http://schemas.microsoft.com/office/powerpoint/2010/main" val="157243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1 - 8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(1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486759"/>
              </p:ext>
            </p:extLst>
          </p:nvPr>
        </p:nvGraphicFramePr>
        <p:xfrm>
          <a:off x="110837" y="1432628"/>
          <a:ext cx="11295596" cy="48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874593257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8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88190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ULTRION 8157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Nalcolyte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8105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96902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815509916"/>
                  </a:ext>
                </a:extLst>
              </a:tr>
              <a:tr h="42199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J7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52169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18356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177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9 - 16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(1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334081"/>
              </p:ext>
            </p:extLst>
          </p:nvPr>
        </p:nvGraphicFramePr>
        <p:xfrm>
          <a:off x="110837" y="1432628"/>
          <a:ext cx="11295596" cy="48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874593257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8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88190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ULTRION 8157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Cat-Floc 8103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J9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J10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J11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J12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96902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815509916"/>
                  </a:ext>
                </a:extLst>
              </a:tr>
              <a:tr h="42199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J15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52169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J16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18356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916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17 - 20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(1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483711"/>
              </p:ext>
            </p:extLst>
          </p:nvPr>
        </p:nvGraphicFramePr>
        <p:xfrm>
          <a:off x="110837" y="1432628"/>
          <a:ext cx="11295596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874593257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8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88190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ULTRION 8157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Cat-Floc 8103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J17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J18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J19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J20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56.5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48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21 - 28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(1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322720"/>
              </p:ext>
            </p:extLst>
          </p:nvPr>
        </p:nvGraphicFramePr>
        <p:xfrm>
          <a:off x="110836" y="1432628"/>
          <a:ext cx="11757509" cy="48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570">
                  <a:extLst>
                    <a:ext uri="{9D8B030D-6E8A-4147-A177-3AD203B41FA5}">
                      <a16:colId xmlns:a16="http://schemas.microsoft.com/office/drawing/2014/main" val="1962675121"/>
                    </a:ext>
                  </a:extLst>
                </a:gridCol>
                <a:gridCol w="1791093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403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01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098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77672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CTC-00011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Cat-Floc 8103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J21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J22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J24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J25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96902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J26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815509916"/>
                  </a:ext>
                </a:extLst>
              </a:tr>
              <a:tr h="42199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J27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52169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J28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18356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7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29 - 36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(1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62211"/>
              </p:ext>
            </p:extLst>
          </p:nvPr>
        </p:nvGraphicFramePr>
        <p:xfrm>
          <a:off x="110836" y="1432628"/>
          <a:ext cx="11757509" cy="48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383">
                  <a:extLst>
                    <a:ext uri="{9D8B030D-6E8A-4147-A177-3AD203B41FA5}">
                      <a16:colId xmlns:a16="http://schemas.microsoft.com/office/drawing/2014/main" val="1962675121"/>
                    </a:ext>
                  </a:extLst>
                </a:gridCol>
                <a:gridCol w="1554315">
                  <a:extLst>
                    <a:ext uri="{9D8B030D-6E8A-4147-A177-3AD203B41FA5}">
                      <a16:colId xmlns:a16="http://schemas.microsoft.com/office/drawing/2014/main" val="2397753289"/>
                    </a:ext>
                  </a:extLst>
                </a:gridCol>
                <a:gridCol w="1554315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217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69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6569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ULTRION 8157 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Cat-Floc 8103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Nalcolyte8105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J29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J30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J31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J32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96902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J34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815509916"/>
                  </a:ext>
                </a:extLst>
              </a:tr>
              <a:tr h="42199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J35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52169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J36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18356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2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BDA61-17A4-4747-8876-5818B0F89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Source: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Willow Creek</a:t>
            </a:r>
          </a:p>
        </p:txBody>
      </p:sp>
      <p:pic>
        <p:nvPicPr>
          <p:cNvPr id="3" name="Picture 2" descr="Image of source.">
            <a:extLst>
              <a:ext uri="{FF2B5EF4-FFF2-40B4-BE49-F238E27FC236}">
                <a16:creationId xmlns:a16="http://schemas.microsoft.com/office/drawing/2014/main" id="{E2A6F0A1-C616-48FB-BAC9-4AE22D93F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588" y="643466"/>
            <a:ext cx="6494156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53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37 - 40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(1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473270"/>
              </p:ext>
            </p:extLst>
          </p:nvPr>
        </p:nvGraphicFramePr>
        <p:xfrm>
          <a:off x="110836" y="1432628"/>
          <a:ext cx="11139871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935">
                  <a:extLst>
                    <a:ext uri="{9D8B030D-6E8A-4147-A177-3AD203B41FA5}">
                      <a16:colId xmlns:a16="http://schemas.microsoft.com/office/drawing/2014/main" val="1962675121"/>
                    </a:ext>
                  </a:extLst>
                </a:gridCol>
                <a:gridCol w="1697005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329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2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147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58022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CTC-00011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Nalcolyte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8105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J37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J38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J39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J40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484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41 - 44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(1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353191"/>
              </p:ext>
            </p:extLst>
          </p:nvPr>
        </p:nvGraphicFramePr>
        <p:xfrm>
          <a:off x="110836" y="1432628"/>
          <a:ext cx="11139871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935">
                  <a:extLst>
                    <a:ext uri="{9D8B030D-6E8A-4147-A177-3AD203B41FA5}">
                      <a16:colId xmlns:a16="http://schemas.microsoft.com/office/drawing/2014/main" val="1962675121"/>
                    </a:ext>
                  </a:extLst>
                </a:gridCol>
                <a:gridCol w="1697005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329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2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147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58022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ULTRION 8157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Nalcolyte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8105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J41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J42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J44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962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Willow Creek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45 - 50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(1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880979"/>
              </p:ext>
            </p:extLst>
          </p:nvPr>
        </p:nvGraphicFramePr>
        <p:xfrm>
          <a:off x="110836" y="1432628"/>
          <a:ext cx="11757509" cy="39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383">
                  <a:extLst>
                    <a:ext uri="{9D8B030D-6E8A-4147-A177-3AD203B41FA5}">
                      <a16:colId xmlns:a16="http://schemas.microsoft.com/office/drawing/2014/main" val="1962675121"/>
                    </a:ext>
                  </a:extLst>
                </a:gridCol>
                <a:gridCol w="1554315">
                  <a:extLst>
                    <a:ext uri="{9D8B030D-6E8A-4147-A177-3AD203B41FA5}">
                      <a16:colId xmlns:a16="http://schemas.microsoft.com/office/drawing/2014/main" val="2397753289"/>
                    </a:ext>
                  </a:extLst>
                </a:gridCol>
                <a:gridCol w="1554315">
                  <a:extLst>
                    <a:ext uri="{9D8B030D-6E8A-4147-A177-3AD203B41FA5}">
                      <a16:colId xmlns:a16="http://schemas.microsoft.com/office/drawing/2014/main" val="2177115877"/>
                    </a:ext>
                  </a:extLst>
                </a:gridCol>
                <a:gridCol w="1217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69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6569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CTC-00011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Cat-Floc 8103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Nalcolyte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8105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J45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J46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J47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J48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J49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77702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J50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968239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941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7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Jar Testing for 1-Liter Jars: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Procedures for Inline Treatment Plants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380339"/>
            <a:ext cx="11576304" cy="54228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 mix for 15-30 seconds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Slow mix for 1 minute (20 rpm)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25 mL from each jar taken 1-inch below surface (20 mL/12 sec rate)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Filtered through 1.2 um isopore membrane into cuvette drip rate, 15 mL/(50-90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%UVT/UVA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93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20331"/>
              </p:ext>
            </p:extLst>
          </p:nvPr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2278173"/>
            <a:ext cx="11720264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3A930249-8242-4E2B-AF17-C01826488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BDD999-C5E1-4B3E-A710-76867381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0A3B93-0ED0-47BA-A550-EF45EC7DB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98181" y="1122363"/>
            <a:ext cx="9795637" cy="222077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Inline Filtration System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Static Mixer, 350-gallon contact tank, and Anthracite/Sand Filtration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E1A4E-91E5-4838-9DA4-C00DBA7E3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Trident</a:t>
            </a:r>
          </a:p>
        </p:txBody>
      </p:sp>
    </p:spTree>
    <p:extLst>
      <p:ext uri="{BB962C8B-B14F-4D97-AF65-F5344CB8AC3E}">
        <p14:creationId xmlns:p14="http://schemas.microsoft.com/office/powerpoint/2010/main" val="18518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UVT/UVA, pathlength 10 mm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(254 nm) that passes through a water sample compared to the amount of light that passes through a pure water sample. The measurement is expressed as % UVT.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6F82C-9CBF-4A0D-93E1-19CDA750B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06" y="26895"/>
            <a:ext cx="10618694" cy="114064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Willow Creek Source and Plant Filtrate Water Characteristics, July 9, 2021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4EC6F-46CD-4057-9FA8-D3D858226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44338"/>
            <a:ext cx="5181600" cy="4932625"/>
          </a:xfrm>
        </p:spPr>
        <p:txBody>
          <a:bodyPr>
            <a:no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400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pH: 7.53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Alkalinity: 17-21 mg/L as CaCO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(State Database, 2021)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0.42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88.3%,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0.053/cm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0.4 um Filtered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0.11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89.9%,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0.046/cm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1F471-65BE-4319-A7A4-6BDE2AA8A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40643"/>
            <a:ext cx="5652247" cy="5036320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Filtrate Water (before-chlorination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0.07 NTU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95.7%,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0.019/cm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Reduction: 58.7%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470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938" y="1825625"/>
            <a:ext cx="5832818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Nalco, ULTRION 8157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10-30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 Aluminum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Hydroxychlorite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1-5% Aluminum Phosphate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10-30% Calcium Chloride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5%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Polyquaternary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amine chloride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Viscosity: 14 centipoise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200 mg/L (product)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 dose 40 mg/L = 1.0 mg/L polyamines active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01CA-7EED-4CA4-8E14-28086BBF4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9" y="1825625"/>
            <a:ext cx="565672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AdvFloc-CTC-00011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Polyaluminum Hydroxy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Chlorosulfate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12.55%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6.64% 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64.9% Basicity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1.299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250 mg/L as Product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BWS, Inc.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Nieckarz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Greg.niekarz@bws.works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541-953-5112</a:t>
            </a:r>
          </a:p>
        </p:txBody>
      </p:sp>
    </p:spTree>
    <p:extLst>
      <p:ext uri="{BB962C8B-B14F-4D97-AF65-F5344CB8AC3E}">
        <p14:creationId xmlns:p14="http://schemas.microsoft.com/office/powerpoint/2010/main" val="169302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027" y="1825625"/>
            <a:ext cx="601732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Nalco,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Nalcolyte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8105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1.14 – 1.18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Viscosity: 125-400 centipoise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Polyquaternary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amine chloride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10 mg/L (product)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 dose 2 mg/L = 1 mg/L polyamine active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01CA-7EED-4CA4-8E14-28086BBF4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5324" y="1825625"/>
            <a:ext cx="512534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Nalco, CAT-FLOC 8103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1.018 – 1.058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Viscosity: &lt;1,050 centipoise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pDADMAC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57 mg/L (product)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334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E599-28F1-489A-9094-0F8C3C2E7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955" y="552182"/>
            <a:ext cx="5998840" cy="334313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Polyamine</a:t>
            </a:r>
            <a:b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b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MW: 1,173.6 g/mol</a:t>
            </a:r>
          </a:p>
        </p:txBody>
      </p:sp>
      <p:pic>
        <p:nvPicPr>
          <p:cNvPr id="3" name="Picture 2" descr="Polyamine structure">
            <a:extLst>
              <a:ext uri="{FF2B5EF4-FFF2-40B4-BE49-F238E27FC236}">
                <a16:creationId xmlns:a16="http://schemas.microsoft.com/office/drawing/2014/main" id="{9167A25F-C6EE-4F7D-A641-F3B59F75AD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9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E599-28F1-489A-9094-0F8C3C2E7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76" y="2006356"/>
            <a:ext cx="4585368" cy="35112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Diallyldimethylammonium chloride or</a:t>
            </a:r>
            <a:br>
              <a:rPr lang="en-US" sz="2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N-allyl-N,N-dimethylprop-2-en-1-aminium chloride</a:t>
            </a:r>
            <a:br>
              <a:rPr lang="en-US" sz="2600" dirty="0"/>
            </a:br>
            <a:br>
              <a:rPr lang="en-US" sz="2600" dirty="0"/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pDADMAC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700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700" baseline="-250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ClN</a:t>
            </a:r>
            <a:br>
              <a:rPr lang="en-US" sz="2700" baseline="-25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MW: 161.67 g/mol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DA2037-254A-409F-8D4E-2366A185F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8686582" y="3190763"/>
            <a:ext cx="275541" cy="57203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 descr="pDADMAC structure ">
            <a:extLst>
              <a:ext uri="{FF2B5EF4-FFF2-40B4-BE49-F238E27FC236}">
                <a16:creationId xmlns:a16="http://schemas.microsoft.com/office/drawing/2014/main" id="{1DE79156-7C63-4686-B926-24466778ECDB}"/>
              </a:ext>
            </a:extLst>
          </p:cNvPr>
          <p:cNvGrpSpPr/>
          <p:nvPr/>
        </p:nvGrpSpPr>
        <p:grpSpPr>
          <a:xfrm>
            <a:off x="6319809" y="2006355"/>
            <a:ext cx="4873584" cy="2567456"/>
            <a:chOff x="6319809" y="2006355"/>
            <a:chExt cx="4873584" cy="256745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AFD33E4-1C6E-4118-977F-3ECC8BAFEDA2}"/>
                </a:ext>
              </a:extLst>
            </p:cNvPr>
            <p:cNvSpPr txBox="1"/>
            <p:nvPr/>
          </p:nvSpPr>
          <p:spPr>
            <a:xfrm>
              <a:off x="8451541" y="2844716"/>
              <a:ext cx="3337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N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+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A4FA085-D7B3-439A-BBB6-889EE3986A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58977" y="2310393"/>
              <a:ext cx="275541" cy="57203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28CB6D1-37A8-4273-B78C-1F19DA4322C6}"/>
                </a:ext>
              </a:extLst>
            </p:cNvPr>
            <p:cNvSpPr txBox="1"/>
            <p:nvPr/>
          </p:nvSpPr>
          <p:spPr>
            <a:xfrm>
              <a:off x="8016533" y="200635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1F30EC-A0F0-4E29-A8E1-3D10BA8FA367}"/>
                </a:ext>
              </a:extLst>
            </p:cNvPr>
            <p:cNvSpPr txBox="1"/>
            <p:nvPr/>
          </p:nvSpPr>
          <p:spPr>
            <a:xfrm>
              <a:off x="8824352" y="3716923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</a:t>
              </a:r>
              <a:r>
                <a:rPr lang="en-US" baseline="-25000" dirty="0"/>
                <a:t>3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F9ED0DE-15EC-4554-94D6-071889B91A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92872" y="3132339"/>
              <a:ext cx="427942" cy="31662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8A1291-A630-4F02-A6D7-7CF9852667AF}"/>
                </a:ext>
              </a:extLst>
            </p:cNvPr>
            <p:cNvSpPr txBox="1"/>
            <p:nvPr/>
          </p:nvSpPr>
          <p:spPr>
            <a:xfrm>
              <a:off x="7760537" y="3376461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</a:t>
              </a:r>
              <a:r>
                <a:rPr lang="en-US" baseline="-25000" dirty="0"/>
                <a:t>2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A50FACC-CBDD-47D2-9AFE-85F75FC2A14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4672" y="3142756"/>
              <a:ext cx="401702" cy="28601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C9DADA3-4345-42D3-B97F-6857A5B5CC3D}"/>
                </a:ext>
              </a:extLst>
            </p:cNvPr>
            <p:cNvSpPr txBox="1"/>
            <p:nvPr/>
          </p:nvSpPr>
          <p:spPr>
            <a:xfrm>
              <a:off x="7122135" y="2913353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</a:t>
              </a:r>
              <a:endParaRPr lang="en-US" baseline="-25000" dirty="0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37DA7D9-05A4-48BB-BEF9-F8FA3CDCC9CA}"/>
                </a:ext>
              </a:extLst>
            </p:cNvPr>
            <p:cNvCxnSpPr>
              <a:cxnSpLocks/>
            </p:cNvCxnSpPr>
            <p:nvPr/>
          </p:nvCxnSpPr>
          <p:spPr>
            <a:xfrm rot="-3540000" flipH="1" flipV="1">
              <a:off x="6744449" y="3111552"/>
              <a:ext cx="401702" cy="27432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C9A830F-B2F8-4F1D-8B23-BDC733F8252E}"/>
                </a:ext>
              </a:extLst>
            </p:cNvPr>
            <p:cNvCxnSpPr>
              <a:cxnSpLocks/>
            </p:cNvCxnSpPr>
            <p:nvPr/>
          </p:nvCxnSpPr>
          <p:spPr>
            <a:xfrm rot="-3540000" flipH="1" flipV="1">
              <a:off x="6783725" y="3188536"/>
              <a:ext cx="401702" cy="27432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574667-AC18-4D50-BACF-EDE5A4E3A91E}"/>
                </a:ext>
              </a:extLst>
            </p:cNvPr>
            <p:cNvSpPr txBox="1"/>
            <p:nvPr/>
          </p:nvSpPr>
          <p:spPr>
            <a:xfrm>
              <a:off x="6319809" y="3217774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</a:t>
              </a:r>
              <a:r>
                <a:rPr lang="en-US" baseline="-25000" dirty="0"/>
                <a:t>2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4CF4778-640C-4543-AADA-714C090CEF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54320" y="2643717"/>
              <a:ext cx="427942" cy="31662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8BB9C8-BBDB-4071-9FAA-013208A58E6A}"/>
                </a:ext>
              </a:extLst>
            </p:cNvPr>
            <p:cNvSpPr txBox="1"/>
            <p:nvPr/>
          </p:nvSpPr>
          <p:spPr>
            <a:xfrm>
              <a:off x="9100713" y="238821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</a:t>
              </a:r>
              <a:r>
                <a:rPr lang="en-US" baseline="-25000" dirty="0"/>
                <a:t>2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982E81C-0A6A-4502-8323-320DBD663E7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51287" y="2701264"/>
              <a:ext cx="401702" cy="28601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8B4AB6D-6033-4305-AC7E-6AFA2C4D7EC4}"/>
                </a:ext>
              </a:extLst>
            </p:cNvPr>
            <p:cNvSpPr txBox="1"/>
            <p:nvPr/>
          </p:nvSpPr>
          <p:spPr>
            <a:xfrm>
              <a:off x="9857479" y="2896067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</a:t>
              </a:r>
              <a:endParaRPr lang="en-US" baseline="-25000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EBA25F9-3AD0-42C4-A048-A6A985FC4C96}"/>
                </a:ext>
              </a:extLst>
            </p:cNvPr>
            <p:cNvCxnSpPr>
              <a:cxnSpLocks/>
            </p:cNvCxnSpPr>
            <p:nvPr/>
          </p:nvCxnSpPr>
          <p:spPr>
            <a:xfrm rot="-3540000" flipH="1" flipV="1">
              <a:off x="10261491" y="2740169"/>
              <a:ext cx="401702" cy="27432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088482B-D79E-4B86-9A01-EE8F873AB91F}"/>
                </a:ext>
              </a:extLst>
            </p:cNvPr>
            <p:cNvCxnSpPr>
              <a:cxnSpLocks/>
            </p:cNvCxnSpPr>
            <p:nvPr/>
          </p:nvCxnSpPr>
          <p:spPr>
            <a:xfrm rot="-3540000" flipH="1" flipV="1">
              <a:off x="10300767" y="2817153"/>
              <a:ext cx="401702" cy="27432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D11D883-E03E-4FFC-A3D3-5B9D0674280E}"/>
                </a:ext>
              </a:extLst>
            </p:cNvPr>
            <p:cNvSpPr txBox="1"/>
            <p:nvPr/>
          </p:nvSpPr>
          <p:spPr>
            <a:xfrm>
              <a:off x="10662478" y="2588938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7DCBDA1-9760-43D6-8568-09123EA4DFCD}"/>
                </a:ext>
              </a:extLst>
            </p:cNvPr>
            <p:cNvSpPr txBox="1"/>
            <p:nvPr/>
          </p:nvSpPr>
          <p:spPr>
            <a:xfrm>
              <a:off x="8488531" y="4204479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339933"/>
                  </a:solidFill>
                </a:rPr>
                <a:t>Cl</a:t>
              </a:r>
              <a:r>
                <a:rPr lang="en-US" b="1" baseline="30000" dirty="0">
                  <a:solidFill>
                    <a:srgbClr val="339933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29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2326</Words>
  <Application>Microsoft Office PowerPoint</Application>
  <PresentationFormat>Widescreen</PresentationFormat>
  <Paragraphs>787</Paragraphs>
  <Slides>28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Bass Lake Water Company CA2010003 Madera County Jar Test</vt:lpstr>
      <vt:lpstr>Source: Willow Creek</vt:lpstr>
      <vt:lpstr>Trident</vt:lpstr>
      <vt:lpstr>UVT/UVA, pathlength 10 mm</vt:lpstr>
      <vt:lpstr>Willow Creek Source and Plant Filtrate Water Characteristics, July 9, 2021</vt:lpstr>
      <vt:lpstr>Applied Coagulants for Jar Testing (1)</vt:lpstr>
      <vt:lpstr>Applied Coagulants for Jar Testing (2)</vt:lpstr>
      <vt:lpstr>Polyamine C59H108N14O10 MW: 1,173.6 g/mol</vt:lpstr>
      <vt:lpstr>Diallyldimethylammonium chloride or N-allyl-N,N-dimethylprop-2-en-1-aminium chloride  pDADMAC C8H16ClN MW: 161.67 g/mol</vt:lpstr>
      <vt:lpstr>Laboratory Charge Analyzer</vt:lpstr>
      <vt:lpstr>Coagulant Information</vt:lpstr>
      <vt:lpstr>Bass Lake Water Company: Source: Willow Creek Summary of Source Post Membrane vs. Optimum Dose and Coagulants Filtrate Jars</vt:lpstr>
      <vt:lpstr>Jar Test – Filtrate Water Spiked with 2.0 mg/L NaOCl Membrane Filtrate Water vs. Filtrate Optimum Coagulant/Dose</vt:lpstr>
      <vt:lpstr>Bass Lake Water Company:  TTHMs/HAA5s Laboratory Results NaOCl dose after filtration: 2.0 mg/L (Hold Time 4.2 days)</vt:lpstr>
      <vt:lpstr>Source: Willow Creek; Jar Test 1 - 8 Results Flash Mix 200 RPM (20 sec); Floc Mix 20 RPM (1 min)</vt:lpstr>
      <vt:lpstr>Source: Willow Creek; Jar Test 9 - 16 Results Flash Mix 200 RPM (20 sec); Floc Mix 20 RPM (1 min)</vt:lpstr>
      <vt:lpstr>Source: Willow Creek; Jar Test 17 - 20 Results Flash Mix 200 RPM (20 sec); Floc Mix 20 RPM (1 min)</vt:lpstr>
      <vt:lpstr>Source: Willow Creek; Jar Test 21 - 28 Results Flash Mix 200 RPM (20 sec); Floc Mix 20 RPM (1 min)</vt:lpstr>
      <vt:lpstr>Source: Willow Creek; Jar Test 29 - 36 Results Flash Mix 200 RPM (20 sec); Floc Mix 20 RPM (1 min)</vt:lpstr>
      <vt:lpstr>Source: Willow Creek; Jar Test 37 - 40 Results Flash Mix 200 RPM (20 sec); Floc Mix 20 RPM (1 min)</vt:lpstr>
      <vt:lpstr>Source: Willow Creek; Jar Test 41 - 44 Results Flash Mix 200 RPM (20 sec); Floc Mix 20 RPM (1 min)</vt:lpstr>
      <vt:lpstr>Source: Willow Creek; Jar Test 45 - 50 Results Flash Mix 200 RPM (20 sec); Floc Mix 20 RPM (1 min)</vt:lpstr>
      <vt:lpstr>Jar Testing for 1-Liter Jars:  Procedures for Inline Treatment Plants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Bass Lake Water Company CA2010003 Madera County Jar Test</dc:title>
  <dc:creator>Schott, Guy@Waterboards</dc:creator>
  <cp:lastModifiedBy>Schott, Guy@Waterboards</cp:lastModifiedBy>
  <cp:revision>8</cp:revision>
  <dcterms:created xsi:type="dcterms:W3CDTF">2021-08-04T15:55:18Z</dcterms:created>
  <dcterms:modified xsi:type="dcterms:W3CDTF">2021-09-14T18:39:37Z</dcterms:modified>
</cp:coreProperties>
</file>