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3"/>
  </p:notesMasterIdLst>
  <p:sldIdLst>
    <p:sldId id="349" r:id="rId6"/>
    <p:sldId id="256" r:id="rId7"/>
    <p:sldId id="267" r:id="rId8"/>
    <p:sldId id="268" r:id="rId9"/>
    <p:sldId id="335" r:id="rId10"/>
    <p:sldId id="290" r:id="rId11"/>
    <p:sldId id="340" r:id="rId12"/>
    <p:sldId id="284" r:id="rId13"/>
    <p:sldId id="320" r:id="rId14"/>
    <p:sldId id="352" r:id="rId15"/>
    <p:sldId id="341" r:id="rId16"/>
    <p:sldId id="343" r:id="rId17"/>
    <p:sldId id="351" r:id="rId18"/>
    <p:sldId id="309" r:id="rId19"/>
    <p:sldId id="336" r:id="rId20"/>
    <p:sldId id="337" r:id="rId21"/>
    <p:sldId id="342" r:id="rId22"/>
    <p:sldId id="287" r:id="rId23"/>
    <p:sldId id="321" r:id="rId24"/>
    <p:sldId id="322" r:id="rId25"/>
    <p:sldId id="333" r:id="rId26"/>
    <p:sldId id="332" r:id="rId27"/>
    <p:sldId id="323" r:id="rId28"/>
    <p:sldId id="325" r:id="rId29"/>
    <p:sldId id="324" r:id="rId30"/>
    <p:sldId id="339" r:id="rId31"/>
    <p:sldId id="344" r:id="rId32"/>
    <p:sldId id="260" r:id="rId33"/>
    <p:sldId id="319" r:id="rId34"/>
    <p:sldId id="334" r:id="rId35"/>
    <p:sldId id="348" r:id="rId36"/>
    <p:sldId id="346" r:id="rId37"/>
    <p:sldId id="273" r:id="rId38"/>
    <p:sldId id="279" r:id="rId39"/>
    <p:sldId id="314" r:id="rId40"/>
    <p:sldId id="274" r:id="rId41"/>
    <p:sldId id="2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E34831-5C20-497E-8CC8-A097DF512027}">
          <p14:sldIdLst>
            <p14:sldId id="349"/>
            <p14:sldId id="256"/>
            <p14:sldId id="267"/>
            <p14:sldId id="268"/>
            <p14:sldId id="335"/>
            <p14:sldId id="290"/>
            <p14:sldId id="340"/>
            <p14:sldId id="284"/>
            <p14:sldId id="320"/>
            <p14:sldId id="352"/>
            <p14:sldId id="341"/>
            <p14:sldId id="343"/>
            <p14:sldId id="351"/>
            <p14:sldId id="309"/>
            <p14:sldId id="336"/>
            <p14:sldId id="337"/>
            <p14:sldId id="342"/>
            <p14:sldId id="287"/>
            <p14:sldId id="321"/>
            <p14:sldId id="322"/>
            <p14:sldId id="333"/>
            <p14:sldId id="332"/>
            <p14:sldId id="323"/>
            <p14:sldId id="325"/>
            <p14:sldId id="324"/>
            <p14:sldId id="339"/>
            <p14:sldId id="344"/>
            <p14:sldId id="260"/>
            <p14:sldId id="319"/>
            <p14:sldId id="334"/>
            <p14:sldId id="348"/>
            <p14:sldId id="346"/>
            <p14:sldId id="273"/>
            <p14:sldId id="279"/>
            <p14:sldId id="314"/>
            <p14:sldId id="274"/>
            <p14:sldId id="27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B40C4A-964E-AD57-CBE6-0525D2950BAB}" name="Herrera, Elizabeth@Waterboards" initials="HE" userId="S::elizabeth.herrera@waterboards.ca.gov::75279693-2bad-4df3-8ba8-9f20b7612ce7" providerId="AD"/>
  <p188:author id="{A0798FB0-0CAA-B3F6-716A-F0956A9A49BE}" name="Leung, Eugene@Waterboards" initials="LE" userId="S::eugene.leung@waterboards.ca.gov::89ae0e37-020f-4ff2-8cd3-b19fe767bab8" providerId="AD"/>
  <p188:author id="{6F285FDC-6560-8C49-2CAC-1790A633BF6E}" name="Miles B Miniaci" initials="MBM" userId="S::mbminiaci@ucdavis.edu::15581ce8-a4b1-4a40-95f9-4c69f6656fb2" providerId="AD"/>
  <p188:author id="{139B3CE7-3AD5-EAA1-5C9A-1970195E17EE}" name="Sim, Alison@Waterboards" initials="SA" userId="S::alison.sim@waterboards.ca.gov::5f4211b4-a36e-4bd3-8379-7cc1c5631863" providerId="AD"/>
  <p188:author id="{BAAD62EC-1603-FCE7-610E-13D09072AA10}" name="Robinson, Bethany@Waterboards" initials="RB" userId="Robinson, Bethany@Waterboard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illman, Ted@Waterboards" initials="HT" lastIdx="4" clrIdx="0">
    <p:extLst>
      <p:ext uri="{19B8F6BF-5375-455C-9EA6-DF929625EA0E}">
        <p15:presenceInfo xmlns:p15="http://schemas.microsoft.com/office/powerpoint/2012/main" userId="S::ted.hillman@waterboards.ca.gov::5012e090-1027-42b0-b2be-a8ad2b50ec44" providerId="AD"/>
      </p:ext>
    </p:extLst>
  </p:cmAuthor>
  <p:cmAuthor id="2" name="Pierce, Wendy@Waterboards" initials="PW" lastIdx="5" clrIdx="1">
    <p:extLst>
      <p:ext uri="{19B8F6BF-5375-455C-9EA6-DF929625EA0E}">
        <p15:presenceInfo xmlns:p15="http://schemas.microsoft.com/office/powerpoint/2012/main" userId="S::wendy.pierce@waterboards.ca.gov::3b270e8f-42d9-4d17-a105-eb83f6279a03" providerId="AD"/>
      </p:ext>
    </p:extLst>
  </p:cmAuthor>
  <p:cmAuthor id="3" name="Niemeyer, Kim@Waterboards" initials="NK" lastIdx="3" clrIdx="2">
    <p:extLst>
      <p:ext uri="{19B8F6BF-5375-455C-9EA6-DF929625EA0E}">
        <p15:presenceInfo xmlns:p15="http://schemas.microsoft.com/office/powerpoint/2012/main" userId="S::kim.niemeyer@waterboards.ca.gov::763ceabc-b0f3-4ea6-a122-b0d1f73f76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7D"/>
    <a:srgbClr val="C9E0FF"/>
    <a:srgbClr val="6886BA"/>
    <a:srgbClr val="C9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E1ED6-507A-4F0E-B912-EBF227EE2FEC}" v="1" dt="2022-11-03T18:50:02.695"/>
    <p1510:client id="{52AC5CE9-5BFB-BF32-71E0-EE861495F7B9}" v="14" dt="2022-07-18T21:18:55.818"/>
    <p1510:client id="{63347AEA-8909-4C75-931E-FEB563AB6833}" v="14" dt="2022-11-03T18:49:15.887"/>
    <p1510:client id="{992AD8AA-0183-DB7E-E4C5-B057EF8A8534}" v="16" dt="2022-06-13T20:25:09.291"/>
    <p1510:client id="{C6C41BC2-062C-470D-9138-5D07C8CE0A2C}" v="655" dt="2022-06-07T23:10:09.645"/>
    <p1510:client id="{E209C9C4-C713-D040-BAF2-BD8A1028C3D2}" v="50" dt="2022-07-19T19:32:16.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91" autoAdjust="0"/>
    <p:restoredTop sz="86385" autoAdjust="0"/>
  </p:normalViewPr>
  <p:slideViewPr>
    <p:cSldViewPr snapToGrid="0">
      <p:cViewPr varScale="1">
        <p:scale>
          <a:sx n="98" d="100"/>
          <a:sy n="98" d="100"/>
        </p:scale>
        <p:origin x="1218" y="3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cawaterboards-my.sharepoint.com/personal/alison_sim_waterboards_ca_gov/Documents/Metals%20DLR/Lab%20Responses/Lab%20Follow-up%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75123935782762E-2"/>
          <c:y val="6.7947310198080507E-2"/>
          <c:w val="0.86648705696493855"/>
          <c:h val="0.73030839895013122"/>
        </c:manualLayout>
      </c:layout>
      <c:barChart>
        <c:barDir val="col"/>
        <c:grouping val="percentStacked"/>
        <c:varyColors val="0"/>
        <c:ser>
          <c:idx val="0"/>
          <c:order val="0"/>
          <c:tx>
            <c:strRef>
              <c:f>Sheet1!$A$3</c:f>
              <c:strCache>
                <c:ptCount val="1"/>
                <c:pt idx="0">
                  <c:v>Impossible</c:v>
                </c:pt>
              </c:strCache>
            </c:strRef>
          </c:tx>
          <c:spPr>
            <a:solidFill>
              <a:srgbClr val="C00000"/>
            </a:solidFill>
            <a:ln>
              <a:solidFill>
                <a:schemeClr val="accent1">
                  <a:alpha val="0"/>
                </a:schemeClr>
              </a:solid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Sheet1!$B$3:$G$3</c:f>
              <c:numCache>
                <c:formatCode>General</c:formatCode>
                <c:ptCount val="6"/>
                <c:pt idx="0">
                  <c:v>2</c:v>
                </c:pt>
                <c:pt idx="1">
                  <c:v>2</c:v>
                </c:pt>
                <c:pt idx="2">
                  <c:v>1</c:v>
                </c:pt>
                <c:pt idx="3">
                  <c:v>1</c:v>
                </c:pt>
                <c:pt idx="4">
                  <c:v>1</c:v>
                </c:pt>
                <c:pt idx="5">
                  <c:v>1</c:v>
                </c:pt>
              </c:numCache>
            </c:numRef>
          </c:val>
          <c:extLst>
            <c:ext xmlns:c16="http://schemas.microsoft.com/office/drawing/2014/chart" uri="{C3380CC4-5D6E-409C-BE32-E72D297353CC}">
              <c16:uniqueId val="{00000000-58DE-4B7C-96A5-0F4246A1BDF5}"/>
            </c:ext>
          </c:extLst>
        </c:ser>
        <c:ser>
          <c:idx val="1"/>
          <c:order val="1"/>
          <c:tx>
            <c:strRef>
              <c:f>Sheet1!$A$4</c:f>
              <c:strCache>
                <c:ptCount val="1"/>
                <c:pt idx="0">
                  <c:v>Very unlikely</c:v>
                </c:pt>
              </c:strCache>
            </c:strRef>
          </c:tx>
          <c:spPr>
            <a:solidFill>
              <a:schemeClr val="accent2"/>
            </a:solidFill>
            <a:ln>
              <a:no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Sheet1!$B$4:$G$4</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58DE-4B7C-96A5-0F4246A1BDF5}"/>
            </c:ext>
          </c:extLst>
        </c:ser>
        <c:ser>
          <c:idx val="2"/>
          <c:order val="2"/>
          <c:tx>
            <c:strRef>
              <c:f>Sheet1!$A$5</c:f>
              <c:strCache>
                <c:ptCount val="1"/>
                <c:pt idx="0">
                  <c:v>Possible</c:v>
                </c:pt>
              </c:strCache>
            </c:strRef>
          </c:tx>
          <c:spPr>
            <a:solidFill>
              <a:schemeClr val="accent2">
                <a:lumMod val="60000"/>
                <a:lumOff val="40000"/>
              </a:schemeClr>
            </a:solidFill>
            <a:ln>
              <a:solidFill>
                <a:schemeClr val="accent1">
                  <a:alpha val="0"/>
                </a:schemeClr>
              </a:solid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Sheet1!$B$5:$G$5</c:f>
              <c:numCache>
                <c:formatCode>General</c:formatCode>
                <c:ptCount val="6"/>
                <c:pt idx="0">
                  <c:v>2</c:v>
                </c:pt>
                <c:pt idx="1">
                  <c:v>1</c:v>
                </c:pt>
                <c:pt idx="2">
                  <c:v>3</c:v>
                </c:pt>
                <c:pt idx="3">
                  <c:v>1</c:v>
                </c:pt>
                <c:pt idx="4">
                  <c:v>3</c:v>
                </c:pt>
                <c:pt idx="5">
                  <c:v>2</c:v>
                </c:pt>
              </c:numCache>
            </c:numRef>
          </c:val>
          <c:extLst>
            <c:ext xmlns:c16="http://schemas.microsoft.com/office/drawing/2014/chart" uri="{C3380CC4-5D6E-409C-BE32-E72D297353CC}">
              <c16:uniqueId val="{00000002-58DE-4B7C-96A5-0F4246A1BDF5}"/>
            </c:ext>
          </c:extLst>
        </c:ser>
        <c:ser>
          <c:idx val="3"/>
          <c:order val="3"/>
          <c:tx>
            <c:strRef>
              <c:f>Sheet1!$A$6</c:f>
              <c:strCache>
                <c:ptCount val="1"/>
                <c:pt idx="0">
                  <c:v>Very likely</c:v>
                </c:pt>
              </c:strCache>
            </c:strRef>
          </c:tx>
          <c:spPr>
            <a:solidFill>
              <a:schemeClr val="accent6">
                <a:lumMod val="60000"/>
                <a:lumOff val="40000"/>
              </a:schemeClr>
            </a:solidFill>
            <a:ln>
              <a:solidFill>
                <a:schemeClr val="accent1">
                  <a:alpha val="0"/>
                </a:schemeClr>
              </a:solid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Sheet1!$B$6:$G$6</c:f>
              <c:numCache>
                <c:formatCode>General</c:formatCode>
                <c:ptCount val="6"/>
                <c:pt idx="0">
                  <c:v>3</c:v>
                </c:pt>
                <c:pt idx="1">
                  <c:v>0</c:v>
                </c:pt>
                <c:pt idx="2">
                  <c:v>1</c:v>
                </c:pt>
                <c:pt idx="3">
                  <c:v>1</c:v>
                </c:pt>
                <c:pt idx="4">
                  <c:v>3</c:v>
                </c:pt>
                <c:pt idx="5">
                  <c:v>2</c:v>
                </c:pt>
              </c:numCache>
            </c:numRef>
          </c:val>
          <c:extLst>
            <c:ext xmlns:c16="http://schemas.microsoft.com/office/drawing/2014/chart" uri="{C3380CC4-5D6E-409C-BE32-E72D297353CC}">
              <c16:uniqueId val="{00000003-58DE-4B7C-96A5-0F4246A1BDF5}"/>
            </c:ext>
          </c:extLst>
        </c:ser>
        <c:ser>
          <c:idx val="4"/>
          <c:order val="4"/>
          <c:tx>
            <c:strRef>
              <c:f>Sheet1!$A$7</c:f>
              <c:strCache>
                <c:ptCount val="1"/>
                <c:pt idx="0">
                  <c:v>Can do now</c:v>
                </c:pt>
              </c:strCache>
            </c:strRef>
          </c:tx>
          <c:spPr>
            <a:solidFill>
              <a:schemeClr val="accent5"/>
            </a:solidFill>
            <a:ln>
              <a:solidFill>
                <a:schemeClr val="tx1">
                  <a:alpha val="0"/>
                </a:schemeClr>
              </a:solid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Sheet1!$B$7:$G$7</c:f>
              <c:numCache>
                <c:formatCode>General</c:formatCode>
                <c:ptCount val="6"/>
                <c:pt idx="0">
                  <c:v>4</c:v>
                </c:pt>
                <c:pt idx="1">
                  <c:v>7</c:v>
                </c:pt>
                <c:pt idx="2">
                  <c:v>5</c:v>
                </c:pt>
                <c:pt idx="3">
                  <c:v>6</c:v>
                </c:pt>
                <c:pt idx="4">
                  <c:v>3</c:v>
                </c:pt>
                <c:pt idx="5">
                  <c:v>4</c:v>
                </c:pt>
              </c:numCache>
            </c:numRef>
          </c:val>
          <c:extLst>
            <c:ext xmlns:c16="http://schemas.microsoft.com/office/drawing/2014/chart" uri="{C3380CC4-5D6E-409C-BE32-E72D297353CC}">
              <c16:uniqueId val="{00000004-58DE-4B7C-96A5-0F4246A1BDF5}"/>
            </c:ext>
          </c:extLst>
        </c:ser>
        <c:dLbls>
          <c:showLegendKey val="0"/>
          <c:showVal val="0"/>
          <c:showCatName val="0"/>
          <c:showSerName val="0"/>
          <c:showPercent val="0"/>
          <c:showBubbleSize val="0"/>
        </c:dLbls>
        <c:gapWidth val="150"/>
        <c:overlap val="100"/>
        <c:axId val="940958047"/>
        <c:axId val="1040779503"/>
      </c:barChart>
      <c:catAx>
        <c:axId val="94095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0779503"/>
        <c:crosses val="autoZero"/>
        <c:auto val="1"/>
        <c:lblAlgn val="ctr"/>
        <c:lblOffset val="100"/>
        <c:noMultiLvlLbl val="0"/>
      </c:catAx>
      <c:valAx>
        <c:axId val="1040779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0958047"/>
        <c:crosses val="autoZero"/>
        <c:crossBetween val="between"/>
      </c:valAx>
      <c:spPr>
        <a:noFill/>
        <a:ln>
          <a:noFill/>
        </a:ln>
        <a:effectLst/>
      </c:spPr>
    </c:plotArea>
    <c:legend>
      <c:legendPos val="b"/>
      <c:layout>
        <c:manualLayout>
          <c:xMode val="edge"/>
          <c:yMode val="edge"/>
          <c:x val="0.15135739697261394"/>
          <c:y val="0.89290256788355282"/>
          <c:w val="0.70868223787297169"/>
          <c:h val="5.24952662999234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14E81-70CD-46C0-88FF-B77D18962F33}"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6FCD0-1D65-46BA-BE27-6CE1CE197DC6}" type="slidenum">
              <a:rPr lang="en-US" smtClean="0"/>
              <a:t>‹#›</a:t>
            </a:fld>
            <a:endParaRPr lang="en-US"/>
          </a:p>
        </p:txBody>
      </p:sp>
    </p:spTree>
    <p:extLst>
      <p:ext uri="{BB962C8B-B14F-4D97-AF65-F5344CB8AC3E}">
        <p14:creationId xmlns:p14="http://schemas.microsoft.com/office/powerpoint/2010/main" val="9926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cons8.com/icon/Jk7rkAWvHw9f/rank"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icons8.com/icon/VzFDER4AN15X/survey" TargetMode="External"/><Relationship Id="rId4" Type="http://schemas.openxmlformats.org/officeDocument/2006/relationships/hyperlink" Target="https://icons8.com/icon/7165/dollar-coi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a:t>
            </a:fld>
            <a:endParaRPr lang="en-US"/>
          </a:p>
        </p:txBody>
      </p:sp>
    </p:spTree>
    <p:extLst>
      <p:ext uri="{BB962C8B-B14F-4D97-AF65-F5344CB8AC3E}">
        <p14:creationId xmlns:p14="http://schemas.microsoft.com/office/powerpoint/2010/main" val="59694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11</a:t>
            </a:fld>
            <a:endParaRPr lang="en-US"/>
          </a:p>
        </p:txBody>
      </p:sp>
    </p:spTree>
    <p:extLst>
      <p:ext uri="{BB962C8B-B14F-4D97-AF65-F5344CB8AC3E}">
        <p14:creationId xmlns:p14="http://schemas.microsoft.com/office/powerpoint/2010/main" val="254422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13</a:t>
            </a:fld>
            <a:endParaRPr lang="en-US"/>
          </a:p>
        </p:txBody>
      </p:sp>
    </p:spTree>
    <p:extLst>
      <p:ext uri="{BB962C8B-B14F-4D97-AF65-F5344CB8AC3E}">
        <p14:creationId xmlns:p14="http://schemas.microsoft.com/office/powerpoint/2010/main" val="385698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14</a:t>
            </a:fld>
            <a:endParaRPr lang="en-US"/>
          </a:p>
        </p:txBody>
      </p:sp>
    </p:spTree>
    <p:extLst>
      <p:ext uri="{BB962C8B-B14F-4D97-AF65-F5344CB8AC3E}">
        <p14:creationId xmlns:p14="http://schemas.microsoft.com/office/powerpoint/2010/main" val="192985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15</a:t>
            </a:fld>
            <a:endParaRPr lang="en-US"/>
          </a:p>
        </p:txBody>
      </p:sp>
    </p:spTree>
    <p:extLst>
      <p:ext uri="{BB962C8B-B14F-4D97-AF65-F5344CB8AC3E}">
        <p14:creationId xmlns:p14="http://schemas.microsoft.com/office/powerpoint/2010/main" val="333839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16</a:t>
            </a:fld>
            <a:endParaRPr lang="en-US"/>
          </a:p>
        </p:txBody>
      </p:sp>
    </p:spTree>
    <p:extLst>
      <p:ext uri="{BB962C8B-B14F-4D97-AF65-F5344CB8AC3E}">
        <p14:creationId xmlns:p14="http://schemas.microsoft.com/office/powerpoint/2010/main" val="2238752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17</a:t>
            </a:fld>
            <a:endParaRPr lang="en-US"/>
          </a:p>
        </p:txBody>
      </p:sp>
    </p:spTree>
    <p:extLst>
      <p:ext uri="{BB962C8B-B14F-4D97-AF65-F5344CB8AC3E}">
        <p14:creationId xmlns:p14="http://schemas.microsoft.com/office/powerpoint/2010/main" val="103877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dirty="0">
              <a:cs typeface="Calibri"/>
            </a:endParaRPr>
          </a:p>
          <a:p>
            <a:pPr>
              <a:lnSpc>
                <a:spcPct val="90000"/>
              </a:lnSpc>
              <a:spcBef>
                <a:spcPts val="60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18</a:t>
            </a:fld>
            <a:endParaRPr lang="en-US"/>
          </a:p>
        </p:txBody>
      </p:sp>
    </p:spTree>
    <p:extLst>
      <p:ext uri="{BB962C8B-B14F-4D97-AF65-F5344CB8AC3E}">
        <p14:creationId xmlns:p14="http://schemas.microsoft.com/office/powerpoint/2010/main" val="4210043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19</a:t>
            </a:fld>
            <a:endParaRPr lang="en-US"/>
          </a:p>
        </p:txBody>
      </p:sp>
    </p:spTree>
    <p:extLst>
      <p:ext uri="{BB962C8B-B14F-4D97-AF65-F5344CB8AC3E}">
        <p14:creationId xmlns:p14="http://schemas.microsoft.com/office/powerpoint/2010/main" val="68842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20</a:t>
            </a:fld>
            <a:endParaRPr lang="en-US"/>
          </a:p>
        </p:txBody>
      </p:sp>
    </p:spTree>
    <p:extLst>
      <p:ext uri="{BB962C8B-B14F-4D97-AF65-F5344CB8AC3E}">
        <p14:creationId xmlns:p14="http://schemas.microsoft.com/office/powerpoint/2010/main" val="2611220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21</a:t>
            </a:fld>
            <a:endParaRPr lang="en-US"/>
          </a:p>
        </p:txBody>
      </p:sp>
    </p:spTree>
    <p:extLst>
      <p:ext uri="{BB962C8B-B14F-4D97-AF65-F5344CB8AC3E}">
        <p14:creationId xmlns:p14="http://schemas.microsoft.com/office/powerpoint/2010/main" val="324887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a:t>
            </a:fld>
            <a:endParaRPr lang="en-US"/>
          </a:p>
        </p:txBody>
      </p:sp>
    </p:spTree>
    <p:extLst>
      <p:ext uri="{BB962C8B-B14F-4D97-AF65-F5344CB8AC3E}">
        <p14:creationId xmlns:p14="http://schemas.microsoft.com/office/powerpoint/2010/main" val="3606156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22</a:t>
            </a:fld>
            <a:endParaRPr lang="en-US"/>
          </a:p>
        </p:txBody>
      </p:sp>
    </p:spTree>
    <p:extLst>
      <p:ext uri="{BB962C8B-B14F-4D97-AF65-F5344CB8AC3E}">
        <p14:creationId xmlns:p14="http://schemas.microsoft.com/office/powerpoint/2010/main" val="66392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dirty="0">
              <a:cs typeface="Calibri"/>
            </a:endParaRPr>
          </a:p>
          <a:p>
            <a:pPr>
              <a:lnSpc>
                <a:spcPct val="90000"/>
              </a:lnSpc>
              <a:spcBef>
                <a:spcPts val="600"/>
              </a:spcBef>
              <a:spcAft>
                <a:spcPts val="600"/>
              </a:spcAft>
            </a:pPr>
            <a:r>
              <a:rPr lang="en-US" dirty="0">
                <a:cs typeface="Calibri"/>
                <a:hlinkClick r:id="rId3"/>
              </a:rPr>
              <a:t>Rank Icon Source</a:t>
            </a:r>
          </a:p>
          <a:p>
            <a:pPr>
              <a:lnSpc>
                <a:spcPct val="90000"/>
              </a:lnSpc>
              <a:spcBef>
                <a:spcPts val="600"/>
              </a:spcBef>
              <a:spcAft>
                <a:spcPts val="600"/>
              </a:spcAft>
            </a:pPr>
            <a:r>
              <a:rPr lang="en-US" dirty="0">
                <a:cs typeface="Calibri"/>
                <a:hlinkClick r:id="rId4"/>
              </a:rPr>
              <a:t>Coin Icon Source</a:t>
            </a:r>
          </a:p>
          <a:p>
            <a:pPr>
              <a:lnSpc>
                <a:spcPct val="90000"/>
              </a:lnSpc>
              <a:spcBef>
                <a:spcPts val="600"/>
              </a:spcBef>
              <a:spcAft>
                <a:spcPts val="600"/>
              </a:spcAft>
            </a:pPr>
            <a:r>
              <a:rPr lang="en-US" dirty="0">
                <a:hlinkClick r:id="rId5"/>
              </a:rPr>
              <a:t>Survey Icon Link</a:t>
            </a:r>
            <a:endParaRPr lang="en-US" dirty="0">
              <a:cs typeface="Calibri"/>
              <a:hlinkClick r:id="rId5"/>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23</a:t>
            </a:fld>
            <a:endParaRPr lang="en-US"/>
          </a:p>
        </p:txBody>
      </p:sp>
    </p:spTree>
    <p:extLst>
      <p:ext uri="{BB962C8B-B14F-4D97-AF65-F5344CB8AC3E}">
        <p14:creationId xmlns:p14="http://schemas.microsoft.com/office/powerpoint/2010/main" val="411506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24</a:t>
            </a:fld>
            <a:endParaRPr lang="en-US"/>
          </a:p>
        </p:txBody>
      </p:sp>
    </p:spTree>
    <p:extLst>
      <p:ext uri="{BB962C8B-B14F-4D97-AF65-F5344CB8AC3E}">
        <p14:creationId xmlns:p14="http://schemas.microsoft.com/office/powerpoint/2010/main" val="160773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25</a:t>
            </a:fld>
            <a:endParaRPr lang="en-US"/>
          </a:p>
        </p:txBody>
      </p:sp>
    </p:spTree>
    <p:extLst>
      <p:ext uri="{BB962C8B-B14F-4D97-AF65-F5344CB8AC3E}">
        <p14:creationId xmlns:p14="http://schemas.microsoft.com/office/powerpoint/2010/main" val="2031485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26</a:t>
            </a:fld>
            <a:endParaRPr lang="en-US"/>
          </a:p>
        </p:txBody>
      </p:sp>
    </p:spTree>
    <p:extLst>
      <p:ext uri="{BB962C8B-B14F-4D97-AF65-F5344CB8AC3E}">
        <p14:creationId xmlns:p14="http://schemas.microsoft.com/office/powerpoint/2010/main" val="77414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27</a:t>
            </a:fld>
            <a:endParaRPr lang="en-US"/>
          </a:p>
        </p:txBody>
      </p:sp>
    </p:spTree>
    <p:extLst>
      <p:ext uri="{BB962C8B-B14F-4D97-AF65-F5344CB8AC3E}">
        <p14:creationId xmlns:p14="http://schemas.microsoft.com/office/powerpoint/2010/main" val="2309931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28</a:t>
            </a:fld>
            <a:endParaRPr lang="en-US"/>
          </a:p>
        </p:txBody>
      </p:sp>
    </p:spTree>
    <p:extLst>
      <p:ext uri="{BB962C8B-B14F-4D97-AF65-F5344CB8AC3E}">
        <p14:creationId xmlns:p14="http://schemas.microsoft.com/office/powerpoint/2010/main" val="214958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29</a:t>
            </a:fld>
            <a:endParaRPr lang="en-US"/>
          </a:p>
        </p:txBody>
      </p:sp>
    </p:spTree>
    <p:extLst>
      <p:ext uri="{BB962C8B-B14F-4D97-AF65-F5344CB8AC3E}">
        <p14:creationId xmlns:p14="http://schemas.microsoft.com/office/powerpoint/2010/main" val="418104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30</a:t>
            </a:fld>
            <a:endParaRPr lang="en-US"/>
          </a:p>
        </p:txBody>
      </p:sp>
    </p:spTree>
    <p:extLst>
      <p:ext uri="{BB962C8B-B14F-4D97-AF65-F5344CB8AC3E}">
        <p14:creationId xmlns:p14="http://schemas.microsoft.com/office/powerpoint/2010/main" val="416784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31</a:t>
            </a:fld>
            <a:endParaRPr lang="en-US"/>
          </a:p>
        </p:txBody>
      </p:sp>
    </p:spTree>
    <p:extLst>
      <p:ext uri="{BB962C8B-B14F-4D97-AF65-F5344CB8AC3E}">
        <p14:creationId xmlns:p14="http://schemas.microsoft.com/office/powerpoint/2010/main" val="67573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4</a:t>
            </a:fld>
            <a:endParaRPr lang="en-US"/>
          </a:p>
        </p:txBody>
      </p:sp>
    </p:spTree>
    <p:extLst>
      <p:ext uri="{BB962C8B-B14F-4D97-AF65-F5344CB8AC3E}">
        <p14:creationId xmlns:p14="http://schemas.microsoft.com/office/powerpoint/2010/main" val="1193317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32</a:t>
            </a:fld>
            <a:endParaRPr lang="en-US"/>
          </a:p>
        </p:txBody>
      </p:sp>
    </p:spTree>
    <p:extLst>
      <p:ext uri="{BB962C8B-B14F-4D97-AF65-F5344CB8AC3E}">
        <p14:creationId xmlns:p14="http://schemas.microsoft.com/office/powerpoint/2010/main" val="1570909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33</a:t>
            </a:fld>
            <a:endParaRPr lang="en-US"/>
          </a:p>
        </p:txBody>
      </p:sp>
    </p:spTree>
    <p:extLst>
      <p:ext uri="{BB962C8B-B14F-4D97-AF65-F5344CB8AC3E}">
        <p14:creationId xmlns:p14="http://schemas.microsoft.com/office/powerpoint/2010/main" val="313149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34</a:t>
            </a:fld>
            <a:endParaRPr lang="en-US"/>
          </a:p>
        </p:txBody>
      </p:sp>
    </p:spTree>
    <p:extLst>
      <p:ext uri="{BB962C8B-B14F-4D97-AF65-F5344CB8AC3E}">
        <p14:creationId xmlns:p14="http://schemas.microsoft.com/office/powerpoint/2010/main" val="2178618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35</a:t>
            </a:fld>
            <a:endParaRPr lang="en-US"/>
          </a:p>
        </p:txBody>
      </p:sp>
    </p:spTree>
    <p:extLst>
      <p:ext uri="{BB962C8B-B14F-4D97-AF65-F5344CB8AC3E}">
        <p14:creationId xmlns:p14="http://schemas.microsoft.com/office/powerpoint/2010/main" val="471276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36</a:t>
            </a:fld>
            <a:endParaRPr lang="en-US"/>
          </a:p>
        </p:txBody>
      </p:sp>
    </p:spTree>
    <p:extLst>
      <p:ext uri="{BB962C8B-B14F-4D97-AF65-F5344CB8AC3E}">
        <p14:creationId xmlns:p14="http://schemas.microsoft.com/office/powerpoint/2010/main" val="2848109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37</a:t>
            </a:fld>
            <a:endParaRPr lang="en-US"/>
          </a:p>
        </p:txBody>
      </p:sp>
    </p:spTree>
    <p:extLst>
      <p:ext uri="{BB962C8B-B14F-4D97-AF65-F5344CB8AC3E}">
        <p14:creationId xmlns:p14="http://schemas.microsoft.com/office/powerpoint/2010/main" val="284280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5</a:t>
            </a:fld>
            <a:endParaRPr lang="en-US"/>
          </a:p>
        </p:txBody>
      </p:sp>
    </p:spTree>
    <p:extLst>
      <p:ext uri="{BB962C8B-B14F-4D97-AF65-F5344CB8AC3E}">
        <p14:creationId xmlns:p14="http://schemas.microsoft.com/office/powerpoint/2010/main" val="131085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6</a:t>
            </a:fld>
            <a:endParaRPr lang="en-US"/>
          </a:p>
        </p:txBody>
      </p:sp>
    </p:spTree>
    <p:extLst>
      <p:ext uri="{BB962C8B-B14F-4D97-AF65-F5344CB8AC3E}">
        <p14:creationId xmlns:p14="http://schemas.microsoft.com/office/powerpoint/2010/main" val="118196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7</a:t>
            </a:fld>
            <a:endParaRPr lang="en-US"/>
          </a:p>
        </p:txBody>
      </p:sp>
    </p:spTree>
    <p:extLst>
      <p:ext uri="{BB962C8B-B14F-4D97-AF65-F5344CB8AC3E}">
        <p14:creationId xmlns:p14="http://schemas.microsoft.com/office/powerpoint/2010/main" val="154997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8</a:t>
            </a:fld>
            <a:endParaRPr lang="en-US"/>
          </a:p>
        </p:txBody>
      </p:sp>
    </p:spTree>
    <p:extLst>
      <p:ext uri="{BB962C8B-B14F-4D97-AF65-F5344CB8AC3E}">
        <p14:creationId xmlns:p14="http://schemas.microsoft.com/office/powerpoint/2010/main" val="327767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9</a:t>
            </a:fld>
            <a:endParaRPr lang="en-US"/>
          </a:p>
        </p:txBody>
      </p:sp>
    </p:spTree>
    <p:extLst>
      <p:ext uri="{BB962C8B-B14F-4D97-AF65-F5344CB8AC3E}">
        <p14:creationId xmlns:p14="http://schemas.microsoft.com/office/powerpoint/2010/main" val="327767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10</a:t>
            </a:fld>
            <a:endParaRPr lang="en-US"/>
          </a:p>
        </p:txBody>
      </p:sp>
    </p:spTree>
    <p:extLst>
      <p:ext uri="{BB962C8B-B14F-4D97-AF65-F5344CB8AC3E}">
        <p14:creationId xmlns:p14="http://schemas.microsoft.com/office/powerpoint/2010/main" val="2696277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Add unit name, date</a:t>
            </a:r>
          </a:p>
        </p:txBody>
      </p:sp>
    </p:spTree>
    <p:extLst>
      <p:ext uri="{BB962C8B-B14F-4D97-AF65-F5344CB8AC3E}">
        <p14:creationId xmlns:p14="http://schemas.microsoft.com/office/powerpoint/2010/main" val="107291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96639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b="0">
                <a:solidFill>
                  <a:schemeClr val="tx1">
                    <a:tint val="75000"/>
                  </a:schemeClr>
                </a:solidFill>
                <a:latin typeface="Arial" panose="020B0604020202020204" pitchFamily="34" charset="0"/>
                <a:cs typeface="Arial" panose="020B0604020202020204" pitchFamily="34" charset="0"/>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35595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381533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72173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7238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94978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21458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9" r:id="rId3"/>
    <p:sldLayoutId id="214748366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mmentletters@waterboards.ca.gov" TargetMode="External"/><Relationship Id="rId2" Type="http://schemas.openxmlformats.org/officeDocument/2006/relationships/hyperlink" Target="mailto:DDWRegUnit@Waterboards.ca.gov"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DDWRegUnit@Waterboards.c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ommentletters@waterboards.c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elissa.hall@waterboards.ca.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DDWRegUnit@Waterboards.c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9851C6-0576-463A-A486-6DC1939C11BB}"/>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a:t>
            </a:fld>
            <a:endParaRPr lang="en-US" dirty="0"/>
          </a:p>
        </p:txBody>
      </p:sp>
      <p:sp>
        <p:nvSpPr>
          <p:cNvPr id="7" name="Title 1">
            <a:extLst>
              <a:ext uri="{FF2B5EF4-FFF2-40B4-BE49-F238E27FC236}">
                <a16:creationId xmlns:a16="http://schemas.microsoft.com/office/drawing/2014/main" id="{BC8C23B4-E896-4F31-AD43-D607C4012BC0}"/>
              </a:ext>
            </a:extLst>
          </p:cNvPr>
          <p:cNvSpPr>
            <a:spLocks noGrp="1"/>
          </p:cNvSpPr>
          <p:nvPr>
            <p:ph type="title"/>
          </p:nvPr>
        </p:nvSpPr>
        <p:spPr>
          <a:xfrm>
            <a:off x="838200" y="467175"/>
            <a:ext cx="10515600" cy="1100577"/>
          </a:xfrm>
        </p:spPr>
        <p:txBody>
          <a:bodyPr/>
          <a:lstStyle/>
          <a:p>
            <a:pPr algn="ctr"/>
            <a:r>
              <a:rPr lang="en-US" b="1" dirty="0">
                <a:solidFill>
                  <a:srgbClr val="004E7D"/>
                </a:solidFill>
                <a:latin typeface="Arial"/>
                <a:cs typeface="Arial"/>
              </a:rPr>
              <a:t>Meeting Information</a:t>
            </a:r>
          </a:p>
        </p:txBody>
      </p:sp>
      <p:sp>
        <p:nvSpPr>
          <p:cNvPr id="6" name="Rectangle 5">
            <a:extLst>
              <a:ext uri="{FF2B5EF4-FFF2-40B4-BE49-F238E27FC236}">
                <a16:creationId xmlns:a16="http://schemas.microsoft.com/office/drawing/2014/main" id="{39A63CFC-D194-44BB-80B6-CF210ECB51D3}"/>
              </a:ext>
            </a:extLst>
          </p:cNvPr>
          <p:cNvSpPr/>
          <p:nvPr/>
        </p:nvSpPr>
        <p:spPr>
          <a:xfrm>
            <a:off x="967788" y="1886878"/>
            <a:ext cx="10440101" cy="4154984"/>
          </a:xfrm>
          <a:prstGeom prst="rect">
            <a:avLst/>
          </a:prstGeom>
        </p:spPr>
        <p:txBody>
          <a:bodyPr wrap="square">
            <a:spAutoFit/>
          </a:bodyPr>
          <a:lstStyle/>
          <a:p>
            <a:pPr algn="ctr"/>
            <a:r>
              <a:rPr lang="en-US" sz="4000" b="1" dirty="0">
                <a:latin typeface="Arial"/>
                <a:cs typeface="Arial"/>
              </a:rPr>
              <a:t>This workshop starts at 9:30 a.m.</a:t>
            </a:r>
          </a:p>
          <a:p>
            <a:pPr algn="ctr"/>
            <a:endParaRPr lang="en-US" sz="3600" b="1" dirty="0">
              <a:latin typeface="Arial"/>
              <a:cs typeface="Arial"/>
            </a:endParaRPr>
          </a:p>
          <a:p>
            <a:pPr marL="342900" indent="-342900">
              <a:buFont typeface="Arial" panose="020B0604020202020204" pitchFamily="34" charset="0"/>
              <a:buChar char="•"/>
            </a:pPr>
            <a:r>
              <a:rPr lang="en-US" sz="2200" dirty="0">
                <a:latin typeface="Arial"/>
                <a:cs typeface="Arial"/>
              </a:rPr>
              <a:t>“Virtual Blue Speaker Card” – To provide oral comments, obtain Zoom Password. Email </a:t>
            </a:r>
            <a:r>
              <a:rPr lang="en-US" sz="2200" dirty="0">
                <a:latin typeface="Arial"/>
                <a:cs typeface="Arial"/>
                <a:hlinkClick r:id="rId2"/>
              </a:rPr>
              <a:t>DDWRegUnit@Waterboards.ca.gov</a:t>
            </a:r>
            <a:r>
              <a:rPr lang="en-US" sz="2200" dirty="0">
                <a:latin typeface="Arial"/>
                <a:cs typeface="Arial"/>
              </a:rPr>
              <a:t> </a:t>
            </a:r>
          </a:p>
          <a:p>
            <a:pPr lvl="1"/>
            <a:endParaRPr lang="en-US" sz="2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b="1" dirty="0">
                <a:latin typeface="Arial"/>
                <a:cs typeface="Arial"/>
              </a:rPr>
              <a:t>Written comments can be sent via email to: </a:t>
            </a:r>
            <a:r>
              <a:rPr lang="en-US" sz="2200" dirty="0">
                <a:latin typeface="Arial"/>
                <a:ea typeface="Source Sans Pro"/>
                <a:cs typeface="Arial"/>
                <a:hlinkClick r:id="rId3"/>
              </a:rPr>
              <a:t>commentletters@waterboards.ca.gov</a:t>
            </a:r>
            <a:endParaRPr lang="en-US" sz="2200" dirty="0">
              <a:latin typeface="Arial"/>
              <a:ea typeface="Source Sans Pro"/>
              <a:cs typeface="Arial"/>
            </a:endParaRPr>
          </a:p>
          <a:p>
            <a:r>
              <a:rPr lang="en-US" sz="2200" dirty="0">
                <a:latin typeface="Arial"/>
                <a:cs typeface="Arial"/>
              </a:rPr>
              <a:t>	Subject line: “Comment Letter – Metal DLRs Workshop“</a:t>
            </a:r>
          </a:p>
          <a:p>
            <a:r>
              <a:rPr lang="en-US" sz="2200" dirty="0">
                <a:latin typeface="Arial"/>
                <a:cs typeface="Arial"/>
              </a:rPr>
              <a:t>	Comments are due </a:t>
            </a:r>
            <a:r>
              <a:rPr lang="en-US" sz="2000" b="1" dirty="0">
                <a:latin typeface="Arial"/>
                <a:cs typeface="Arial"/>
              </a:rPr>
              <a:t>November 18, 2022</a:t>
            </a:r>
            <a:endParaRPr lang="en-US" sz="2200" dirty="0">
              <a:latin typeface="Arial"/>
              <a:cs typeface="Arial"/>
            </a:endParaRPr>
          </a:p>
          <a:p>
            <a:pPr lvl="1"/>
            <a:endParaRPr lang="en-US"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73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p:txBody>
          <a:bodyPr/>
          <a:lstStyle/>
          <a:p>
            <a:pPr algn="ctr"/>
            <a:r>
              <a:rPr lang="en-US" b="1" dirty="0">
                <a:solidFill>
                  <a:srgbClr val="004E7D"/>
                </a:solidFill>
                <a:latin typeface="Arial"/>
                <a:cs typeface="Arial"/>
              </a:rPr>
              <a:t>Notification Levels</a:t>
            </a:r>
            <a:endParaRPr lang="en-US" b="1"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838200" y="1690688"/>
            <a:ext cx="10515600" cy="4132596"/>
          </a:xfrm>
        </p:spPr>
        <p:txBody>
          <a:bodyPr vert="horz" lIns="91440" tIns="45720" rIns="91440" bIns="45720" rtlCol="0" anchor="t">
            <a:normAutofit/>
          </a:bodyPr>
          <a:lstStyle/>
          <a:p>
            <a:pPr marL="457200" indent="-457200"/>
            <a:r>
              <a:rPr lang="en-US" sz="2400" dirty="0"/>
              <a:t>Health based advisories established by DDW</a:t>
            </a:r>
          </a:p>
          <a:p>
            <a:pPr marL="457200" indent="-457200"/>
            <a:r>
              <a:rPr lang="en-US" sz="2400" dirty="0"/>
              <a:t>When chemicals are found at concentrations greater than their NLs, certain requirements and recommendations apply</a:t>
            </a:r>
          </a:p>
          <a:p>
            <a:pPr marL="457200" indent="-457200"/>
            <a:r>
              <a:rPr lang="en-US" sz="2400" dirty="0"/>
              <a:t>Response Levels (RLs)</a:t>
            </a:r>
          </a:p>
          <a:p>
            <a:pPr marL="914400" lvl="1" indent="-457200"/>
            <a:r>
              <a:rPr lang="en-US" dirty="0"/>
              <a:t>Depends on NL toxicological endpoint basis</a:t>
            </a:r>
          </a:p>
          <a:p>
            <a:pPr marL="914400" lvl="1" indent="-457200"/>
            <a:r>
              <a:rPr lang="en-US" dirty="0"/>
              <a:t>If chemicals present exceed the RL, DDW recommends source be taken out of service</a:t>
            </a:r>
          </a:p>
          <a:p>
            <a:pPr marL="914400" lvl="1" indent="-457200"/>
            <a:r>
              <a:rPr lang="en-US" dirty="0"/>
              <a:t>For PFAS compound NLs, additional requirements per state law</a:t>
            </a:r>
          </a:p>
          <a:p>
            <a:pPr marL="914400" lvl="1" indent="-457200"/>
            <a:r>
              <a:rPr lang="en-US" sz="2400" dirty="0"/>
              <a:t>e.g., Manganese NL (500 </a:t>
            </a:r>
            <a:r>
              <a:rPr lang="en-US" sz="2400" dirty="0">
                <a:latin typeface="Arial"/>
              </a:rPr>
              <a:t>µ</a:t>
            </a:r>
            <a:r>
              <a:rPr lang="en-US" sz="2400" dirty="0"/>
              <a:t>g/L), </a:t>
            </a:r>
            <a:r>
              <a:rPr lang="en-US" sz="2400" dirty="0" err="1"/>
              <a:t>PFHxS</a:t>
            </a:r>
            <a:r>
              <a:rPr lang="en-US" sz="2400" dirty="0"/>
              <a:t> NL (3 ng/L)</a:t>
            </a:r>
          </a:p>
          <a:p>
            <a:pPr marL="457200" indent="-457200"/>
            <a:endParaRPr lang="en-US" sz="3200" dirty="0"/>
          </a:p>
          <a:p>
            <a:endParaRPr lang="en-US" dirty="0">
              <a:latin typeface="Arial"/>
              <a:cs typeface="Arial"/>
            </a:endParaRPr>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10</a:t>
            </a:fld>
            <a:endParaRPr lang="en-US" dirty="0"/>
          </a:p>
        </p:txBody>
      </p:sp>
    </p:spTree>
    <p:extLst>
      <p:ext uri="{BB962C8B-B14F-4D97-AF65-F5344CB8AC3E}">
        <p14:creationId xmlns:p14="http://schemas.microsoft.com/office/powerpoint/2010/main" val="59132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p:txBody>
          <a:bodyPr/>
          <a:lstStyle/>
          <a:p>
            <a:pPr algn="ctr"/>
            <a:r>
              <a:rPr lang="en-US" b="1" dirty="0">
                <a:solidFill>
                  <a:srgbClr val="004E7D"/>
                </a:solidFill>
                <a:latin typeface="Arial"/>
                <a:cs typeface="Arial"/>
              </a:rPr>
              <a:t>Public Health Goal (PHG)</a:t>
            </a:r>
            <a:endParaRPr lang="en-US" b="1"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838200" y="2055813"/>
            <a:ext cx="10515600" cy="3487737"/>
          </a:xfrm>
        </p:spPr>
        <p:txBody>
          <a:bodyPr vert="horz" lIns="91440" tIns="45720" rIns="91440" bIns="45720" rtlCol="0" anchor="t">
            <a:normAutofit/>
          </a:bodyPr>
          <a:lstStyle/>
          <a:p>
            <a:pPr marL="457200" indent="-457200"/>
            <a:r>
              <a:rPr lang="en-US" sz="2400" dirty="0">
                <a:latin typeface="Arial"/>
                <a:cs typeface="Arial"/>
              </a:rPr>
              <a:t>Public Health Goal (PHG) for contaminants set by Office of Environmental Health Hazard Assessment (OEHHA)</a:t>
            </a:r>
            <a:endParaRPr lang="en-US" sz="2400" dirty="0"/>
          </a:p>
          <a:p>
            <a:pPr marL="457200" indent="-457200"/>
            <a:r>
              <a:rPr lang="en-US" sz="2400" dirty="0">
                <a:latin typeface="Arial"/>
                <a:cs typeface="Arial"/>
              </a:rPr>
              <a:t>Level of a contaminant in drinking water below which there is no known or expected risk to human health</a:t>
            </a:r>
          </a:p>
          <a:p>
            <a:pPr marL="457200" indent="-457200"/>
            <a:r>
              <a:rPr lang="en-US" sz="2400" dirty="0">
                <a:latin typeface="Arial"/>
                <a:cs typeface="Arial"/>
              </a:rPr>
              <a:t>Non-enforceable </a:t>
            </a:r>
          </a:p>
          <a:p>
            <a:pPr marL="457200" indent="-457200"/>
            <a:endParaRPr lang="en-US" sz="3200" dirty="0">
              <a:latin typeface="Arial"/>
              <a:cs typeface="Arial"/>
            </a:endParaRPr>
          </a:p>
          <a:p>
            <a:pPr marL="0" indent="0">
              <a:buNone/>
            </a:pPr>
            <a:endParaRPr lang="en-US" sz="3200"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11</a:t>
            </a:fld>
            <a:endParaRPr lang="en-US"/>
          </a:p>
        </p:txBody>
      </p:sp>
    </p:spTree>
    <p:extLst>
      <p:ext uri="{BB962C8B-B14F-4D97-AF65-F5344CB8AC3E}">
        <p14:creationId xmlns:p14="http://schemas.microsoft.com/office/powerpoint/2010/main" val="329864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183707-87E7-18D8-C5A3-DAC68411CEB9}"/>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12</a:t>
            </a:fld>
            <a:endParaRPr lang="en-US"/>
          </a:p>
        </p:txBody>
      </p:sp>
      <p:sp>
        <p:nvSpPr>
          <p:cNvPr id="7" name="Title 1">
            <a:extLst>
              <a:ext uri="{FF2B5EF4-FFF2-40B4-BE49-F238E27FC236}">
                <a16:creationId xmlns:a16="http://schemas.microsoft.com/office/drawing/2014/main" id="{5F8BA4CB-0F92-45EF-BFAC-21CFC109B34F}"/>
              </a:ext>
            </a:extLst>
          </p:cNvPr>
          <p:cNvSpPr>
            <a:spLocks noGrp="1"/>
          </p:cNvSpPr>
          <p:nvPr>
            <p:ph type="title"/>
          </p:nvPr>
        </p:nvSpPr>
        <p:spPr>
          <a:xfrm>
            <a:off x="918883" y="185831"/>
            <a:ext cx="10515600" cy="1298669"/>
          </a:xfrm>
        </p:spPr>
        <p:txBody>
          <a:bodyPr>
            <a:normAutofit/>
          </a:bodyPr>
          <a:lstStyle/>
          <a:p>
            <a:pPr algn="ctr"/>
            <a:r>
              <a:rPr lang="en-US" sz="4000" b="1" dirty="0">
                <a:solidFill>
                  <a:srgbClr val="004E7D"/>
                </a:solidFill>
                <a:latin typeface="Arial"/>
                <a:cs typeface="Arial"/>
              </a:rPr>
              <a:t>Relationship Between MCL, DLR, and PHG</a:t>
            </a:r>
            <a:endParaRPr lang="en-US" sz="4000" b="1" dirty="0"/>
          </a:p>
        </p:txBody>
      </p:sp>
      <p:sp>
        <p:nvSpPr>
          <p:cNvPr id="6" name="TextBox 5">
            <a:extLst>
              <a:ext uri="{FF2B5EF4-FFF2-40B4-BE49-F238E27FC236}">
                <a16:creationId xmlns:a16="http://schemas.microsoft.com/office/drawing/2014/main" id="{0FEC1109-1338-4A4C-9345-3E78AB3D285E}"/>
              </a:ext>
              <a:ext uri="{C183D7F6-B498-43B3-948B-1728B52AA6E4}">
                <adec:decorative xmlns:adec="http://schemas.microsoft.com/office/drawing/2017/decorative" val="1"/>
              </a:ext>
            </a:extLst>
          </p:cNvPr>
          <p:cNvSpPr txBox="1"/>
          <p:nvPr/>
        </p:nvSpPr>
        <p:spPr>
          <a:xfrm>
            <a:off x="428400" y="5968201"/>
            <a:ext cx="917380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*Several contaminant MCLs are lower then their respective PHGs</a:t>
            </a:r>
          </a:p>
        </p:txBody>
      </p:sp>
      <p:sp>
        <p:nvSpPr>
          <p:cNvPr id="10" name="TextBox 9">
            <a:extLst>
              <a:ext uri="{FF2B5EF4-FFF2-40B4-BE49-F238E27FC236}">
                <a16:creationId xmlns:a16="http://schemas.microsoft.com/office/drawing/2014/main" id="{97E7FE30-F520-B71E-398D-2096607E7AA6}"/>
              </a:ext>
            </a:extLst>
          </p:cNvPr>
          <p:cNvSpPr txBox="1"/>
          <p:nvPr/>
        </p:nvSpPr>
        <p:spPr>
          <a:xfrm>
            <a:off x="2266950" y="1630455"/>
            <a:ext cx="305696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ea typeface="Calibri"/>
                <a:cs typeface="Calibri"/>
              </a:rPr>
              <a:t>MCL</a:t>
            </a:r>
          </a:p>
          <a:p>
            <a:r>
              <a:rPr lang="en-US">
                <a:latin typeface="Arial"/>
                <a:ea typeface="Calibri"/>
                <a:cs typeface="Calibri"/>
              </a:rPr>
              <a:t>Drinking water standard</a:t>
            </a:r>
          </a:p>
        </p:txBody>
      </p:sp>
      <p:sp>
        <p:nvSpPr>
          <p:cNvPr id="18" name="TextBox 17">
            <a:extLst>
              <a:ext uri="{FF2B5EF4-FFF2-40B4-BE49-F238E27FC236}">
                <a16:creationId xmlns:a16="http://schemas.microsoft.com/office/drawing/2014/main" id="{0FB3FDF9-275D-47A1-90EE-1A6107DC9B61}"/>
              </a:ext>
              <a:ext uri="{C183D7F6-B498-43B3-948B-1728B52AA6E4}">
                <adec:decorative xmlns:adec="http://schemas.microsoft.com/office/drawing/2017/decorative" val="1"/>
              </a:ext>
            </a:extLst>
          </p:cNvPr>
          <p:cNvSpPr txBox="1"/>
          <p:nvPr/>
        </p:nvSpPr>
        <p:spPr>
          <a:xfrm>
            <a:off x="853997" y="1590115"/>
            <a:ext cx="9054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lumMod val="65000"/>
                  </a:schemeClr>
                </a:solidFill>
                <a:latin typeface="Arial"/>
                <a:ea typeface="Calibri"/>
                <a:cs typeface="Calibri"/>
              </a:rPr>
              <a:t>DLR</a:t>
            </a:r>
          </a:p>
        </p:txBody>
      </p:sp>
      <p:sp>
        <p:nvSpPr>
          <p:cNvPr id="25" name="TextBox 24">
            <a:extLst>
              <a:ext uri="{FF2B5EF4-FFF2-40B4-BE49-F238E27FC236}">
                <a16:creationId xmlns:a16="http://schemas.microsoft.com/office/drawing/2014/main" id="{A51841B3-F43A-4DD5-977A-0B436CF7BCF6}"/>
              </a:ext>
              <a:ext uri="{C183D7F6-B498-43B3-948B-1728B52AA6E4}">
                <adec:decorative xmlns:adec="http://schemas.microsoft.com/office/drawing/2017/decorative" val="1"/>
              </a:ext>
            </a:extLst>
          </p:cNvPr>
          <p:cNvSpPr txBox="1"/>
          <p:nvPr/>
        </p:nvSpPr>
        <p:spPr>
          <a:xfrm>
            <a:off x="860333" y="2293338"/>
            <a:ext cx="9054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lumMod val="65000"/>
                  </a:schemeClr>
                </a:solidFill>
                <a:latin typeface="Arial"/>
                <a:ea typeface="Calibri"/>
                <a:cs typeface="Calibri"/>
              </a:rPr>
              <a:t>DLR</a:t>
            </a:r>
          </a:p>
        </p:txBody>
      </p:sp>
      <p:sp>
        <p:nvSpPr>
          <p:cNvPr id="15" name="TextBox 14">
            <a:extLst>
              <a:ext uri="{FF2B5EF4-FFF2-40B4-BE49-F238E27FC236}">
                <a16:creationId xmlns:a16="http://schemas.microsoft.com/office/drawing/2014/main" id="{EEBC6FF9-164D-DB08-10AC-9351BC16625F}"/>
              </a:ext>
            </a:extLst>
          </p:cNvPr>
          <p:cNvSpPr txBox="1"/>
          <p:nvPr/>
        </p:nvSpPr>
        <p:spPr>
          <a:xfrm>
            <a:off x="2202103" y="3114406"/>
            <a:ext cx="337969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ea typeface="Calibri"/>
                <a:cs typeface="Calibri"/>
              </a:rPr>
              <a:t>PHG</a:t>
            </a:r>
          </a:p>
          <a:p>
            <a:r>
              <a:rPr lang="en-US" dirty="0">
                <a:latin typeface="Arial"/>
                <a:cs typeface="Calibri" panose="020F0502020204030204"/>
              </a:rPr>
              <a:t>Level </a:t>
            </a:r>
            <a:r>
              <a:rPr lang="en-US" dirty="0">
                <a:latin typeface="Arial"/>
                <a:cs typeface="Arial"/>
              </a:rPr>
              <a:t>of a contaminant in drinking water below which there is no known or expected risk to human health</a:t>
            </a:r>
            <a:r>
              <a:rPr lang="en-US" dirty="0">
                <a:latin typeface="Arial"/>
                <a:cs typeface="Calibri" panose="020F0502020204030204"/>
              </a:rPr>
              <a:t> </a:t>
            </a:r>
          </a:p>
        </p:txBody>
      </p:sp>
      <p:sp>
        <p:nvSpPr>
          <p:cNvPr id="26" name="TextBox 25">
            <a:extLst>
              <a:ext uri="{FF2B5EF4-FFF2-40B4-BE49-F238E27FC236}">
                <a16:creationId xmlns:a16="http://schemas.microsoft.com/office/drawing/2014/main" id="{F7E64E93-5594-4D7F-8A77-7095119C1DC2}"/>
              </a:ext>
              <a:ext uri="{C183D7F6-B498-43B3-948B-1728B52AA6E4}">
                <adec:decorative xmlns:adec="http://schemas.microsoft.com/office/drawing/2017/decorative" val="1"/>
              </a:ext>
            </a:extLst>
          </p:cNvPr>
          <p:cNvSpPr txBox="1"/>
          <p:nvPr/>
        </p:nvSpPr>
        <p:spPr>
          <a:xfrm>
            <a:off x="888679" y="3910825"/>
            <a:ext cx="9054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lumMod val="65000"/>
                  </a:schemeClr>
                </a:solidFill>
                <a:latin typeface="Arial"/>
                <a:ea typeface="Calibri"/>
                <a:cs typeface="Calibri"/>
              </a:rPr>
              <a:t>DLR</a:t>
            </a:r>
          </a:p>
        </p:txBody>
      </p:sp>
      <p:sp>
        <p:nvSpPr>
          <p:cNvPr id="20" name="TextBox 19">
            <a:extLst>
              <a:ext uri="{FF2B5EF4-FFF2-40B4-BE49-F238E27FC236}">
                <a16:creationId xmlns:a16="http://schemas.microsoft.com/office/drawing/2014/main" id="{5C743FE1-76F7-D65B-E8AD-F4FB01BE6F44}"/>
              </a:ext>
            </a:extLst>
          </p:cNvPr>
          <p:cNvSpPr txBox="1"/>
          <p:nvPr/>
        </p:nvSpPr>
        <p:spPr>
          <a:xfrm>
            <a:off x="6799281" y="2025494"/>
            <a:ext cx="4545106" cy="1323439"/>
          </a:xfrm>
          <a:prstGeom prst="rect">
            <a:avLst/>
          </a:prstGeom>
          <a:solidFill>
            <a:schemeClr val="bg1"/>
          </a:solidFill>
          <a:ln w="28575">
            <a:solidFill>
              <a:srgbClr val="004E7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a:rPr>
              <a:t>DLRs above the PHG limit ability to evaluate technological feasibility of MCL revision and whether technology can achieve greater health protection</a:t>
            </a:r>
            <a:endParaRPr lang="en-US" sz="2000" dirty="0">
              <a:latin typeface="Arial"/>
              <a:cs typeface="Arial"/>
            </a:endParaRPr>
          </a:p>
        </p:txBody>
      </p:sp>
      <p:sp>
        <p:nvSpPr>
          <p:cNvPr id="13" name="TextBox 12">
            <a:extLst>
              <a:ext uri="{FF2B5EF4-FFF2-40B4-BE49-F238E27FC236}">
                <a16:creationId xmlns:a16="http://schemas.microsoft.com/office/drawing/2014/main" id="{869884BC-B71C-A0CE-0C27-6996E929D46B}"/>
              </a:ext>
              <a:ext uri="{C183D7F6-B498-43B3-948B-1728B52AA6E4}">
                <adec:decorative xmlns:adec="http://schemas.microsoft.com/office/drawing/2017/decorative" val="0"/>
              </a:ext>
            </a:extLst>
          </p:cNvPr>
          <p:cNvSpPr txBox="1"/>
          <p:nvPr/>
        </p:nvSpPr>
        <p:spPr>
          <a:xfrm>
            <a:off x="5975153" y="3772516"/>
            <a:ext cx="9054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4E7D"/>
                </a:solidFill>
                <a:latin typeface="Arial"/>
                <a:ea typeface="Calibri"/>
                <a:cs typeface="Calibri"/>
              </a:rPr>
              <a:t>DLR</a:t>
            </a:r>
          </a:p>
        </p:txBody>
      </p:sp>
      <p:sp>
        <p:nvSpPr>
          <p:cNvPr id="14" name="TextBox 13">
            <a:extLst>
              <a:ext uri="{FF2B5EF4-FFF2-40B4-BE49-F238E27FC236}">
                <a16:creationId xmlns:a16="http://schemas.microsoft.com/office/drawing/2014/main" id="{8F20638E-3BE1-BAD7-64B8-C3B7CBD1F619}"/>
              </a:ext>
            </a:extLst>
          </p:cNvPr>
          <p:cNvSpPr txBox="1"/>
          <p:nvPr/>
        </p:nvSpPr>
        <p:spPr>
          <a:xfrm>
            <a:off x="5973711" y="4176936"/>
            <a:ext cx="33616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4E7D"/>
                </a:solidFill>
                <a:latin typeface="Arial"/>
                <a:ea typeface="Calibri"/>
                <a:cs typeface="Calibri"/>
              </a:rPr>
              <a:t>Minimum level at which finding must be reported</a:t>
            </a:r>
            <a:endParaRPr lang="en-US" b="1" dirty="0">
              <a:solidFill>
                <a:srgbClr val="004E7D"/>
              </a:solidFill>
            </a:endParaRPr>
          </a:p>
        </p:txBody>
      </p:sp>
      <p:sp>
        <p:nvSpPr>
          <p:cNvPr id="21" name="Right Brace 20">
            <a:extLst>
              <a:ext uri="{FF2B5EF4-FFF2-40B4-BE49-F238E27FC236}">
                <a16:creationId xmlns:a16="http://schemas.microsoft.com/office/drawing/2014/main" id="{823BA34F-C193-2467-00A0-9A4019D17DB1}"/>
              </a:ext>
              <a:ext uri="{C183D7F6-B498-43B3-948B-1728B52AA6E4}">
                <adec:decorative xmlns:adec="http://schemas.microsoft.com/office/drawing/2017/decorative" val="1"/>
              </a:ext>
            </a:extLst>
          </p:cNvPr>
          <p:cNvSpPr/>
          <p:nvPr/>
        </p:nvSpPr>
        <p:spPr>
          <a:xfrm>
            <a:off x="6098960" y="1770531"/>
            <a:ext cx="573739" cy="1461246"/>
          </a:xfrm>
          <a:prstGeom prst="rightBrace">
            <a:avLst/>
          </a:prstGeom>
          <a:ln w="28575">
            <a:solidFill>
              <a:srgbClr val="004E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B900B35B-D518-A55A-7834-ED9A873745E4}"/>
              </a:ext>
              <a:ext uri="{C183D7F6-B498-43B3-948B-1728B52AA6E4}">
                <adec:decorative xmlns:adec="http://schemas.microsoft.com/office/drawing/2017/decorative" val="1"/>
              </a:ext>
            </a:extLst>
          </p:cNvPr>
          <p:cNvCxnSpPr/>
          <p:nvPr/>
        </p:nvCxnSpPr>
        <p:spPr>
          <a:xfrm>
            <a:off x="5773271" y="1734669"/>
            <a:ext cx="8965" cy="3254190"/>
          </a:xfrm>
          <a:prstGeom prst="straightConnector1">
            <a:avLst/>
          </a:prstGeom>
          <a:ln w="28575">
            <a:solidFill>
              <a:srgbClr val="004E7D"/>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449FE23-5BD5-9B0A-FEC9-126F76796B0E}"/>
              </a:ext>
              <a:ext uri="{C183D7F6-B498-43B3-948B-1728B52AA6E4}">
                <adec:decorative xmlns:adec="http://schemas.microsoft.com/office/drawing/2017/decorative" val="1"/>
              </a:ext>
            </a:extLst>
          </p:cNvPr>
          <p:cNvCxnSpPr/>
          <p:nvPr/>
        </p:nvCxnSpPr>
        <p:spPr>
          <a:xfrm>
            <a:off x="1891553" y="1510553"/>
            <a:ext cx="8965" cy="3585881"/>
          </a:xfrm>
          <a:prstGeom prst="straightConnector1">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44D71F13-C40B-1AA5-0711-A92A1AB7A7FB}"/>
              </a:ext>
              <a:ext uri="{C183D7F6-B498-43B3-948B-1728B52AA6E4}">
                <adec:decorative xmlns:adec="http://schemas.microsoft.com/office/drawing/2017/decorative" val="1"/>
              </a:ext>
            </a:extLst>
          </p:cNvPr>
          <p:cNvCxnSpPr/>
          <p:nvPr/>
        </p:nvCxnSpPr>
        <p:spPr>
          <a:xfrm>
            <a:off x="1666875" y="1814792"/>
            <a:ext cx="466167"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434768D-9811-20F2-1329-DBE5246875D6}"/>
              </a:ext>
              <a:ext uri="{C183D7F6-B498-43B3-948B-1728B52AA6E4}">
                <adec:decorative xmlns:adec="http://schemas.microsoft.com/office/drawing/2017/decorative" val="1"/>
              </a:ext>
            </a:extLst>
          </p:cNvPr>
          <p:cNvCxnSpPr>
            <a:cxnSpLocks/>
          </p:cNvCxnSpPr>
          <p:nvPr/>
        </p:nvCxnSpPr>
        <p:spPr>
          <a:xfrm>
            <a:off x="1666875" y="3347756"/>
            <a:ext cx="493061"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DA3E51-D93B-CA47-1F57-088B63F63B61}"/>
              </a:ext>
              <a:ext uri="{C183D7F6-B498-43B3-948B-1728B52AA6E4}">
                <adec:decorative xmlns:adec="http://schemas.microsoft.com/office/drawing/2017/decorative" val="1"/>
              </a:ext>
            </a:extLst>
          </p:cNvPr>
          <p:cNvCxnSpPr>
            <a:cxnSpLocks/>
          </p:cNvCxnSpPr>
          <p:nvPr/>
        </p:nvCxnSpPr>
        <p:spPr>
          <a:xfrm>
            <a:off x="1666874" y="4145615"/>
            <a:ext cx="493061" cy="0"/>
          </a:xfrm>
          <a:prstGeom prst="straightConnector1">
            <a:avLst/>
          </a:prstGeom>
          <a:ln w="38100">
            <a:solidFill>
              <a:srgbClr val="004E7D"/>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09E28C-34A6-4AFC-F614-98A4C8205034}"/>
              </a:ext>
              <a:ext uri="{C183D7F6-B498-43B3-948B-1728B52AA6E4}">
                <adec:decorative xmlns:adec="http://schemas.microsoft.com/office/drawing/2017/decorative" val="1"/>
              </a:ext>
            </a:extLst>
          </p:cNvPr>
          <p:cNvCxnSpPr>
            <a:cxnSpLocks/>
          </p:cNvCxnSpPr>
          <p:nvPr/>
        </p:nvCxnSpPr>
        <p:spPr>
          <a:xfrm>
            <a:off x="1639980" y="2540933"/>
            <a:ext cx="493061" cy="0"/>
          </a:xfrm>
          <a:prstGeom prst="straightConnector1">
            <a:avLst/>
          </a:prstGeom>
          <a:ln w="38100">
            <a:solidFill>
              <a:srgbClr val="004E7D"/>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C0B6CAA-5376-B110-D932-0761706AC139}"/>
              </a:ext>
              <a:ext uri="{C183D7F6-B498-43B3-948B-1728B52AA6E4}">
                <adec:decorative xmlns:adec="http://schemas.microsoft.com/office/drawing/2017/decorative" val="1"/>
              </a:ext>
            </a:extLst>
          </p:cNvPr>
          <p:cNvCxnSpPr>
            <a:cxnSpLocks/>
          </p:cNvCxnSpPr>
          <p:nvPr/>
        </p:nvCxnSpPr>
        <p:spPr>
          <a:xfrm>
            <a:off x="1666874" y="1859615"/>
            <a:ext cx="493061" cy="0"/>
          </a:xfrm>
          <a:prstGeom prst="straightConnector1">
            <a:avLst/>
          </a:prstGeom>
          <a:ln w="38100">
            <a:solidFill>
              <a:srgbClr val="004E7D"/>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6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a:xfrm>
            <a:off x="620111" y="440167"/>
            <a:ext cx="11122572" cy="1325563"/>
          </a:xfrm>
        </p:spPr>
        <p:txBody>
          <a:bodyPr/>
          <a:lstStyle/>
          <a:p>
            <a:pPr algn="ctr"/>
            <a:r>
              <a:rPr lang="en-US" b="1" dirty="0">
                <a:solidFill>
                  <a:srgbClr val="004E7D"/>
                </a:solidFill>
                <a:latin typeface="Arial"/>
                <a:cs typeface="Arial"/>
              </a:rPr>
              <a:t>How is the level of an MCL determined?</a:t>
            </a:r>
            <a:endParaRPr lang="en-US" b="1" dirty="0">
              <a:solidFill>
                <a:srgbClr val="004E7D"/>
              </a:solidFill>
            </a:endParaRPr>
          </a:p>
        </p:txBody>
      </p:sp>
      <p:sp>
        <p:nvSpPr>
          <p:cNvPr id="4" name="Slide Number Placeholder 3">
            <a:extLst>
              <a:ext uri="{FF2B5EF4-FFF2-40B4-BE49-F238E27FC236}">
                <a16:creationId xmlns:a16="http://schemas.microsoft.com/office/drawing/2014/main" id="{80DD6B54-23AD-4C99-A62D-44A8D2AFA790}"/>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13</a:t>
            </a:fld>
            <a:endParaRPr lang="en-US"/>
          </a:p>
        </p:txBody>
      </p:sp>
      <p:sp>
        <p:nvSpPr>
          <p:cNvPr id="10" name="Rectangle 9">
            <a:extLst>
              <a:ext uri="{FF2B5EF4-FFF2-40B4-BE49-F238E27FC236}">
                <a16:creationId xmlns:a16="http://schemas.microsoft.com/office/drawing/2014/main" id="{FE9C5354-5372-4227-9B32-B6BD63300184}"/>
              </a:ext>
            </a:extLst>
          </p:cNvPr>
          <p:cNvSpPr/>
          <p:nvPr/>
        </p:nvSpPr>
        <p:spPr>
          <a:xfrm>
            <a:off x="1465792" y="2268823"/>
            <a:ext cx="7730836" cy="2677656"/>
          </a:xfrm>
          <a:prstGeom prst="rect">
            <a:avLst/>
          </a:prstGeom>
        </p:spPr>
        <p:txBody>
          <a:bodyPr wrap="square">
            <a:spAutoFit/>
          </a:bodyPr>
          <a:lstStyle/>
          <a:p>
            <a:pPr algn="ctr"/>
            <a:r>
              <a:rPr lang="en-US" sz="2800" dirty="0">
                <a:latin typeface="Arial"/>
                <a:cs typeface="Arial"/>
              </a:rPr>
              <a:t>Step 1: What level can we measure to?</a:t>
            </a:r>
          </a:p>
          <a:p>
            <a:pPr algn="ctr"/>
            <a:endParaRPr lang="en-US" sz="2800" dirty="0">
              <a:latin typeface="Arial"/>
              <a:cs typeface="Arial"/>
            </a:endParaRPr>
          </a:p>
          <a:p>
            <a:pPr algn="ctr"/>
            <a:r>
              <a:rPr lang="en-US" sz="2800" dirty="0">
                <a:latin typeface="Arial"/>
                <a:cs typeface="Arial"/>
              </a:rPr>
              <a:t>Step 2: What level can we treat to?</a:t>
            </a:r>
          </a:p>
          <a:p>
            <a:pPr algn="ctr"/>
            <a:endParaRPr lang="en-US" sz="2800" dirty="0">
              <a:latin typeface="Arial"/>
              <a:cs typeface="Arial"/>
            </a:endParaRPr>
          </a:p>
          <a:p>
            <a:pPr algn="ctr"/>
            <a:endParaRPr lang="en-US" sz="2800" dirty="0">
              <a:latin typeface="Arial"/>
              <a:cs typeface="Arial"/>
            </a:endParaRPr>
          </a:p>
          <a:p>
            <a:pPr algn="ctr"/>
            <a:r>
              <a:rPr lang="en-US" sz="2800" dirty="0">
                <a:latin typeface="Arial"/>
                <a:cs typeface="Arial"/>
              </a:rPr>
              <a:t>Step 3: What treatment level can we pay for?</a:t>
            </a:r>
            <a:endParaRPr lang="en-US" sz="2800" dirty="0"/>
          </a:p>
        </p:txBody>
      </p:sp>
      <p:sp>
        <p:nvSpPr>
          <p:cNvPr id="5" name="Right Brace 4" descr="Bracket grouping steps 1 (What level can we measure to?) and 2 (What level can we treat to?) as technological feasibility.  " title="Technological Feasibility Bracket">
            <a:extLst>
              <a:ext uri="{FF2B5EF4-FFF2-40B4-BE49-F238E27FC236}">
                <a16:creationId xmlns:a16="http://schemas.microsoft.com/office/drawing/2014/main" id="{4EF5E881-6620-4C41-B655-7C6D6961F898}"/>
              </a:ext>
            </a:extLst>
          </p:cNvPr>
          <p:cNvSpPr/>
          <p:nvPr/>
        </p:nvSpPr>
        <p:spPr>
          <a:xfrm>
            <a:off x="9196628" y="2203770"/>
            <a:ext cx="480224" cy="163802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71B0106-FD62-4341-8CF2-2B1BADA8F4F2}"/>
              </a:ext>
            </a:extLst>
          </p:cNvPr>
          <p:cNvSpPr txBox="1"/>
          <p:nvPr/>
        </p:nvSpPr>
        <p:spPr>
          <a:xfrm>
            <a:off x="9871199" y="2661388"/>
            <a:ext cx="2026153" cy="646331"/>
          </a:xfrm>
          <a:prstGeom prst="rect">
            <a:avLst/>
          </a:prstGeom>
          <a:noFill/>
        </p:spPr>
        <p:txBody>
          <a:bodyPr wrap="square" lIns="91440" tIns="45720" rIns="91440" bIns="45720" rtlCol="0" anchor="t">
            <a:spAutoFit/>
          </a:bodyPr>
          <a:lstStyle/>
          <a:p>
            <a:r>
              <a:rPr lang="en-US" i="1" dirty="0">
                <a:latin typeface="Arial"/>
                <a:cs typeface="Arial"/>
              </a:rPr>
              <a:t>Technological Feasibility</a:t>
            </a:r>
          </a:p>
        </p:txBody>
      </p:sp>
      <p:sp>
        <p:nvSpPr>
          <p:cNvPr id="6" name="Right Brace 5" descr="Bracket connecting Step 3 (What treatment can we pay for?) to the consideration of economic feasibility. " title="Economic Feasibility Bracket">
            <a:extLst>
              <a:ext uri="{FF2B5EF4-FFF2-40B4-BE49-F238E27FC236}">
                <a16:creationId xmlns:a16="http://schemas.microsoft.com/office/drawing/2014/main" id="{E1735C36-3138-4DA0-8574-7ACD7E074923}"/>
              </a:ext>
            </a:extLst>
          </p:cNvPr>
          <p:cNvSpPr/>
          <p:nvPr/>
        </p:nvSpPr>
        <p:spPr>
          <a:xfrm>
            <a:off x="9612165" y="4341721"/>
            <a:ext cx="433078" cy="519729"/>
          </a:xfrm>
          <a:prstGeom prst="rightBrace">
            <a:avLst>
              <a:gd name="adj1" fmla="val 8333"/>
              <a:gd name="adj2" fmla="val 4768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0248318A-A92F-45EE-A13A-FE24C6304526}"/>
              </a:ext>
            </a:extLst>
          </p:cNvPr>
          <p:cNvSpPr txBox="1"/>
          <p:nvPr/>
        </p:nvSpPr>
        <p:spPr>
          <a:xfrm>
            <a:off x="10188201" y="4300148"/>
            <a:ext cx="1243321" cy="646331"/>
          </a:xfrm>
          <a:prstGeom prst="rect">
            <a:avLst/>
          </a:prstGeom>
          <a:noFill/>
        </p:spPr>
        <p:txBody>
          <a:bodyPr wrap="square" lIns="91440" tIns="45720" rIns="91440" bIns="45720" rtlCol="0" anchor="t">
            <a:spAutoFit/>
          </a:bodyPr>
          <a:lstStyle/>
          <a:p>
            <a:r>
              <a:rPr lang="en-US" i="1" dirty="0">
                <a:latin typeface="Arial"/>
                <a:cs typeface="Arial"/>
              </a:rPr>
              <a:t>Economic Feasibility</a:t>
            </a:r>
          </a:p>
        </p:txBody>
      </p:sp>
    </p:spTree>
    <p:extLst>
      <p:ext uri="{BB962C8B-B14F-4D97-AF65-F5344CB8AC3E}">
        <p14:creationId xmlns:p14="http://schemas.microsoft.com/office/powerpoint/2010/main" val="264651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a:xfrm>
            <a:off x="838200" y="365125"/>
            <a:ext cx="10515600" cy="1325563"/>
          </a:xfrm>
        </p:spPr>
        <p:txBody>
          <a:bodyPr/>
          <a:lstStyle/>
          <a:p>
            <a:pPr algn="ctr"/>
            <a:r>
              <a:rPr lang="en-US" b="1" dirty="0">
                <a:solidFill>
                  <a:srgbClr val="004E7D"/>
                </a:solidFill>
                <a:latin typeface="Arial"/>
                <a:cs typeface="Arial"/>
              </a:rPr>
              <a:t>Technological Feasibility</a:t>
            </a:r>
            <a:endParaRPr lang="en-US"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838200" y="2148839"/>
            <a:ext cx="10515600" cy="3127455"/>
          </a:xfrm>
        </p:spPr>
        <p:txBody>
          <a:bodyPr vert="horz" lIns="91440" tIns="45720" rIns="91440" bIns="45720" rtlCol="0" anchor="t">
            <a:normAutofit/>
          </a:bodyPr>
          <a:lstStyle/>
          <a:p>
            <a:pPr marL="457200" indent="-457200"/>
            <a:r>
              <a:rPr lang="en-US" sz="2400" dirty="0">
                <a:latin typeface="Arial"/>
                <a:cs typeface="Arial"/>
              </a:rPr>
              <a:t>Health and Safety Code section 116365 – set MCL as close to the PHG as technologically and economically feasible</a:t>
            </a:r>
          </a:p>
          <a:p>
            <a:pPr marL="457200" indent="-457200"/>
            <a:r>
              <a:rPr lang="en-US" sz="2400" dirty="0">
                <a:latin typeface="Arial"/>
                <a:cs typeface="Arial"/>
              </a:rPr>
              <a:t>Analytical methods able to detect to at least at the proposed DLR while maintaining target spike recovery range</a:t>
            </a:r>
            <a:endParaRPr lang="en-US" sz="2400" dirty="0"/>
          </a:p>
          <a:p>
            <a:pPr marL="457200" indent="-457200"/>
            <a:r>
              <a:rPr lang="en-US" sz="2400" dirty="0">
                <a:latin typeface="Arial"/>
                <a:cs typeface="Arial"/>
              </a:rPr>
              <a:t>Adequate laboratory capacity available</a:t>
            </a:r>
          </a:p>
          <a:p>
            <a:pPr lvl="1">
              <a:buFont typeface="Wingdings" panose="05000000000000000000" pitchFamily="2" charset="2"/>
              <a:buChar char="Ø"/>
            </a:pPr>
            <a:r>
              <a:rPr lang="en-US" dirty="0">
                <a:latin typeface="Arial"/>
                <a:cs typeface="Arial"/>
              </a:rPr>
              <a:t>e.g., How many laboratory can achieve the proposed DLR? What is their volume of samples analyzed statewide? Where are the laboratories located?</a:t>
            </a:r>
          </a:p>
          <a:p>
            <a:pPr marL="457200" lvl="1" indent="0">
              <a:buNone/>
            </a:pPr>
            <a:endParaRPr lang="en-US" dirty="0">
              <a:latin typeface="Arial"/>
              <a:cs typeface="Arial"/>
            </a:endParaRPr>
          </a:p>
          <a:p>
            <a:endParaRPr lang="en-US" sz="2800"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14</a:t>
            </a:fld>
            <a:endParaRPr lang="en-US"/>
          </a:p>
        </p:txBody>
      </p:sp>
    </p:spTree>
    <p:extLst>
      <p:ext uri="{BB962C8B-B14F-4D97-AF65-F5344CB8AC3E}">
        <p14:creationId xmlns:p14="http://schemas.microsoft.com/office/powerpoint/2010/main" val="392389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96073-393E-B011-A68E-8BB97F0A7F7B}"/>
              </a:ext>
            </a:extLst>
          </p:cNvPr>
          <p:cNvSpPr>
            <a:spLocks noGrp="1"/>
          </p:cNvSpPr>
          <p:nvPr>
            <p:ph type="sldNum" sz="quarter" idx="4"/>
          </p:nvPr>
        </p:nvSpPr>
        <p:spPr/>
        <p:txBody>
          <a:bodyPr/>
          <a:lstStyle/>
          <a:p>
            <a:fld id="{A15CFC30-E45D-4431-B46B-489B270F7815}" type="slidenum">
              <a:rPr lang="en-US" smtClean="0"/>
              <a:pPr/>
              <a:t>15</a:t>
            </a:fld>
            <a:endParaRPr lang="en-US"/>
          </a:p>
        </p:txBody>
      </p:sp>
      <p:sp>
        <p:nvSpPr>
          <p:cNvPr id="6" name="Title 1">
            <a:extLst>
              <a:ext uri="{FF2B5EF4-FFF2-40B4-BE49-F238E27FC236}">
                <a16:creationId xmlns:a16="http://schemas.microsoft.com/office/drawing/2014/main" id="{51F46D63-033D-A62C-360A-BD7DBE38049E}"/>
              </a:ext>
            </a:extLst>
          </p:cNvPr>
          <p:cNvSpPr>
            <a:spLocks noGrp="1"/>
          </p:cNvSpPr>
          <p:nvPr>
            <p:ph type="title"/>
          </p:nvPr>
        </p:nvSpPr>
        <p:spPr>
          <a:xfrm>
            <a:off x="605074" y="182562"/>
            <a:ext cx="11162581" cy="826742"/>
          </a:xfrm>
        </p:spPr>
        <p:txBody>
          <a:bodyPr/>
          <a:lstStyle/>
          <a:p>
            <a:pPr algn="ctr"/>
            <a:r>
              <a:rPr lang="en-US" b="1" dirty="0">
                <a:solidFill>
                  <a:srgbClr val="004E7D"/>
                </a:solidFill>
                <a:latin typeface="Arial"/>
                <a:cs typeface="Arial"/>
              </a:rPr>
              <a:t>Metals Summary</a:t>
            </a:r>
            <a:endParaRPr lang="en-US" b="1" dirty="0">
              <a:solidFill>
                <a:srgbClr val="004E7D"/>
              </a:solidFill>
            </a:endParaRPr>
          </a:p>
        </p:txBody>
      </p:sp>
      <p:graphicFrame>
        <p:nvGraphicFramePr>
          <p:cNvPr id="8" name="Table 7">
            <a:extLst>
              <a:ext uri="{FF2B5EF4-FFF2-40B4-BE49-F238E27FC236}">
                <a16:creationId xmlns:a16="http://schemas.microsoft.com/office/drawing/2014/main" id="{668127A0-E12A-D400-D979-3D2A14AC677D}"/>
              </a:ext>
            </a:extLst>
          </p:cNvPr>
          <p:cNvGraphicFramePr>
            <a:graphicFrameLocks noGrp="1"/>
          </p:cNvGraphicFramePr>
          <p:nvPr>
            <p:extLst>
              <p:ext uri="{D42A27DB-BD31-4B8C-83A1-F6EECF244321}">
                <p14:modId xmlns:p14="http://schemas.microsoft.com/office/powerpoint/2010/main" val="2799016563"/>
              </p:ext>
            </p:extLst>
          </p:nvPr>
        </p:nvGraphicFramePr>
        <p:xfrm>
          <a:off x="1771243" y="945778"/>
          <a:ext cx="8470919" cy="4320324"/>
        </p:xfrm>
        <a:graphic>
          <a:graphicData uri="http://schemas.openxmlformats.org/drawingml/2006/table">
            <a:tbl>
              <a:tblPr firstRow="1" bandRow="1">
                <a:tableStyleId>{5C22544A-7EE6-4342-B048-85BDC9FD1C3A}</a:tableStyleId>
              </a:tblPr>
              <a:tblGrid>
                <a:gridCol w="2019821">
                  <a:extLst>
                    <a:ext uri="{9D8B030D-6E8A-4147-A177-3AD203B41FA5}">
                      <a16:colId xmlns:a16="http://schemas.microsoft.com/office/drawing/2014/main" val="1648462327"/>
                    </a:ext>
                  </a:extLst>
                </a:gridCol>
                <a:gridCol w="2150366">
                  <a:extLst>
                    <a:ext uri="{9D8B030D-6E8A-4147-A177-3AD203B41FA5}">
                      <a16:colId xmlns:a16="http://schemas.microsoft.com/office/drawing/2014/main" val="2483750301"/>
                    </a:ext>
                  </a:extLst>
                </a:gridCol>
                <a:gridCol w="2150366">
                  <a:extLst>
                    <a:ext uri="{9D8B030D-6E8A-4147-A177-3AD203B41FA5}">
                      <a16:colId xmlns:a16="http://schemas.microsoft.com/office/drawing/2014/main" val="3393445194"/>
                    </a:ext>
                  </a:extLst>
                </a:gridCol>
                <a:gridCol w="2150366">
                  <a:extLst>
                    <a:ext uri="{9D8B030D-6E8A-4147-A177-3AD203B41FA5}">
                      <a16:colId xmlns:a16="http://schemas.microsoft.com/office/drawing/2014/main" val="1989995380"/>
                    </a:ext>
                  </a:extLst>
                </a:gridCol>
              </a:tblGrid>
              <a:tr h="360027">
                <a:tc>
                  <a:txBody>
                    <a:bodyPr/>
                    <a:lstStyle/>
                    <a:p>
                      <a:r>
                        <a:rPr lang="en-US" sz="1600" dirty="0">
                          <a:latin typeface="Arial"/>
                        </a:rPr>
                        <a:t>Contaminant</a:t>
                      </a:r>
                    </a:p>
                  </a:txBody>
                  <a:tcPr/>
                </a:tc>
                <a:tc>
                  <a:txBody>
                    <a:bodyPr/>
                    <a:lstStyle/>
                    <a:p>
                      <a:pPr lvl="0" algn="ctr">
                        <a:buNone/>
                      </a:pPr>
                      <a:r>
                        <a:rPr lang="en-US" sz="1600" dirty="0">
                          <a:latin typeface="Arial"/>
                        </a:rPr>
                        <a:t>MCL (</a:t>
                      </a:r>
                      <a:r>
                        <a:rPr lang="en-US" sz="1600" b="1" dirty="0">
                          <a:effectLst/>
                          <a:latin typeface="Arial"/>
                        </a:rPr>
                        <a:t>µg/L</a:t>
                      </a:r>
                      <a:r>
                        <a:rPr lang="en-US" sz="1600" dirty="0">
                          <a:latin typeface="Arial"/>
                        </a:rPr>
                        <a:t>)</a:t>
                      </a:r>
                    </a:p>
                  </a:txBody>
                  <a:tcPr/>
                </a:tc>
                <a:tc>
                  <a:txBody>
                    <a:bodyPr/>
                    <a:lstStyle/>
                    <a:p>
                      <a:pPr algn="ctr"/>
                      <a:r>
                        <a:rPr lang="en-US" sz="1600" dirty="0">
                          <a:latin typeface="Arial"/>
                        </a:rPr>
                        <a:t> DLR (</a:t>
                      </a:r>
                      <a:r>
                        <a:rPr lang="en-US" sz="1600" b="1" dirty="0">
                          <a:effectLst/>
                          <a:latin typeface="Arial"/>
                        </a:rPr>
                        <a:t>µg/L</a:t>
                      </a:r>
                      <a:r>
                        <a:rPr lang="en-US" sz="1600" dirty="0">
                          <a:latin typeface="Arial"/>
                        </a:rPr>
                        <a:t>)</a:t>
                      </a:r>
                    </a:p>
                  </a:txBody>
                  <a:tcPr/>
                </a:tc>
                <a:tc>
                  <a:txBody>
                    <a:bodyPr/>
                    <a:lstStyle/>
                    <a:p>
                      <a:pPr lvl="0" algn="ctr">
                        <a:buNone/>
                      </a:pPr>
                      <a:r>
                        <a:rPr lang="en-US" sz="1600" dirty="0">
                          <a:latin typeface="Arial"/>
                        </a:rPr>
                        <a:t> PHG (</a:t>
                      </a:r>
                      <a:r>
                        <a:rPr lang="en-US" sz="1600" b="1" dirty="0">
                          <a:effectLst/>
                          <a:latin typeface="Arial"/>
                        </a:rPr>
                        <a:t>µg/L</a:t>
                      </a:r>
                      <a:r>
                        <a:rPr lang="en-US" sz="1600" dirty="0">
                          <a:latin typeface="Arial"/>
                        </a:rPr>
                        <a:t>)</a:t>
                      </a:r>
                    </a:p>
                  </a:txBody>
                  <a:tcPr/>
                </a:tc>
                <a:extLst>
                  <a:ext uri="{0D108BD9-81ED-4DB2-BD59-A6C34878D82A}">
                    <a16:rowId xmlns:a16="http://schemas.microsoft.com/office/drawing/2014/main" val="2870181165"/>
                  </a:ext>
                </a:extLst>
              </a:tr>
              <a:tr h="360027">
                <a:tc>
                  <a:txBody>
                    <a:bodyPr/>
                    <a:lstStyle/>
                    <a:p>
                      <a:r>
                        <a:rPr lang="en-US" sz="1600" b="0" dirty="0">
                          <a:latin typeface="Arial"/>
                        </a:rPr>
                        <a:t>Arsenic </a:t>
                      </a:r>
                    </a:p>
                  </a:txBody>
                  <a:tcPr/>
                </a:tc>
                <a:tc>
                  <a:txBody>
                    <a:bodyPr/>
                    <a:lstStyle/>
                    <a:p>
                      <a:pPr lvl="0" algn="ctr">
                        <a:buNone/>
                      </a:pPr>
                      <a:r>
                        <a:rPr lang="en-US" sz="1600" b="0" dirty="0">
                          <a:latin typeface="Arial"/>
                        </a:rPr>
                        <a:t>10</a:t>
                      </a:r>
                    </a:p>
                  </a:txBody>
                  <a:tcPr/>
                </a:tc>
                <a:tc>
                  <a:txBody>
                    <a:bodyPr/>
                    <a:lstStyle/>
                    <a:p>
                      <a:pPr algn="ctr"/>
                      <a:r>
                        <a:rPr lang="en-US" sz="1600" b="0" dirty="0">
                          <a:latin typeface="Arial"/>
                        </a:rPr>
                        <a:t>2</a:t>
                      </a:r>
                    </a:p>
                  </a:txBody>
                  <a:tcPr/>
                </a:tc>
                <a:tc>
                  <a:txBody>
                    <a:bodyPr/>
                    <a:lstStyle/>
                    <a:p>
                      <a:pPr lvl="0" algn="ctr">
                        <a:buNone/>
                      </a:pPr>
                      <a:r>
                        <a:rPr lang="en-US" sz="1600" b="0" dirty="0">
                          <a:latin typeface="Arial"/>
                        </a:rPr>
                        <a:t>0.004</a:t>
                      </a:r>
                    </a:p>
                  </a:txBody>
                  <a:tcPr/>
                </a:tc>
                <a:extLst>
                  <a:ext uri="{0D108BD9-81ED-4DB2-BD59-A6C34878D82A}">
                    <a16:rowId xmlns:a16="http://schemas.microsoft.com/office/drawing/2014/main" val="992041026"/>
                  </a:ext>
                </a:extLst>
              </a:tr>
              <a:tr h="360027">
                <a:tc>
                  <a:txBody>
                    <a:bodyPr/>
                    <a:lstStyle/>
                    <a:p>
                      <a:r>
                        <a:rPr lang="en-US" sz="1600" b="0" dirty="0">
                          <a:latin typeface="Arial"/>
                        </a:rPr>
                        <a:t>Antimony</a:t>
                      </a:r>
                    </a:p>
                  </a:txBody>
                  <a:tcPr/>
                </a:tc>
                <a:tc>
                  <a:txBody>
                    <a:bodyPr/>
                    <a:lstStyle/>
                    <a:p>
                      <a:pPr lvl="0" algn="ctr">
                        <a:buNone/>
                      </a:pPr>
                      <a:r>
                        <a:rPr lang="en-US" sz="1600" b="0" dirty="0">
                          <a:latin typeface="Arial"/>
                        </a:rPr>
                        <a:t>6</a:t>
                      </a:r>
                    </a:p>
                  </a:txBody>
                  <a:tcPr/>
                </a:tc>
                <a:tc>
                  <a:txBody>
                    <a:bodyPr/>
                    <a:lstStyle/>
                    <a:p>
                      <a:pPr algn="ctr"/>
                      <a:r>
                        <a:rPr lang="en-US" sz="1600" b="0" dirty="0">
                          <a:latin typeface="Arial"/>
                        </a:rPr>
                        <a:t>6</a:t>
                      </a:r>
                    </a:p>
                  </a:txBody>
                  <a:tcPr/>
                </a:tc>
                <a:tc>
                  <a:txBody>
                    <a:bodyPr/>
                    <a:lstStyle/>
                    <a:p>
                      <a:pPr lvl="0" algn="ctr">
                        <a:buNone/>
                      </a:pPr>
                      <a:r>
                        <a:rPr lang="en-US" sz="1600" b="0" dirty="0">
                          <a:latin typeface="Arial"/>
                        </a:rPr>
                        <a:t>1</a:t>
                      </a:r>
                    </a:p>
                  </a:txBody>
                  <a:tcPr/>
                </a:tc>
                <a:extLst>
                  <a:ext uri="{0D108BD9-81ED-4DB2-BD59-A6C34878D82A}">
                    <a16:rowId xmlns:a16="http://schemas.microsoft.com/office/drawing/2014/main" val="1391170302"/>
                  </a:ext>
                </a:extLst>
              </a:tr>
              <a:tr h="360027">
                <a:tc>
                  <a:txBody>
                    <a:bodyPr/>
                    <a:lstStyle/>
                    <a:p>
                      <a:r>
                        <a:rPr lang="en-US" sz="1600" b="0" dirty="0">
                          <a:latin typeface="Arial"/>
                        </a:rPr>
                        <a:t>Beryllium</a:t>
                      </a:r>
                    </a:p>
                  </a:txBody>
                  <a:tcPr/>
                </a:tc>
                <a:tc>
                  <a:txBody>
                    <a:bodyPr/>
                    <a:lstStyle/>
                    <a:p>
                      <a:pPr lvl="0" algn="ctr">
                        <a:buNone/>
                      </a:pPr>
                      <a:r>
                        <a:rPr lang="en-US" sz="1600" b="0" dirty="0">
                          <a:latin typeface="Arial"/>
                        </a:rPr>
                        <a:t>4</a:t>
                      </a:r>
                    </a:p>
                  </a:txBody>
                  <a:tcPr/>
                </a:tc>
                <a:tc>
                  <a:txBody>
                    <a:bodyPr/>
                    <a:lstStyle/>
                    <a:p>
                      <a:pPr algn="ctr"/>
                      <a:r>
                        <a:rPr lang="en-US" sz="1600" b="0" dirty="0">
                          <a:latin typeface="Arial"/>
                        </a:rPr>
                        <a:t>1</a:t>
                      </a:r>
                    </a:p>
                  </a:txBody>
                  <a:tcPr/>
                </a:tc>
                <a:tc>
                  <a:txBody>
                    <a:bodyPr/>
                    <a:lstStyle/>
                    <a:p>
                      <a:pPr lvl="0" algn="ctr">
                        <a:buNone/>
                      </a:pPr>
                      <a:r>
                        <a:rPr lang="en-US" sz="1600" b="0" dirty="0">
                          <a:latin typeface="Arial"/>
                        </a:rPr>
                        <a:t>1</a:t>
                      </a:r>
                    </a:p>
                  </a:txBody>
                  <a:tcPr/>
                </a:tc>
                <a:extLst>
                  <a:ext uri="{0D108BD9-81ED-4DB2-BD59-A6C34878D82A}">
                    <a16:rowId xmlns:a16="http://schemas.microsoft.com/office/drawing/2014/main" val="4232319391"/>
                  </a:ext>
                </a:extLst>
              </a:tr>
              <a:tr h="360027">
                <a:tc>
                  <a:txBody>
                    <a:bodyPr/>
                    <a:lstStyle/>
                    <a:p>
                      <a:r>
                        <a:rPr lang="en-US" sz="1600" b="0" dirty="0">
                          <a:latin typeface="Arial"/>
                        </a:rPr>
                        <a:t>Cadmium</a:t>
                      </a:r>
                    </a:p>
                  </a:txBody>
                  <a:tcPr/>
                </a:tc>
                <a:tc>
                  <a:txBody>
                    <a:bodyPr/>
                    <a:lstStyle/>
                    <a:p>
                      <a:pPr lvl="0" algn="ctr">
                        <a:buNone/>
                      </a:pPr>
                      <a:r>
                        <a:rPr lang="en-US" sz="1600" b="0" dirty="0">
                          <a:latin typeface="Arial"/>
                        </a:rPr>
                        <a:t>5</a:t>
                      </a:r>
                    </a:p>
                  </a:txBody>
                  <a:tcPr/>
                </a:tc>
                <a:tc>
                  <a:txBody>
                    <a:bodyPr/>
                    <a:lstStyle/>
                    <a:p>
                      <a:pPr algn="ctr"/>
                      <a:r>
                        <a:rPr lang="en-US" sz="1600" b="0" dirty="0">
                          <a:latin typeface="Arial"/>
                        </a:rPr>
                        <a:t>1</a:t>
                      </a:r>
                    </a:p>
                  </a:txBody>
                  <a:tcPr/>
                </a:tc>
                <a:tc>
                  <a:txBody>
                    <a:bodyPr/>
                    <a:lstStyle/>
                    <a:p>
                      <a:pPr lvl="0" algn="ctr">
                        <a:buNone/>
                      </a:pPr>
                      <a:r>
                        <a:rPr lang="en-US" sz="1600" b="0" dirty="0">
                          <a:latin typeface="Arial"/>
                        </a:rPr>
                        <a:t>0.04</a:t>
                      </a:r>
                    </a:p>
                  </a:txBody>
                  <a:tcPr/>
                </a:tc>
                <a:extLst>
                  <a:ext uri="{0D108BD9-81ED-4DB2-BD59-A6C34878D82A}">
                    <a16:rowId xmlns:a16="http://schemas.microsoft.com/office/drawing/2014/main" val="2305878382"/>
                  </a:ext>
                </a:extLst>
              </a:tr>
              <a:tr h="360027">
                <a:tc>
                  <a:txBody>
                    <a:bodyPr/>
                    <a:lstStyle/>
                    <a:p>
                      <a:pPr lvl="0">
                        <a:buNone/>
                      </a:pPr>
                      <a:r>
                        <a:rPr lang="en-US" sz="1600" b="0" dirty="0">
                          <a:latin typeface="Arial"/>
                        </a:rPr>
                        <a:t>Mercury</a:t>
                      </a:r>
                    </a:p>
                  </a:txBody>
                  <a:tcPr/>
                </a:tc>
                <a:tc>
                  <a:txBody>
                    <a:bodyPr/>
                    <a:lstStyle/>
                    <a:p>
                      <a:pPr lvl="0" algn="ctr">
                        <a:buNone/>
                      </a:pPr>
                      <a:r>
                        <a:rPr lang="en-US" sz="1600" b="0" dirty="0">
                          <a:latin typeface="Arial"/>
                        </a:rPr>
                        <a:t>2</a:t>
                      </a:r>
                    </a:p>
                  </a:txBody>
                  <a:tcPr/>
                </a:tc>
                <a:tc>
                  <a:txBody>
                    <a:bodyPr/>
                    <a:lstStyle/>
                    <a:p>
                      <a:pPr lvl="0" algn="ctr">
                        <a:buNone/>
                      </a:pPr>
                      <a:r>
                        <a:rPr lang="en-US" sz="1600" b="0" dirty="0">
                          <a:latin typeface="Arial"/>
                        </a:rPr>
                        <a:t>1</a:t>
                      </a:r>
                    </a:p>
                  </a:txBody>
                  <a:tcPr/>
                </a:tc>
                <a:tc>
                  <a:txBody>
                    <a:bodyPr/>
                    <a:lstStyle/>
                    <a:p>
                      <a:pPr lvl="0" algn="ctr">
                        <a:buNone/>
                      </a:pPr>
                      <a:r>
                        <a:rPr lang="en-US" sz="1600" b="0" dirty="0">
                          <a:latin typeface="Arial"/>
                        </a:rPr>
                        <a:t>1.2</a:t>
                      </a:r>
                    </a:p>
                  </a:txBody>
                  <a:tcPr/>
                </a:tc>
                <a:extLst>
                  <a:ext uri="{0D108BD9-81ED-4DB2-BD59-A6C34878D82A}">
                    <a16:rowId xmlns:a16="http://schemas.microsoft.com/office/drawing/2014/main" val="681750578"/>
                  </a:ext>
                </a:extLst>
              </a:tr>
              <a:tr h="360027">
                <a:tc>
                  <a:txBody>
                    <a:bodyPr/>
                    <a:lstStyle/>
                    <a:p>
                      <a:pPr lvl="0">
                        <a:buNone/>
                      </a:pPr>
                      <a:r>
                        <a:rPr lang="en-US" sz="1600" b="0" dirty="0">
                          <a:latin typeface="Arial"/>
                        </a:rPr>
                        <a:t>Nickel</a:t>
                      </a:r>
                    </a:p>
                  </a:txBody>
                  <a:tcPr/>
                </a:tc>
                <a:tc>
                  <a:txBody>
                    <a:bodyPr/>
                    <a:lstStyle/>
                    <a:p>
                      <a:pPr lvl="0" algn="ctr">
                        <a:buNone/>
                      </a:pPr>
                      <a:r>
                        <a:rPr lang="en-US" sz="1600" b="0" dirty="0">
                          <a:latin typeface="Arial"/>
                        </a:rPr>
                        <a:t>100</a:t>
                      </a:r>
                    </a:p>
                  </a:txBody>
                  <a:tcPr/>
                </a:tc>
                <a:tc>
                  <a:txBody>
                    <a:bodyPr/>
                    <a:lstStyle/>
                    <a:p>
                      <a:pPr lvl="0" algn="ctr">
                        <a:buNone/>
                      </a:pPr>
                      <a:r>
                        <a:rPr lang="en-US" sz="1600" b="0" dirty="0">
                          <a:latin typeface="Arial"/>
                        </a:rPr>
                        <a:t>10</a:t>
                      </a:r>
                    </a:p>
                  </a:txBody>
                  <a:tcPr/>
                </a:tc>
                <a:tc>
                  <a:txBody>
                    <a:bodyPr/>
                    <a:lstStyle/>
                    <a:p>
                      <a:pPr lvl="0" algn="ctr">
                        <a:buNone/>
                      </a:pPr>
                      <a:r>
                        <a:rPr lang="en-US" sz="1600" b="0" dirty="0">
                          <a:latin typeface="Arial"/>
                        </a:rPr>
                        <a:t>12</a:t>
                      </a:r>
                    </a:p>
                  </a:txBody>
                  <a:tcPr/>
                </a:tc>
                <a:extLst>
                  <a:ext uri="{0D108BD9-81ED-4DB2-BD59-A6C34878D82A}">
                    <a16:rowId xmlns:a16="http://schemas.microsoft.com/office/drawing/2014/main" val="981042090"/>
                  </a:ext>
                </a:extLst>
              </a:tr>
              <a:tr h="360027">
                <a:tc>
                  <a:txBody>
                    <a:bodyPr/>
                    <a:lstStyle/>
                    <a:p>
                      <a:pPr lvl="0">
                        <a:buNone/>
                      </a:pPr>
                      <a:r>
                        <a:rPr lang="en-US" sz="1600" b="0" dirty="0">
                          <a:latin typeface="Arial"/>
                        </a:rPr>
                        <a:t>Thallium</a:t>
                      </a:r>
                    </a:p>
                  </a:txBody>
                  <a:tcPr/>
                </a:tc>
                <a:tc>
                  <a:txBody>
                    <a:bodyPr/>
                    <a:lstStyle/>
                    <a:p>
                      <a:pPr lvl="0" algn="ctr">
                        <a:buNone/>
                      </a:pPr>
                      <a:r>
                        <a:rPr lang="en-US" sz="1600" b="0" dirty="0">
                          <a:latin typeface="Arial"/>
                        </a:rPr>
                        <a:t>2</a:t>
                      </a:r>
                    </a:p>
                  </a:txBody>
                  <a:tcPr/>
                </a:tc>
                <a:tc>
                  <a:txBody>
                    <a:bodyPr/>
                    <a:lstStyle/>
                    <a:p>
                      <a:pPr lvl="0" algn="ctr">
                        <a:buNone/>
                      </a:pPr>
                      <a:r>
                        <a:rPr lang="en-US" sz="1600" b="0" dirty="0">
                          <a:latin typeface="Arial"/>
                        </a:rPr>
                        <a:t>1</a:t>
                      </a:r>
                    </a:p>
                  </a:txBody>
                  <a:tcPr/>
                </a:tc>
                <a:tc>
                  <a:txBody>
                    <a:bodyPr/>
                    <a:lstStyle/>
                    <a:p>
                      <a:pPr lvl="0" algn="ctr">
                        <a:buNone/>
                      </a:pPr>
                      <a:r>
                        <a:rPr lang="en-US" sz="1600" b="0" dirty="0">
                          <a:latin typeface="Arial"/>
                        </a:rPr>
                        <a:t>0.1</a:t>
                      </a:r>
                    </a:p>
                  </a:txBody>
                  <a:tcPr/>
                </a:tc>
                <a:extLst>
                  <a:ext uri="{0D108BD9-81ED-4DB2-BD59-A6C34878D82A}">
                    <a16:rowId xmlns:a16="http://schemas.microsoft.com/office/drawing/2014/main" val="732856727"/>
                  </a:ext>
                </a:extLst>
              </a:tr>
              <a:tr h="360027">
                <a:tc>
                  <a:txBody>
                    <a:bodyPr/>
                    <a:lstStyle/>
                    <a:p>
                      <a:pPr lvl="0">
                        <a:buNone/>
                      </a:pPr>
                      <a:r>
                        <a:rPr lang="en-US" sz="1600" b="0" dirty="0">
                          <a:latin typeface="Arial"/>
                        </a:rPr>
                        <a:t>Lead *</a:t>
                      </a:r>
                    </a:p>
                  </a:txBody>
                  <a:tcPr/>
                </a:tc>
                <a:tc>
                  <a:txBody>
                    <a:bodyPr/>
                    <a:lstStyle/>
                    <a:p>
                      <a:pPr lvl="0" algn="ctr">
                        <a:buNone/>
                      </a:pPr>
                      <a:r>
                        <a:rPr lang="en-US" sz="1600" b="0" dirty="0">
                          <a:latin typeface="Arial"/>
                        </a:rPr>
                        <a:t>15</a:t>
                      </a:r>
                    </a:p>
                  </a:txBody>
                  <a:tcPr/>
                </a:tc>
                <a:tc>
                  <a:txBody>
                    <a:bodyPr/>
                    <a:lstStyle/>
                    <a:p>
                      <a:pPr lvl="0" algn="ctr">
                        <a:buNone/>
                      </a:pPr>
                      <a:r>
                        <a:rPr lang="en-US" sz="1600" b="0" dirty="0">
                          <a:latin typeface="Arial"/>
                        </a:rPr>
                        <a:t>5</a:t>
                      </a:r>
                    </a:p>
                  </a:txBody>
                  <a:tcPr/>
                </a:tc>
                <a:tc>
                  <a:txBody>
                    <a:bodyPr/>
                    <a:lstStyle/>
                    <a:p>
                      <a:pPr lvl="0" algn="ctr">
                        <a:buNone/>
                      </a:pPr>
                      <a:r>
                        <a:rPr lang="en-US" sz="1600" b="0" dirty="0">
                          <a:latin typeface="Arial"/>
                        </a:rPr>
                        <a:t>0.2</a:t>
                      </a:r>
                    </a:p>
                  </a:txBody>
                  <a:tcPr/>
                </a:tc>
                <a:extLst>
                  <a:ext uri="{0D108BD9-81ED-4DB2-BD59-A6C34878D82A}">
                    <a16:rowId xmlns:a16="http://schemas.microsoft.com/office/drawing/2014/main" val="3662774196"/>
                  </a:ext>
                </a:extLst>
              </a:tr>
              <a:tr h="360027">
                <a:tc>
                  <a:txBody>
                    <a:bodyPr/>
                    <a:lstStyle/>
                    <a:p>
                      <a:pPr lvl="0">
                        <a:buNone/>
                      </a:pPr>
                      <a:r>
                        <a:rPr lang="en-US" sz="1600" b="0" dirty="0">
                          <a:latin typeface="Arial"/>
                        </a:rPr>
                        <a:t>Iron **</a:t>
                      </a:r>
                    </a:p>
                  </a:txBody>
                  <a:tcPr/>
                </a:tc>
                <a:tc>
                  <a:txBody>
                    <a:bodyPr/>
                    <a:lstStyle/>
                    <a:p>
                      <a:pPr lvl="0" algn="ctr">
                        <a:buNone/>
                      </a:pPr>
                      <a:r>
                        <a:rPr lang="en-US" sz="1600" b="0" dirty="0">
                          <a:latin typeface="Arial"/>
                        </a:rPr>
                        <a:t>300</a:t>
                      </a:r>
                    </a:p>
                  </a:txBody>
                  <a:tcPr/>
                </a:tc>
                <a:tc>
                  <a:txBody>
                    <a:bodyPr/>
                    <a:lstStyle/>
                    <a:p>
                      <a:pPr lvl="0" algn="ctr">
                        <a:buNone/>
                      </a:pPr>
                      <a:r>
                        <a:rPr lang="en-US" sz="1600" b="0" dirty="0">
                          <a:latin typeface="Arial"/>
                        </a:rPr>
                        <a:t>NA</a:t>
                      </a:r>
                    </a:p>
                  </a:txBody>
                  <a:tcPr/>
                </a:tc>
                <a:tc>
                  <a:txBody>
                    <a:bodyPr/>
                    <a:lstStyle/>
                    <a:p>
                      <a:pPr lvl="0" algn="ctr">
                        <a:buNone/>
                      </a:pPr>
                      <a:r>
                        <a:rPr lang="en-US" sz="1600" b="0" dirty="0">
                          <a:latin typeface="Arial"/>
                        </a:rPr>
                        <a:t>NA</a:t>
                      </a:r>
                    </a:p>
                  </a:txBody>
                  <a:tcPr/>
                </a:tc>
                <a:extLst>
                  <a:ext uri="{0D108BD9-81ED-4DB2-BD59-A6C34878D82A}">
                    <a16:rowId xmlns:a16="http://schemas.microsoft.com/office/drawing/2014/main" val="3142195523"/>
                  </a:ext>
                </a:extLst>
              </a:tr>
              <a:tr h="360027">
                <a:tc>
                  <a:txBody>
                    <a:bodyPr/>
                    <a:lstStyle/>
                    <a:p>
                      <a:pPr lvl="0">
                        <a:buNone/>
                      </a:pPr>
                      <a:r>
                        <a:rPr lang="en-US" sz="1600" b="0" dirty="0">
                          <a:latin typeface="Arial"/>
                        </a:rPr>
                        <a:t>Manganese ** </a:t>
                      </a:r>
                    </a:p>
                  </a:txBody>
                  <a:tcPr/>
                </a:tc>
                <a:tc>
                  <a:txBody>
                    <a:bodyPr/>
                    <a:lstStyle/>
                    <a:p>
                      <a:pPr lvl="0" algn="ctr">
                        <a:buNone/>
                      </a:pPr>
                      <a:r>
                        <a:rPr lang="en-US" sz="1600" b="0" dirty="0">
                          <a:latin typeface="Arial"/>
                        </a:rPr>
                        <a:t>50</a:t>
                      </a:r>
                    </a:p>
                  </a:txBody>
                  <a:tcPr/>
                </a:tc>
                <a:tc>
                  <a:txBody>
                    <a:bodyPr/>
                    <a:lstStyle/>
                    <a:p>
                      <a:pPr lvl="0" algn="ctr">
                        <a:buNone/>
                      </a:pPr>
                      <a:r>
                        <a:rPr lang="en-US" sz="1600" b="0" dirty="0">
                          <a:latin typeface="Arial"/>
                        </a:rPr>
                        <a:t>NA</a:t>
                      </a:r>
                    </a:p>
                  </a:txBody>
                  <a:tcPr/>
                </a:tc>
                <a:tc>
                  <a:txBody>
                    <a:bodyPr/>
                    <a:lstStyle/>
                    <a:p>
                      <a:pPr lvl="0" algn="ctr">
                        <a:buNone/>
                      </a:pPr>
                      <a:r>
                        <a:rPr lang="en-US" sz="1600" b="0" dirty="0">
                          <a:solidFill>
                            <a:schemeClr val="tx1"/>
                          </a:solidFill>
                          <a:latin typeface="Arial"/>
                        </a:rPr>
                        <a:t>NA</a:t>
                      </a:r>
                    </a:p>
                  </a:txBody>
                  <a:tcPr/>
                </a:tc>
                <a:extLst>
                  <a:ext uri="{0D108BD9-81ED-4DB2-BD59-A6C34878D82A}">
                    <a16:rowId xmlns:a16="http://schemas.microsoft.com/office/drawing/2014/main" val="2495159248"/>
                  </a:ext>
                </a:extLst>
              </a:tr>
              <a:tr h="360027">
                <a:tc>
                  <a:txBody>
                    <a:bodyPr/>
                    <a:lstStyle/>
                    <a:p>
                      <a:pPr lvl="0">
                        <a:buNone/>
                      </a:pPr>
                      <a:r>
                        <a:rPr lang="en-US" sz="1600" b="0" dirty="0">
                          <a:latin typeface="Arial"/>
                        </a:rPr>
                        <a:t>Zinc **</a:t>
                      </a:r>
                    </a:p>
                  </a:txBody>
                  <a:tcPr/>
                </a:tc>
                <a:tc>
                  <a:txBody>
                    <a:bodyPr/>
                    <a:lstStyle/>
                    <a:p>
                      <a:pPr lvl="0" algn="ctr">
                        <a:buNone/>
                      </a:pPr>
                      <a:r>
                        <a:rPr lang="en-US" sz="1600" b="0" dirty="0">
                          <a:latin typeface="Arial"/>
                        </a:rPr>
                        <a:t>5000</a:t>
                      </a:r>
                    </a:p>
                  </a:txBody>
                  <a:tcPr/>
                </a:tc>
                <a:tc>
                  <a:txBody>
                    <a:bodyPr/>
                    <a:lstStyle/>
                    <a:p>
                      <a:pPr lvl="0" algn="ctr">
                        <a:buNone/>
                      </a:pPr>
                      <a:r>
                        <a:rPr lang="en-US" sz="1600" b="0" dirty="0">
                          <a:latin typeface="Arial"/>
                        </a:rPr>
                        <a:t>NA</a:t>
                      </a:r>
                    </a:p>
                  </a:txBody>
                  <a:tcPr/>
                </a:tc>
                <a:tc>
                  <a:txBody>
                    <a:bodyPr/>
                    <a:lstStyle/>
                    <a:p>
                      <a:pPr lvl="0" algn="ctr">
                        <a:buNone/>
                      </a:pPr>
                      <a:r>
                        <a:rPr lang="en-US" sz="1600" b="0" dirty="0">
                          <a:latin typeface="Arial"/>
                        </a:rPr>
                        <a:t>NA</a:t>
                      </a:r>
                    </a:p>
                  </a:txBody>
                  <a:tcPr/>
                </a:tc>
                <a:extLst>
                  <a:ext uri="{0D108BD9-81ED-4DB2-BD59-A6C34878D82A}">
                    <a16:rowId xmlns:a16="http://schemas.microsoft.com/office/drawing/2014/main" val="4211558697"/>
                  </a:ext>
                </a:extLst>
              </a:tr>
            </a:tbl>
          </a:graphicData>
        </a:graphic>
      </p:graphicFrame>
      <p:sp>
        <p:nvSpPr>
          <p:cNvPr id="2" name="TextBox 1">
            <a:extLst>
              <a:ext uri="{FF2B5EF4-FFF2-40B4-BE49-F238E27FC236}">
                <a16:creationId xmlns:a16="http://schemas.microsoft.com/office/drawing/2014/main" id="{0F0D8DE6-5C1A-4FAC-A57B-F6C5D5B601DD}"/>
              </a:ext>
            </a:extLst>
          </p:cNvPr>
          <p:cNvSpPr txBox="1"/>
          <p:nvPr/>
        </p:nvSpPr>
        <p:spPr>
          <a:xfrm>
            <a:off x="1676052" y="5434613"/>
            <a:ext cx="9380638" cy="830997"/>
          </a:xfrm>
          <a:prstGeom prst="rect">
            <a:avLst/>
          </a:prstGeom>
          <a:noFill/>
        </p:spPr>
        <p:txBody>
          <a:bodyPr wrap="square" lIns="91440" tIns="45720" rIns="91440" bIns="45720" rtlCol="0" anchor="t">
            <a:spAutoFit/>
          </a:bodyPr>
          <a:lstStyle/>
          <a:p>
            <a:r>
              <a:rPr lang="en-US" sz="1600" dirty="0">
                <a:latin typeface="Arial"/>
                <a:cs typeface="Arial"/>
              </a:rPr>
              <a:t>* Action level for lead under Lead and Copper Rule.</a:t>
            </a:r>
          </a:p>
          <a:p>
            <a:r>
              <a:rPr lang="en-US" sz="1600" dirty="0">
                <a:latin typeface="Arial"/>
                <a:cs typeface="Arial"/>
              </a:rPr>
              <a:t>** Secondary MCLs for Iron, Manganese, and Zinc. Manganese has a notification level of 500 </a:t>
            </a:r>
            <a:r>
              <a:rPr lang="en-US" sz="1600" dirty="0">
                <a:latin typeface="Arial"/>
              </a:rPr>
              <a:t>µ</a:t>
            </a:r>
            <a:r>
              <a:rPr lang="en-US" sz="1600" dirty="0">
                <a:latin typeface="Arial"/>
                <a:cs typeface="Arial"/>
              </a:rPr>
              <a:t>g/L.</a:t>
            </a:r>
            <a:endParaRPr lang="en-US" sz="1600" dirty="0">
              <a:latin typeface="Arial"/>
              <a:ea typeface="Calibri"/>
              <a:cs typeface="Arial"/>
            </a:endParaRPr>
          </a:p>
          <a:p>
            <a:r>
              <a:rPr lang="en-US" sz="1600" dirty="0">
                <a:latin typeface="Arial"/>
                <a:ea typeface="Calibri"/>
                <a:cs typeface="Arial"/>
              </a:rPr>
              <a:t>µg/L = micrograms per liter, equivalent to parts per billion (ppb)</a:t>
            </a:r>
            <a:endParaRPr lang="en-US" sz="1600" dirty="0"/>
          </a:p>
        </p:txBody>
      </p:sp>
      <p:sp>
        <p:nvSpPr>
          <p:cNvPr id="3" name="Rectangle 2">
            <a:extLst>
              <a:ext uri="{FF2B5EF4-FFF2-40B4-BE49-F238E27FC236}">
                <a16:creationId xmlns:a16="http://schemas.microsoft.com/office/drawing/2014/main" id="{74D327BD-8BB0-836C-9801-E88B740BD971}"/>
              </a:ext>
              <a:ext uri="{C183D7F6-B498-43B3-948B-1728B52AA6E4}">
                <adec:decorative xmlns:adec="http://schemas.microsoft.com/office/drawing/2017/decorative" val="1"/>
              </a:ext>
            </a:extLst>
          </p:cNvPr>
          <p:cNvSpPr/>
          <p:nvPr/>
        </p:nvSpPr>
        <p:spPr>
          <a:xfrm>
            <a:off x="5943600" y="963706"/>
            <a:ext cx="4294094" cy="43030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81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A31E-C04A-4BBF-88EC-84EFE3A521AF}"/>
              </a:ext>
            </a:extLst>
          </p:cNvPr>
          <p:cNvSpPr>
            <a:spLocks noGrp="1"/>
          </p:cNvSpPr>
          <p:nvPr>
            <p:ph type="title"/>
          </p:nvPr>
        </p:nvSpPr>
        <p:spPr>
          <a:xfrm>
            <a:off x="777400" y="345749"/>
            <a:ext cx="10515600" cy="1325563"/>
          </a:xfrm>
        </p:spPr>
        <p:txBody>
          <a:bodyPr/>
          <a:lstStyle/>
          <a:p>
            <a:pPr algn="ctr"/>
            <a:r>
              <a:rPr lang="en-US" b="1" dirty="0">
                <a:solidFill>
                  <a:srgbClr val="004E7D"/>
                </a:solidFill>
                <a:latin typeface="Arial"/>
                <a:cs typeface="Arial"/>
              </a:rPr>
              <a:t>Brief Summary of Proposal</a:t>
            </a:r>
            <a:endParaRPr lang="en-US" dirty="0"/>
          </a:p>
        </p:txBody>
      </p:sp>
      <p:sp>
        <p:nvSpPr>
          <p:cNvPr id="4" name="Slide Number Placeholder 3">
            <a:extLst>
              <a:ext uri="{FF2B5EF4-FFF2-40B4-BE49-F238E27FC236}">
                <a16:creationId xmlns:a16="http://schemas.microsoft.com/office/drawing/2014/main" id="{247C8C9B-B7A9-49BA-B6E3-4ED50CB8C379}"/>
              </a:ext>
            </a:extLst>
          </p:cNvPr>
          <p:cNvSpPr>
            <a:spLocks noGrp="1"/>
          </p:cNvSpPr>
          <p:nvPr>
            <p:ph type="sldNum" sz="quarter" idx="4"/>
          </p:nvPr>
        </p:nvSpPr>
        <p:spPr/>
        <p:txBody>
          <a:bodyPr/>
          <a:lstStyle/>
          <a:p>
            <a:fld id="{A15CFC30-E45D-4431-B46B-489B270F7815}" type="slidenum">
              <a:rPr lang="en-US" smtClean="0"/>
              <a:pPr/>
              <a:t>16</a:t>
            </a:fld>
            <a:endParaRPr lang="en-US"/>
          </a:p>
        </p:txBody>
      </p:sp>
      <p:sp>
        <p:nvSpPr>
          <p:cNvPr id="6" name="Text Placeholder 5">
            <a:extLst>
              <a:ext uri="{FF2B5EF4-FFF2-40B4-BE49-F238E27FC236}">
                <a16:creationId xmlns:a16="http://schemas.microsoft.com/office/drawing/2014/main" id="{7DA52178-948A-46A5-AA8F-037DFAD5F5DF}"/>
              </a:ext>
            </a:extLst>
          </p:cNvPr>
          <p:cNvSpPr>
            <a:spLocks noGrp="1"/>
          </p:cNvSpPr>
          <p:nvPr>
            <p:ph type="body" sz="quarter" idx="11"/>
          </p:nvPr>
        </p:nvSpPr>
        <p:spPr>
          <a:xfrm>
            <a:off x="909584" y="2158232"/>
            <a:ext cx="4867322" cy="4062898"/>
          </a:xfrm>
          <a:noFill/>
          <a:ln w="19050">
            <a:noFill/>
          </a:ln>
        </p:spPr>
        <p:txBody>
          <a:bodyPr vert="horz" lIns="91440" tIns="45720" rIns="91440" bIns="45720" rtlCol="0" anchor="t">
            <a:normAutofit/>
          </a:bodyPr>
          <a:lstStyle/>
          <a:p>
            <a:pPr marL="0" indent="0">
              <a:buNone/>
            </a:pPr>
            <a:r>
              <a:rPr lang="en-US" b="1" dirty="0">
                <a:latin typeface="Arial"/>
                <a:cs typeface="Arial"/>
              </a:rPr>
              <a:t>Phase I </a:t>
            </a:r>
            <a:endParaRPr lang="en-US" b="1" dirty="0">
              <a:highlight>
                <a:srgbClr val="FFFF00"/>
              </a:highlight>
            </a:endParaRPr>
          </a:p>
          <a:p>
            <a:r>
              <a:rPr lang="en-US" sz="2400" dirty="0">
                <a:latin typeface="Arial"/>
                <a:cs typeface="Arial"/>
              </a:rPr>
              <a:t>Lower lead and nickel DLRs </a:t>
            </a:r>
            <a:endParaRPr lang="en-US" sz="2400" dirty="0"/>
          </a:p>
          <a:p>
            <a:r>
              <a:rPr lang="en-US" sz="2400" dirty="0">
                <a:latin typeface="Arial"/>
                <a:cs typeface="Arial"/>
              </a:rPr>
              <a:t>Adopt DLRs for contaminants with secondary MCLs</a:t>
            </a:r>
            <a:endParaRPr lang="en-US" sz="2400" dirty="0"/>
          </a:p>
          <a:p>
            <a:r>
              <a:rPr lang="en-US" sz="2400" dirty="0">
                <a:latin typeface="Arial"/>
                <a:cs typeface="Arial"/>
              </a:rPr>
              <a:t>Correction of uranium DLR to reflect unit conversion from mg/L to </a:t>
            </a:r>
            <a:r>
              <a:rPr lang="en-US" sz="2400" dirty="0" err="1">
                <a:latin typeface="Arial"/>
                <a:cs typeface="Arial"/>
              </a:rPr>
              <a:t>pCi</a:t>
            </a:r>
            <a:r>
              <a:rPr lang="en-US" sz="2400" dirty="0">
                <a:latin typeface="Arial"/>
                <a:cs typeface="Arial"/>
              </a:rPr>
              <a:t>/L</a:t>
            </a:r>
          </a:p>
        </p:txBody>
      </p:sp>
      <p:sp>
        <p:nvSpPr>
          <p:cNvPr id="7" name="Text Placeholder 5">
            <a:extLst>
              <a:ext uri="{FF2B5EF4-FFF2-40B4-BE49-F238E27FC236}">
                <a16:creationId xmlns:a16="http://schemas.microsoft.com/office/drawing/2014/main" id="{1BA7F975-DF13-4C65-9923-7CC7994C1877}"/>
              </a:ext>
            </a:extLst>
          </p:cNvPr>
          <p:cNvSpPr txBox="1">
            <a:spLocks/>
          </p:cNvSpPr>
          <p:nvPr/>
        </p:nvSpPr>
        <p:spPr>
          <a:xfrm>
            <a:off x="6551789" y="2017061"/>
            <a:ext cx="5046617" cy="3654909"/>
          </a:xfrm>
          <a:prstGeom prst="rect">
            <a:avLst/>
          </a:prstGeom>
          <a:noFill/>
          <a:ln w="1905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a:cs typeface="Arial"/>
              </a:rPr>
              <a:t>Phase II </a:t>
            </a:r>
            <a:endParaRPr lang="en-US" dirty="0"/>
          </a:p>
          <a:p>
            <a:r>
              <a:rPr lang="en-US" sz="2400" dirty="0">
                <a:latin typeface="Arial"/>
                <a:cs typeface="Arial"/>
              </a:rPr>
              <a:t>Three-year compliance schedule</a:t>
            </a:r>
          </a:p>
          <a:p>
            <a:r>
              <a:rPr lang="en-US" sz="2400" dirty="0">
                <a:latin typeface="Arial"/>
                <a:cs typeface="Arial"/>
              </a:rPr>
              <a:t>Lower arsenic, antimony, beryllium, cadmium, mercury, and thallium DLRs</a:t>
            </a:r>
          </a:p>
          <a:p>
            <a:r>
              <a:rPr lang="en-US" sz="2400" dirty="0">
                <a:latin typeface="Arial"/>
                <a:cs typeface="Arial"/>
              </a:rPr>
              <a:t>Further lower the lead and manganese DLRs adopted in Phase I</a:t>
            </a:r>
          </a:p>
          <a:p>
            <a:endParaRPr lang="en-US" sz="2000" dirty="0"/>
          </a:p>
        </p:txBody>
      </p:sp>
      <p:cxnSp>
        <p:nvCxnSpPr>
          <p:cNvPr id="3" name="Straight Arrow Connector 2">
            <a:extLst>
              <a:ext uri="{FF2B5EF4-FFF2-40B4-BE49-F238E27FC236}">
                <a16:creationId xmlns:a16="http://schemas.microsoft.com/office/drawing/2014/main" id="{797ED6C8-6DB4-81FF-C040-BCC4F496E358}"/>
              </a:ext>
              <a:ext uri="{C183D7F6-B498-43B3-948B-1728B52AA6E4}">
                <adec:decorative xmlns:adec="http://schemas.microsoft.com/office/drawing/2017/decorative" val="1"/>
              </a:ext>
            </a:extLst>
          </p:cNvPr>
          <p:cNvCxnSpPr>
            <a:cxnSpLocks/>
          </p:cNvCxnSpPr>
          <p:nvPr/>
        </p:nvCxnSpPr>
        <p:spPr>
          <a:xfrm>
            <a:off x="6035200" y="2194560"/>
            <a:ext cx="0" cy="3744912"/>
          </a:xfrm>
          <a:prstGeom prst="straightConnector1">
            <a:avLst/>
          </a:prstGeom>
          <a:ln w="28575">
            <a:solidFill>
              <a:srgbClr val="004E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89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577D-AE3C-3D24-5FA0-DA18154C14CC}"/>
              </a:ext>
            </a:extLst>
          </p:cNvPr>
          <p:cNvSpPr>
            <a:spLocks noGrp="1"/>
          </p:cNvSpPr>
          <p:nvPr>
            <p:ph type="title"/>
          </p:nvPr>
        </p:nvSpPr>
        <p:spPr>
          <a:xfrm>
            <a:off x="945776" y="2480796"/>
            <a:ext cx="10515600" cy="1325563"/>
          </a:xfrm>
        </p:spPr>
        <p:txBody>
          <a:bodyPr/>
          <a:lstStyle/>
          <a:p>
            <a:pPr algn="ctr"/>
            <a:r>
              <a:rPr lang="en-US" b="1">
                <a:solidFill>
                  <a:srgbClr val="004E7D"/>
                </a:solidFill>
                <a:latin typeface="Arial"/>
                <a:cs typeface="Arial"/>
              </a:rPr>
              <a:t>Summary of Laboratory Surveys</a:t>
            </a:r>
            <a:endParaRPr lang="en-US" b="1">
              <a:solidFill>
                <a:srgbClr val="004E7D"/>
              </a:solidFill>
            </a:endParaRPr>
          </a:p>
        </p:txBody>
      </p:sp>
      <p:sp>
        <p:nvSpPr>
          <p:cNvPr id="4" name="Slide Number Placeholder 3">
            <a:extLst>
              <a:ext uri="{FF2B5EF4-FFF2-40B4-BE49-F238E27FC236}">
                <a16:creationId xmlns:a16="http://schemas.microsoft.com/office/drawing/2014/main" id="{2B8906E9-FF87-EB74-4FBE-55FEB68F2663}"/>
              </a:ext>
            </a:extLst>
          </p:cNvPr>
          <p:cNvSpPr>
            <a:spLocks noGrp="1"/>
          </p:cNvSpPr>
          <p:nvPr>
            <p:ph type="sldNum" sz="quarter" idx="4"/>
          </p:nvPr>
        </p:nvSpPr>
        <p:spPr/>
        <p:txBody>
          <a:bodyPr/>
          <a:lstStyle/>
          <a:p>
            <a:fld id="{A15CFC30-E45D-4431-B46B-489B270F7815}" type="slidenum">
              <a:rPr lang="en-US" smtClean="0"/>
              <a:pPr/>
              <a:t>17</a:t>
            </a:fld>
            <a:endParaRPr lang="en-US"/>
          </a:p>
        </p:txBody>
      </p:sp>
    </p:spTree>
    <p:extLst>
      <p:ext uri="{BB962C8B-B14F-4D97-AF65-F5344CB8AC3E}">
        <p14:creationId xmlns:p14="http://schemas.microsoft.com/office/powerpoint/2010/main" val="8973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838200" y="180068"/>
            <a:ext cx="10515600" cy="1325563"/>
          </a:xfrm>
        </p:spPr>
        <p:txBody>
          <a:bodyPr/>
          <a:lstStyle/>
          <a:p>
            <a:pPr algn="ctr"/>
            <a:r>
              <a:rPr lang="en-US" b="1" dirty="0">
                <a:solidFill>
                  <a:srgbClr val="004E7D"/>
                </a:solidFill>
                <a:latin typeface="Arial"/>
                <a:cs typeface="Arial"/>
              </a:rPr>
              <a:t>November 2021 Initial Survey</a:t>
            </a:r>
            <a:endParaRPr lang="en-US" b="1" dirty="0"/>
          </a:p>
        </p:txBody>
      </p:sp>
      <p:sp>
        <p:nvSpPr>
          <p:cNvPr id="4" name="Slide Number Placeholder 3">
            <a:extLst>
              <a:ext uri="{FF2B5EF4-FFF2-40B4-BE49-F238E27FC236}">
                <a16:creationId xmlns:a16="http://schemas.microsoft.com/office/drawing/2014/main" id="{3FF1C9BE-BE4F-427C-8DB6-D7EF7A02B1C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18</a:t>
            </a:fld>
            <a:endParaRPr lang="en-US"/>
          </a:p>
        </p:txBody>
      </p:sp>
      <p:sp>
        <p:nvSpPr>
          <p:cNvPr id="5" name="Rectangle 4">
            <a:extLst>
              <a:ext uri="{FF2B5EF4-FFF2-40B4-BE49-F238E27FC236}">
                <a16:creationId xmlns:a16="http://schemas.microsoft.com/office/drawing/2014/main" id="{2F06A6A2-07E8-4711-A6E6-8545498413F4}"/>
              </a:ext>
            </a:extLst>
          </p:cNvPr>
          <p:cNvSpPr/>
          <p:nvPr/>
        </p:nvSpPr>
        <p:spPr>
          <a:xfrm>
            <a:off x="838199" y="1536174"/>
            <a:ext cx="6393873" cy="4247317"/>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Arial"/>
                <a:cs typeface="Arial"/>
              </a:rPr>
              <a:t>53 accredited laboratories surveyed that submitted drinking water quality data within the last 5 years</a:t>
            </a:r>
            <a:endParaRPr lang="en-US" sz="2400" dirty="0"/>
          </a:p>
          <a:p>
            <a:pPr marL="342900" indent="-342900">
              <a:spcBef>
                <a:spcPts val="600"/>
              </a:spcBef>
              <a:spcAft>
                <a:spcPts val="600"/>
              </a:spcAft>
              <a:buFont typeface="Arial" panose="020B0604020202020204" pitchFamily="34" charset="0"/>
              <a:buChar char="•"/>
            </a:pPr>
            <a:r>
              <a:rPr lang="en-US" sz="2400" dirty="0">
                <a:latin typeface="Arial"/>
                <a:cs typeface="Arial"/>
              </a:rPr>
              <a:t>21 responses over 3 weeks:</a:t>
            </a:r>
            <a:endParaRPr lang="en-US" sz="2400" dirty="0"/>
          </a:p>
          <a:p>
            <a:pPr marL="742950" lvl="1" indent="-285750">
              <a:spcBef>
                <a:spcPts val="600"/>
              </a:spcBef>
              <a:spcAft>
                <a:spcPts val="600"/>
              </a:spcAft>
              <a:buFont typeface="Arial" panose="020B0604020202020204" pitchFamily="34" charset="0"/>
              <a:buChar char="•"/>
            </a:pPr>
            <a:r>
              <a:rPr lang="en-US" sz="2400" dirty="0">
                <a:latin typeface="Arial"/>
                <a:cs typeface="Arial"/>
              </a:rPr>
              <a:t>12 commercial laboratories; 9 municipal laboratories</a:t>
            </a:r>
            <a:endParaRPr lang="en-US" sz="2400" dirty="0"/>
          </a:p>
          <a:p>
            <a:pPr marL="342900" indent="-342900">
              <a:spcBef>
                <a:spcPts val="600"/>
              </a:spcBef>
              <a:spcAft>
                <a:spcPts val="600"/>
              </a:spcAft>
              <a:buFont typeface="Arial" panose="020B0604020202020204" pitchFamily="34" charset="0"/>
              <a:buChar char="•"/>
            </a:pPr>
            <a:r>
              <a:rPr lang="en-US" sz="2400" dirty="0">
                <a:latin typeface="Arial"/>
                <a:cs typeface="Arial"/>
              </a:rPr>
              <a:t>Laboratories asked to identify minimum reporting level (MRL), lowest calibration point, current analysis costs, projected cost increases for a specified MRL, and more</a:t>
            </a:r>
            <a:endParaRPr lang="en-US" sz="2400" dirty="0"/>
          </a:p>
        </p:txBody>
      </p:sp>
      <p:pic>
        <p:nvPicPr>
          <p:cNvPr id="6" name="Picture 6" descr="Map of responding laboratories">
            <a:extLst>
              <a:ext uri="{FF2B5EF4-FFF2-40B4-BE49-F238E27FC236}">
                <a16:creationId xmlns:a16="http://schemas.microsoft.com/office/drawing/2014/main" id="{D0309262-AFAB-AE16-676C-FA4B2643DC3A}"/>
              </a:ext>
            </a:extLst>
          </p:cNvPr>
          <p:cNvPicPr>
            <a:picLocks noChangeAspect="1"/>
          </p:cNvPicPr>
          <p:nvPr/>
        </p:nvPicPr>
        <p:blipFill rotWithShape="1">
          <a:blip r:embed="rId3"/>
          <a:srcRect t="4630" r="240"/>
          <a:stretch/>
        </p:blipFill>
        <p:spPr>
          <a:xfrm>
            <a:off x="7690061" y="1423276"/>
            <a:ext cx="3515223" cy="4360861"/>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CAC654A-AB3F-4786-8874-7C56C5973E27}"/>
              </a:ext>
            </a:extLst>
          </p:cNvPr>
          <p:cNvSpPr txBox="1"/>
          <p:nvPr/>
        </p:nvSpPr>
        <p:spPr>
          <a:xfrm>
            <a:off x="7632911" y="5843189"/>
            <a:ext cx="380717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Map of Responding Laboratories</a:t>
            </a:r>
          </a:p>
        </p:txBody>
      </p:sp>
    </p:spTree>
    <p:extLst>
      <p:ext uri="{BB962C8B-B14F-4D97-AF65-F5344CB8AC3E}">
        <p14:creationId xmlns:p14="http://schemas.microsoft.com/office/powerpoint/2010/main" val="35487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494F6B-6C1A-41B4-A198-DC5FBD11D573}"/>
              </a:ext>
            </a:extLst>
          </p:cNvPr>
          <p:cNvSpPr txBox="1">
            <a:spLocks noGrp="1"/>
          </p:cNvSpPr>
          <p:nvPr>
            <p:ph type="title" idx="4294967295"/>
          </p:nvPr>
        </p:nvSpPr>
        <p:spPr>
          <a:xfrm>
            <a:off x="769482" y="27020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4E7D"/>
                </a:solidFill>
                <a:effectLst/>
                <a:uLnTx/>
                <a:uFillTx/>
                <a:latin typeface="Arial"/>
                <a:ea typeface="+mj-ea"/>
                <a:cs typeface="Arial"/>
              </a:rPr>
              <a:t>Initial Survey: MRLs of Metals with Primary Drinking Water Standard</a:t>
            </a:r>
            <a:endPar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E5A6FB2A-039A-4777-9A0B-545FDDB255E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19</a:t>
            </a:fld>
            <a:endParaRPr lang="en-US"/>
          </a:p>
        </p:txBody>
      </p:sp>
      <p:graphicFrame>
        <p:nvGraphicFramePr>
          <p:cNvPr id="6" name="Table 5">
            <a:extLst>
              <a:ext uri="{FF2B5EF4-FFF2-40B4-BE49-F238E27FC236}">
                <a16:creationId xmlns:a16="http://schemas.microsoft.com/office/drawing/2014/main" id="{E4A27A16-F949-4109-A339-639352AC1C48}"/>
              </a:ext>
            </a:extLst>
          </p:cNvPr>
          <p:cNvGraphicFramePr>
            <a:graphicFrameLocks noGrp="1"/>
          </p:cNvGraphicFramePr>
          <p:nvPr>
            <p:extLst>
              <p:ext uri="{D42A27DB-BD31-4B8C-83A1-F6EECF244321}">
                <p14:modId xmlns:p14="http://schemas.microsoft.com/office/powerpoint/2010/main" val="750483171"/>
              </p:ext>
            </p:extLst>
          </p:nvPr>
        </p:nvGraphicFramePr>
        <p:xfrm>
          <a:off x="257909" y="1650095"/>
          <a:ext cx="11483281" cy="3040782"/>
        </p:xfrm>
        <a:graphic>
          <a:graphicData uri="http://schemas.openxmlformats.org/drawingml/2006/table">
            <a:tbl>
              <a:tblPr firstRow="1" firstCol="1" bandRow="1">
                <a:tableStyleId>{5C22544A-7EE6-4342-B048-85BDC9FD1C3A}</a:tableStyleId>
              </a:tblPr>
              <a:tblGrid>
                <a:gridCol w="1703753">
                  <a:extLst>
                    <a:ext uri="{9D8B030D-6E8A-4147-A177-3AD203B41FA5}">
                      <a16:colId xmlns:a16="http://schemas.microsoft.com/office/drawing/2014/main" val="1752693993"/>
                    </a:ext>
                  </a:extLst>
                </a:gridCol>
                <a:gridCol w="1222441">
                  <a:extLst>
                    <a:ext uri="{9D8B030D-6E8A-4147-A177-3AD203B41FA5}">
                      <a16:colId xmlns:a16="http://schemas.microsoft.com/office/drawing/2014/main" val="1785690856"/>
                    </a:ext>
                  </a:extLst>
                </a:gridCol>
                <a:gridCol w="1222441">
                  <a:extLst>
                    <a:ext uri="{9D8B030D-6E8A-4147-A177-3AD203B41FA5}">
                      <a16:colId xmlns:a16="http://schemas.microsoft.com/office/drawing/2014/main" val="2655552997"/>
                    </a:ext>
                  </a:extLst>
                </a:gridCol>
                <a:gridCol w="1222441">
                  <a:extLst>
                    <a:ext uri="{9D8B030D-6E8A-4147-A177-3AD203B41FA5}">
                      <a16:colId xmlns:a16="http://schemas.microsoft.com/office/drawing/2014/main" val="4082921361"/>
                    </a:ext>
                  </a:extLst>
                </a:gridCol>
                <a:gridCol w="1222441">
                  <a:extLst>
                    <a:ext uri="{9D8B030D-6E8A-4147-A177-3AD203B41FA5}">
                      <a16:colId xmlns:a16="http://schemas.microsoft.com/office/drawing/2014/main" val="3160268440"/>
                    </a:ext>
                  </a:extLst>
                </a:gridCol>
                <a:gridCol w="1222441">
                  <a:extLst>
                    <a:ext uri="{9D8B030D-6E8A-4147-A177-3AD203B41FA5}">
                      <a16:colId xmlns:a16="http://schemas.microsoft.com/office/drawing/2014/main" val="2313663985"/>
                    </a:ext>
                  </a:extLst>
                </a:gridCol>
                <a:gridCol w="1222441">
                  <a:extLst>
                    <a:ext uri="{9D8B030D-6E8A-4147-A177-3AD203B41FA5}">
                      <a16:colId xmlns:a16="http://schemas.microsoft.com/office/drawing/2014/main" val="2917620219"/>
                    </a:ext>
                  </a:extLst>
                </a:gridCol>
                <a:gridCol w="1222441">
                  <a:extLst>
                    <a:ext uri="{9D8B030D-6E8A-4147-A177-3AD203B41FA5}">
                      <a16:colId xmlns:a16="http://schemas.microsoft.com/office/drawing/2014/main" val="779471663"/>
                    </a:ext>
                  </a:extLst>
                </a:gridCol>
                <a:gridCol w="1222441">
                  <a:extLst>
                    <a:ext uri="{9D8B030D-6E8A-4147-A177-3AD203B41FA5}">
                      <a16:colId xmlns:a16="http://schemas.microsoft.com/office/drawing/2014/main" val="636022601"/>
                    </a:ext>
                  </a:extLst>
                </a:gridCol>
              </a:tblGrid>
              <a:tr h="495780">
                <a:tc>
                  <a:txBody>
                    <a:bodyPr/>
                    <a:lstStyle/>
                    <a:p>
                      <a:pPr algn="ctr" rtl="0" fontAlgn="base"/>
                      <a:r>
                        <a:rPr lang="en-US" sz="1600" b="1" dirty="0">
                          <a:effectLst/>
                          <a:latin typeface="Arial"/>
                        </a:rPr>
                        <a:t>MRL (µg/L)</a:t>
                      </a:r>
                    </a:p>
                  </a:txBody>
                  <a:tcPr anchor="ctr"/>
                </a:tc>
                <a:tc>
                  <a:txBody>
                    <a:bodyPr/>
                    <a:lstStyle/>
                    <a:p>
                      <a:pPr algn="ctr" rtl="0" fontAlgn="base"/>
                      <a:r>
                        <a:rPr lang="en-US" sz="1600" dirty="0">
                          <a:effectLst/>
                          <a:latin typeface="Arial"/>
                        </a:rPr>
                        <a:t>Antimony </a:t>
                      </a:r>
                    </a:p>
                  </a:txBody>
                  <a:tcPr anchor="ctr"/>
                </a:tc>
                <a:tc>
                  <a:txBody>
                    <a:bodyPr/>
                    <a:lstStyle/>
                    <a:p>
                      <a:pPr algn="ctr" rtl="0" fontAlgn="base"/>
                      <a:r>
                        <a:rPr lang="en-US" sz="1600" dirty="0">
                          <a:effectLst/>
                          <a:latin typeface="Arial"/>
                        </a:rPr>
                        <a:t>Arsenic </a:t>
                      </a:r>
                    </a:p>
                  </a:txBody>
                  <a:tcPr anchor="ctr"/>
                </a:tc>
                <a:tc>
                  <a:txBody>
                    <a:bodyPr/>
                    <a:lstStyle/>
                    <a:p>
                      <a:pPr algn="ctr" rtl="0" fontAlgn="base"/>
                      <a:r>
                        <a:rPr lang="en-US" sz="1600" dirty="0">
                          <a:effectLst/>
                          <a:latin typeface="Arial"/>
                        </a:rPr>
                        <a:t>Beryllium</a:t>
                      </a:r>
                    </a:p>
                  </a:txBody>
                  <a:tcPr anchor="ctr"/>
                </a:tc>
                <a:tc>
                  <a:txBody>
                    <a:bodyPr/>
                    <a:lstStyle/>
                    <a:p>
                      <a:pPr algn="ctr" rtl="0" fontAlgn="base"/>
                      <a:r>
                        <a:rPr lang="en-US" sz="1600" dirty="0">
                          <a:effectLst/>
                          <a:latin typeface="Arial"/>
                        </a:rPr>
                        <a:t>Cadmium </a:t>
                      </a:r>
                    </a:p>
                  </a:txBody>
                  <a:tcPr anchor="ctr"/>
                </a:tc>
                <a:tc>
                  <a:txBody>
                    <a:bodyPr/>
                    <a:lstStyle/>
                    <a:p>
                      <a:pPr algn="ctr" rtl="0" fontAlgn="base"/>
                      <a:r>
                        <a:rPr lang="en-US" sz="1600" dirty="0">
                          <a:effectLst/>
                          <a:latin typeface="Arial"/>
                        </a:rPr>
                        <a:t>Lead </a:t>
                      </a:r>
                    </a:p>
                  </a:txBody>
                  <a:tcPr anchor="ctr"/>
                </a:tc>
                <a:tc>
                  <a:txBody>
                    <a:bodyPr/>
                    <a:lstStyle/>
                    <a:p>
                      <a:pPr algn="ctr" rtl="0" fontAlgn="base"/>
                      <a:r>
                        <a:rPr lang="en-US" sz="1600" dirty="0">
                          <a:effectLst/>
                          <a:latin typeface="Arial"/>
                        </a:rPr>
                        <a:t>Mercury  </a:t>
                      </a:r>
                    </a:p>
                  </a:txBody>
                  <a:tcPr anchor="ctr"/>
                </a:tc>
                <a:tc>
                  <a:txBody>
                    <a:bodyPr/>
                    <a:lstStyle/>
                    <a:p>
                      <a:pPr algn="ctr" rtl="0" fontAlgn="base"/>
                      <a:r>
                        <a:rPr lang="en-US" sz="1600" dirty="0">
                          <a:effectLst/>
                          <a:latin typeface="Arial"/>
                        </a:rPr>
                        <a:t>Nickel </a:t>
                      </a:r>
                    </a:p>
                  </a:txBody>
                  <a:tcPr anchor="ctr"/>
                </a:tc>
                <a:tc>
                  <a:txBody>
                    <a:bodyPr/>
                    <a:lstStyle/>
                    <a:p>
                      <a:pPr algn="ctr" rtl="0" fontAlgn="base"/>
                      <a:r>
                        <a:rPr lang="en-US" sz="1600" dirty="0">
                          <a:effectLst/>
                          <a:latin typeface="Arial"/>
                        </a:rPr>
                        <a:t>Thallium </a:t>
                      </a:r>
                    </a:p>
                  </a:txBody>
                  <a:tcPr anchor="ctr"/>
                </a:tc>
                <a:extLst>
                  <a:ext uri="{0D108BD9-81ED-4DB2-BD59-A6C34878D82A}">
                    <a16:rowId xmlns:a16="http://schemas.microsoft.com/office/drawing/2014/main" val="1958773055"/>
                  </a:ext>
                </a:extLst>
              </a:tr>
              <a:tr h="495780">
                <a:tc>
                  <a:txBody>
                    <a:bodyPr/>
                    <a:lstStyle/>
                    <a:p>
                      <a:pPr lvl="0" algn="ctr">
                        <a:buNone/>
                      </a:pPr>
                      <a:r>
                        <a:rPr lang="en-US" sz="1600" b="1" dirty="0">
                          <a:effectLst/>
                          <a:latin typeface="Arial"/>
                        </a:rPr>
                        <a:t>PHG</a:t>
                      </a:r>
                    </a:p>
                  </a:txBody>
                  <a:tcPr anchor="ctr"/>
                </a:tc>
                <a:tc>
                  <a:txBody>
                    <a:bodyPr/>
                    <a:lstStyle/>
                    <a:p>
                      <a:pPr lvl="0" algn="ctr">
                        <a:buNone/>
                      </a:pPr>
                      <a:r>
                        <a:rPr lang="en-US" sz="1600" dirty="0">
                          <a:effectLst/>
                          <a:latin typeface="Arial"/>
                        </a:rPr>
                        <a:t>1</a:t>
                      </a:r>
                    </a:p>
                  </a:txBody>
                  <a:tcPr anchor="ctr"/>
                </a:tc>
                <a:tc>
                  <a:txBody>
                    <a:bodyPr/>
                    <a:lstStyle/>
                    <a:p>
                      <a:pPr lvl="0" algn="ctr">
                        <a:buNone/>
                      </a:pPr>
                      <a:r>
                        <a:rPr lang="en-US" sz="1600" dirty="0">
                          <a:effectLst/>
                          <a:latin typeface="Arial"/>
                        </a:rPr>
                        <a:t>0.004</a:t>
                      </a:r>
                      <a:endParaRPr lang="en-US" dirty="0"/>
                    </a:p>
                  </a:txBody>
                  <a:tcPr anchor="ctr"/>
                </a:tc>
                <a:tc>
                  <a:txBody>
                    <a:bodyPr/>
                    <a:lstStyle/>
                    <a:p>
                      <a:pPr lvl="0" algn="ctr">
                        <a:buNone/>
                      </a:pPr>
                      <a:r>
                        <a:rPr lang="en-US" sz="1600" dirty="0">
                          <a:effectLst/>
                          <a:latin typeface="Arial"/>
                        </a:rPr>
                        <a:t>1</a:t>
                      </a:r>
                    </a:p>
                  </a:txBody>
                  <a:tcPr anchor="ctr"/>
                </a:tc>
                <a:tc>
                  <a:txBody>
                    <a:bodyPr/>
                    <a:lstStyle/>
                    <a:p>
                      <a:pPr lvl="0" algn="ctr">
                        <a:buNone/>
                      </a:pPr>
                      <a:r>
                        <a:rPr lang="en-US" sz="1600" dirty="0">
                          <a:effectLst/>
                          <a:latin typeface="Arial"/>
                        </a:rPr>
                        <a:t>0.04</a:t>
                      </a:r>
                    </a:p>
                  </a:txBody>
                  <a:tcPr anchor="ctr"/>
                </a:tc>
                <a:tc>
                  <a:txBody>
                    <a:bodyPr/>
                    <a:lstStyle/>
                    <a:p>
                      <a:pPr lvl="0" algn="ctr">
                        <a:buNone/>
                      </a:pPr>
                      <a:r>
                        <a:rPr lang="en-US" sz="1600" dirty="0">
                          <a:effectLst/>
                          <a:latin typeface="Arial"/>
                        </a:rPr>
                        <a:t>0.2</a:t>
                      </a:r>
                    </a:p>
                  </a:txBody>
                  <a:tcPr anchor="ctr"/>
                </a:tc>
                <a:tc>
                  <a:txBody>
                    <a:bodyPr/>
                    <a:lstStyle/>
                    <a:p>
                      <a:pPr lvl="0" algn="ctr">
                        <a:buNone/>
                      </a:pPr>
                      <a:r>
                        <a:rPr lang="en-US" sz="1600" dirty="0">
                          <a:effectLst/>
                          <a:latin typeface="Arial"/>
                        </a:rPr>
                        <a:t>1.2</a:t>
                      </a:r>
                    </a:p>
                  </a:txBody>
                  <a:tcPr anchor="ctr"/>
                </a:tc>
                <a:tc>
                  <a:txBody>
                    <a:bodyPr/>
                    <a:lstStyle/>
                    <a:p>
                      <a:pPr lvl="0" algn="ctr">
                        <a:buNone/>
                      </a:pPr>
                      <a:r>
                        <a:rPr lang="en-US" sz="1600" dirty="0">
                          <a:effectLst/>
                          <a:latin typeface="Arial"/>
                        </a:rPr>
                        <a:t>12</a:t>
                      </a:r>
                    </a:p>
                  </a:txBody>
                  <a:tcPr anchor="ctr"/>
                </a:tc>
                <a:tc>
                  <a:txBody>
                    <a:bodyPr/>
                    <a:lstStyle/>
                    <a:p>
                      <a:pPr lvl="0" algn="ctr">
                        <a:buNone/>
                      </a:pPr>
                      <a:r>
                        <a:rPr lang="en-US" sz="1600" dirty="0">
                          <a:effectLst/>
                          <a:latin typeface="Arial"/>
                        </a:rPr>
                        <a:t>0.1</a:t>
                      </a:r>
                    </a:p>
                  </a:txBody>
                  <a:tcPr anchor="ctr"/>
                </a:tc>
                <a:extLst>
                  <a:ext uri="{0D108BD9-81ED-4DB2-BD59-A6C34878D82A}">
                    <a16:rowId xmlns:a16="http://schemas.microsoft.com/office/drawing/2014/main" val="985954286"/>
                  </a:ext>
                </a:extLst>
              </a:tr>
              <a:tr h="495780">
                <a:tc>
                  <a:txBody>
                    <a:bodyPr/>
                    <a:lstStyle/>
                    <a:p>
                      <a:pPr lvl="0" algn="ctr">
                        <a:buNone/>
                      </a:pPr>
                      <a:r>
                        <a:rPr lang="en-US" sz="1600" b="1" dirty="0">
                          <a:effectLst/>
                          <a:latin typeface="Arial"/>
                        </a:rPr>
                        <a:t>2</a:t>
                      </a:r>
                      <a:r>
                        <a:rPr lang="en-US" sz="1600" b="1" dirty="0">
                          <a:solidFill>
                            <a:schemeClr val="bg1"/>
                          </a:solidFill>
                          <a:effectLst/>
                          <a:latin typeface="Arial"/>
                        </a:rPr>
                        <a:t>5</a:t>
                      </a:r>
                      <a:r>
                        <a:rPr lang="en-US" sz="1600" b="1" i="0" u="none" strike="noStrike" baseline="30000" noProof="0" dirty="0" err="1">
                          <a:solidFill>
                            <a:schemeClr val="bg1"/>
                          </a:solidFill>
                          <a:effectLst/>
                          <a:latin typeface="Arial"/>
                        </a:rPr>
                        <a:t>th</a:t>
                      </a:r>
                      <a:r>
                        <a:rPr lang="en-US" sz="1600" b="1" i="0" u="none" strike="noStrike" noProof="0" dirty="0">
                          <a:solidFill>
                            <a:schemeClr val="bg1"/>
                          </a:solidFill>
                          <a:effectLst/>
                          <a:latin typeface="Arial"/>
                        </a:rPr>
                        <a:t> </a:t>
                      </a:r>
                      <a:r>
                        <a:rPr lang="en-US" sz="1600" b="1" i="0" u="none" strike="noStrike" noProof="0" dirty="0">
                          <a:effectLst/>
                          <a:latin typeface="Arial"/>
                        </a:rPr>
                        <a:t>percentile </a:t>
                      </a:r>
                      <a:endParaRPr lang="en-US" sz="1600" b="1" dirty="0">
                        <a:effectLst/>
                        <a:latin typeface="Arial"/>
                      </a:endParaRPr>
                    </a:p>
                  </a:txBody>
                  <a:tcPr anchor="ctr"/>
                </a:tc>
                <a:tc>
                  <a:txBody>
                    <a:bodyPr/>
                    <a:lstStyle/>
                    <a:p>
                      <a:pPr lvl="0" algn="ctr">
                        <a:buNone/>
                      </a:pPr>
                      <a:r>
                        <a:rPr lang="en-US" sz="1600" dirty="0">
                          <a:effectLst/>
                          <a:latin typeface="Arial"/>
                        </a:rPr>
                        <a:t>0.5</a:t>
                      </a:r>
                    </a:p>
                  </a:txBody>
                  <a:tcPr anchor="ctr"/>
                </a:tc>
                <a:tc>
                  <a:txBody>
                    <a:bodyPr/>
                    <a:lstStyle/>
                    <a:p>
                      <a:pPr lvl="0" algn="ctr">
                        <a:buNone/>
                      </a:pPr>
                      <a:r>
                        <a:rPr lang="en-US" sz="1600">
                          <a:effectLst/>
                          <a:latin typeface="Arial"/>
                        </a:rPr>
                        <a:t>0.5</a:t>
                      </a:r>
                    </a:p>
                  </a:txBody>
                  <a:tcPr anchor="ctr"/>
                </a:tc>
                <a:tc>
                  <a:txBody>
                    <a:bodyPr/>
                    <a:lstStyle/>
                    <a:p>
                      <a:pPr lvl="0" algn="ctr">
                        <a:buNone/>
                      </a:pPr>
                      <a:r>
                        <a:rPr lang="en-US" sz="1600">
                          <a:effectLst/>
                          <a:latin typeface="Arial"/>
                        </a:rPr>
                        <a:t>0.5</a:t>
                      </a:r>
                    </a:p>
                  </a:txBody>
                  <a:tcPr anchor="ctr"/>
                </a:tc>
                <a:tc>
                  <a:txBody>
                    <a:bodyPr/>
                    <a:lstStyle/>
                    <a:p>
                      <a:pPr lvl="0" algn="ctr">
                        <a:buNone/>
                      </a:pPr>
                      <a:r>
                        <a:rPr lang="en-US" sz="1600">
                          <a:effectLst/>
                          <a:latin typeface="Arial"/>
                        </a:rPr>
                        <a:t>0.2</a:t>
                      </a:r>
                    </a:p>
                  </a:txBody>
                  <a:tcPr anchor="ctr"/>
                </a:tc>
                <a:tc>
                  <a:txBody>
                    <a:bodyPr/>
                    <a:lstStyle/>
                    <a:p>
                      <a:pPr lvl="0" algn="ctr">
                        <a:buNone/>
                      </a:pPr>
                      <a:r>
                        <a:rPr lang="en-US" sz="1600">
                          <a:effectLst/>
                          <a:latin typeface="Arial"/>
                        </a:rPr>
                        <a:t>0.5</a:t>
                      </a:r>
                    </a:p>
                  </a:txBody>
                  <a:tcPr anchor="ctr"/>
                </a:tc>
                <a:tc>
                  <a:txBody>
                    <a:bodyPr/>
                    <a:lstStyle/>
                    <a:p>
                      <a:pPr lvl="0" algn="ctr">
                        <a:buNone/>
                      </a:pPr>
                      <a:r>
                        <a:rPr lang="en-US" sz="1600">
                          <a:effectLst/>
                          <a:latin typeface="Arial"/>
                        </a:rPr>
                        <a:t>0.1</a:t>
                      </a:r>
                    </a:p>
                  </a:txBody>
                  <a:tcPr anchor="ctr"/>
                </a:tc>
                <a:tc>
                  <a:txBody>
                    <a:bodyPr/>
                    <a:lstStyle/>
                    <a:p>
                      <a:pPr lvl="0" algn="ctr">
                        <a:buNone/>
                      </a:pPr>
                      <a:r>
                        <a:rPr lang="en-US" sz="1600">
                          <a:effectLst/>
                          <a:latin typeface="Arial"/>
                        </a:rPr>
                        <a:t>1</a:t>
                      </a:r>
                    </a:p>
                  </a:txBody>
                  <a:tcPr anchor="ctr"/>
                </a:tc>
                <a:tc>
                  <a:txBody>
                    <a:bodyPr/>
                    <a:lstStyle/>
                    <a:p>
                      <a:pPr lvl="0" algn="ctr">
                        <a:buNone/>
                      </a:pPr>
                      <a:r>
                        <a:rPr lang="en-US" sz="1600">
                          <a:effectLst/>
                          <a:latin typeface="Arial"/>
                        </a:rPr>
                        <a:t>0.2</a:t>
                      </a:r>
                    </a:p>
                  </a:txBody>
                  <a:tcPr anchor="ctr"/>
                </a:tc>
                <a:extLst>
                  <a:ext uri="{0D108BD9-81ED-4DB2-BD59-A6C34878D82A}">
                    <a16:rowId xmlns:a16="http://schemas.microsoft.com/office/drawing/2014/main" val="720609852"/>
                  </a:ext>
                </a:extLst>
              </a:tr>
              <a:tr h="495780">
                <a:tc>
                  <a:txBody>
                    <a:bodyPr/>
                    <a:lstStyle/>
                    <a:p>
                      <a:pPr algn="ctr" rtl="0" fontAlgn="base"/>
                      <a:r>
                        <a:rPr lang="en-US" sz="1600" b="1" dirty="0">
                          <a:effectLst/>
                          <a:latin typeface="Arial"/>
                        </a:rPr>
                        <a:t>50</a:t>
                      </a:r>
                      <a:r>
                        <a:rPr lang="en-US" sz="1600" b="1" baseline="30000" dirty="0">
                          <a:effectLst/>
                          <a:latin typeface="Arial"/>
                        </a:rPr>
                        <a:t>th</a:t>
                      </a:r>
                      <a:r>
                        <a:rPr lang="en-US" sz="1600" b="1" dirty="0">
                          <a:effectLst/>
                          <a:latin typeface="Arial"/>
                        </a:rPr>
                        <a:t> percentile </a:t>
                      </a:r>
                    </a:p>
                  </a:txBody>
                  <a:tcPr anchor="ctr"/>
                </a:tc>
                <a:tc>
                  <a:txBody>
                    <a:bodyPr/>
                    <a:lstStyle/>
                    <a:p>
                      <a:pPr algn="ctr" rtl="0" fontAlgn="base"/>
                      <a:r>
                        <a:rPr lang="en-US" sz="1600" dirty="0">
                          <a:effectLst/>
                          <a:latin typeface="Arial"/>
                        </a:rPr>
                        <a:t>1</a:t>
                      </a:r>
                    </a:p>
                  </a:txBody>
                  <a:tcPr anchor="ctr"/>
                </a:tc>
                <a:tc>
                  <a:txBody>
                    <a:bodyPr/>
                    <a:lstStyle/>
                    <a:p>
                      <a:pPr algn="ctr" rtl="0" fontAlgn="base"/>
                      <a:r>
                        <a:rPr lang="en-US" sz="1600" dirty="0">
                          <a:effectLst/>
                          <a:latin typeface="Arial"/>
                        </a:rPr>
                        <a:t>1 </a:t>
                      </a:r>
                    </a:p>
                  </a:txBody>
                  <a:tcPr anchor="ctr"/>
                </a:tc>
                <a:tc>
                  <a:txBody>
                    <a:bodyPr/>
                    <a:lstStyle/>
                    <a:p>
                      <a:pPr algn="ctr" rtl="0" fontAlgn="base"/>
                      <a:r>
                        <a:rPr lang="en-US" sz="1600" dirty="0">
                          <a:effectLst/>
                          <a:latin typeface="Arial"/>
                        </a:rPr>
                        <a:t>0.5</a:t>
                      </a:r>
                    </a:p>
                  </a:txBody>
                  <a:tcPr anchor="ctr"/>
                </a:tc>
                <a:tc>
                  <a:txBody>
                    <a:bodyPr/>
                    <a:lstStyle/>
                    <a:p>
                      <a:pPr algn="ctr" rtl="0" fontAlgn="base"/>
                      <a:r>
                        <a:rPr lang="en-US" sz="1600" dirty="0">
                          <a:effectLst/>
                          <a:latin typeface="Arial"/>
                        </a:rPr>
                        <a:t>0.5 </a:t>
                      </a:r>
                    </a:p>
                  </a:txBody>
                  <a:tcPr anchor="ctr"/>
                </a:tc>
                <a:tc>
                  <a:txBody>
                    <a:bodyPr/>
                    <a:lstStyle/>
                    <a:p>
                      <a:pPr algn="ctr" rtl="0" fontAlgn="base"/>
                      <a:r>
                        <a:rPr lang="en-US" sz="1600" dirty="0">
                          <a:effectLst/>
                          <a:latin typeface="Arial"/>
                        </a:rPr>
                        <a:t>0.5</a:t>
                      </a:r>
                    </a:p>
                  </a:txBody>
                  <a:tcPr anchor="ctr"/>
                </a:tc>
                <a:tc>
                  <a:txBody>
                    <a:bodyPr/>
                    <a:lstStyle/>
                    <a:p>
                      <a:pPr algn="ctr" rtl="0" fontAlgn="base"/>
                      <a:r>
                        <a:rPr lang="en-US" sz="1600" dirty="0">
                          <a:effectLst/>
                          <a:latin typeface="Arial"/>
                        </a:rPr>
                        <a:t>0.2 </a:t>
                      </a:r>
                    </a:p>
                  </a:txBody>
                  <a:tcPr anchor="ctr"/>
                </a:tc>
                <a:tc>
                  <a:txBody>
                    <a:bodyPr/>
                    <a:lstStyle/>
                    <a:p>
                      <a:pPr algn="ctr" rtl="0" fontAlgn="base"/>
                      <a:r>
                        <a:rPr lang="en-US" sz="1600" dirty="0">
                          <a:effectLst/>
                          <a:latin typeface="Arial"/>
                        </a:rPr>
                        <a:t>2 </a:t>
                      </a:r>
                    </a:p>
                  </a:txBody>
                  <a:tcPr anchor="ctr"/>
                </a:tc>
                <a:tc>
                  <a:txBody>
                    <a:bodyPr/>
                    <a:lstStyle/>
                    <a:p>
                      <a:pPr algn="ctr" rtl="0" fontAlgn="base"/>
                      <a:r>
                        <a:rPr lang="en-US" sz="1600" dirty="0">
                          <a:effectLst/>
                          <a:latin typeface="Arial"/>
                        </a:rPr>
                        <a:t>0.8</a:t>
                      </a:r>
                    </a:p>
                  </a:txBody>
                  <a:tcPr anchor="ctr"/>
                </a:tc>
                <a:extLst>
                  <a:ext uri="{0D108BD9-81ED-4DB2-BD59-A6C34878D82A}">
                    <a16:rowId xmlns:a16="http://schemas.microsoft.com/office/drawing/2014/main" val="1768493751"/>
                  </a:ext>
                </a:extLst>
              </a:tr>
              <a:tr h="528831">
                <a:tc>
                  <a:txBody>
                    <a:bodyPr/>
                    <a:lstStyle/>
                    <a:p>
                      <a:pPr algn="ctr" rtl="0" fontAlgn="base"/>
                      <a:r>
                        <a:rPr lang="en-US" sz="1600" b="1" dirty="0">
                          <a:effectLst/>
                          <a:latin typeface="Arial"/>
                        </a:rPr>
                        <a:t>75</a:t>
                      </a:r>
                      <a:r>
                        <a:rPr lang="en-US" sz="1600" b="1" baseline="30000" dirty="0">
                          <a:effectLst/>
                          <a:latin typeface="Arial"/>
                        </a:rPr>
                        <a:t>th</a:t>
                      </a:r>
                      <a:r>
                        <a:rPr lang="en-US" sz="1600" b="1" dirty="0">
                          <a:effectLst/>
                          <a:latin typeface="Arial"/>
                        </a:rPr>
                        <a:t> percentile </a:t>
                      </a:r>
                    </a:p>
                  </a:txBody>
                  <a:tcPr anchor="ctr"/>
                </a:tc>
                <a:tc>
                  <a:txBody>
                    <a:bodyPr/>
                    <a:lstStyle/>
                    <a:p>
                      <a:pPr algn="ctr" rtl="0" fontAlgn="base"/>
                      <a:r>
                        <a:rPr lang="en-US" sz="1600" dirty="0">
                          <a:effectLst/>
                          <a:latin typeface="Arial"/>
                        </a:rPr>
                        <a:t>1</a:t>
                      </a:r>
                    </a:p>
                  </a:txBody>
                  <a:tcPr anchor="ctr"/>
                </a:tc>
                <a:tc>
                  <a:txBody>
                    <a:bodyPr/>
                    <a:lstStyle/>
                    <a:p>
                      <a:pPr algn="ctr" rtl="0" fontAlgn="base"/>
                      <a:r>
                        <a:rPr lang="en-US" sz="1600" dirty="0">
                          <a:effectLst/>
                          <a:latin typeface="Arial"/>
                        </a:rPr>
                        <a:t>2 </a:t>
                      </a:r>
                    </a:p>
                  </a:txBody>
                  <a:tcPr anchor="ctr"/>
                </a:tc>
                <a:tc>
                  <a:txBody>
                    <a:bodyPr/>
                    <a:lstStyle/>
                    <a:p>
                      <a:pPr algn="ctr" rtl="0" fontAlgn="base"/>
                      <a:r>
                        <a:rPr lang="en-US" sz="1600" dirty="0">
                          <a:effectLst/>
                          <a:latin typeface="Arial"/>
                        </a:rPr>
                        <a:t>1</a:t>
                      </a:r>
                    </a:p>
                  </a:txBody>
                  <a:tcPr anchor="ctr"/>
                </a:tc>
                <a:tc>
                  <a:txBody>
                    <a:bodyPr/>
                    <a:lstStyle/>
                    <a:p>
                      <a:pPr algn="ctr" rtl="0" fontAlgn="base"/>
                      <a:r>
                        <a:rPr lang="en-US" sz="1600" dirty="0">
                          <a:effectLst/>
                          <a:latin typeface="Arial"/>
                        </a:rPr>
                        <a:t>1 </a:t>
                      </a:r>
                    </a:p>
                  </a:txBody>
                  <a:tcPr anchor="ctr"/>
                </a:tc>
                <a:tc>
                  <a:txBody>
                    <a:bodyPr/>
                    <a:lstStyle/>
                    <a:p>
                      <a:pPr algn="ctr" rtl="0" fontAlgn="base"/>
                      <a:r>
                        <a:rPr lang="en-US" sz="1600" dirty="0">
                          <a:effectLst/>
                          <a:latin typeface="Arial"/>
                        </a:rPr>
                        <a:t>1 </a:t>
                      </a:r>
                    </a:p>
                  </a:txBody>
                  <a:tcPr anchor="ctr"/>
                </a:tc>
                <a:tc>
                  <a:txBody>
                    <a:bodyPr/>
                    <a:lstStyle/>
                    <a:p>
                      <a:pPr algn="ctr" rtl="0" fontAlgn="base"/>
                      <a:r>
                        <a:rPr lang="en-US" sz="1600" dirty="0">
                          <a:effectLst/>
                          <a:latin typeface="Arial"/>
                        </a:rPr>
                        <a:t>1 </a:t>
                      </a:r>
                    </a:p>
                  </a:txBody>
                  <a:tcPr anchor="ctr"/>
                </a:tc>
                <a:tc>
                  <a:txBody>
                    <a:bodyPr/>
                    <a:lstStyle/>
                    <a:p>
                      <a:pPr algn="ctr" rtl="0" fontAlgn="base"/>
                      <a:r>
                        <a:rPr lang="en-US" sz="1600" dirty="0">
                          <a:effectLst/>
                          <a:latin typeface="Arial"/>
                        </a:rPr>
                        <a:t>5</a:t>
                      </a:r>
                    </a:p>
                  </a:txBody>
                  <a:tcPr anchor="ctr"/>
                </a:tc>
                <a:tc>
                  <a:txBody>
                    <a:bodyPr/>
                    <a:lstStyle/>
                    <a:p>
                      <a:pPr algn="ctr" rtl="0" fontAlgn="base"/>
                      <a:r>
                        <a:rPr lang="en-US" sz="1600" dirty="0">
                          <a:effectLst/>
                          <a:latin typeface="Arial"/>
                        </a:rPr>
                        <a:t>1 </a:t>
                      </a:r>
                    </a:p>
                  </a:txBody>
                  <a:tcPr anchor="ctr"/>
                </a:tc>
                <a:extLst>
                  <a:ext uri="{0D108BD9-81ED-4DB2-BD59-A6C34878D82A}">
                    <a16:rowId xmlns:a16="http://schemas.microsoft.com/office/drawing/2014/main" val="846620569"/>
                  </a:ext>
                </a:extLst>
              </a:tr>
              <a:tr h="528831">
                <a:tc>
                  <a:txBody>
                    <a:bodyPr/>
                    <a:lstStyle/>
                    <a:p>
                      <a:pPr algn="ctr" rtl="0" fontAlgn="base"/>
                      <a:r>
                        <a:rPr lang="en-US" sz="1600" b="1" dirty="0">
                          <a:effectLst/>
                          <a:latin typeface="Arial"/>
                        </a:rPr>
                        <a:t>Responses (N)</a:t>
                      </a:r>
                    </a:p>
                  </a:txBody>
                  <a:tcPr anchor="ctr"/>
                </a:tc>
                <a:tc>
                  <a:txBody>
                    <a:bodyPr/>
                    <a:lstStyle/>
                    <a:p>
                      <a:pPr algn="ctr" rtl="0" fontAlgn="base"/>
                      <a:r>
                        <a:rPr lang="en-US" sz="1600" dirty="0">
                          <a:effectLst/>
                          <a:latin typeface="Arial"/>
                        </a:rPr>
                        <a:t>N = 18</a:t>
                      </a:r>
                    </a:p>
                  </a:txBody>
                  <a:tcPr anchor="ctr"/>
                </a:tc>
                <a:tc>
                  <a:txBody>
                    <a:bodyPr/>
                    <a:lstStyle/>
                    <a:p>
                      <a:pPr algn="ctr" rtl="0" fontAlgn="base"/>
                      <a:r>
                        <a:rPr lang="en-US" sz="1600" dirty="0">
                          <a:effectLst/>
                          <a:latin typeface="Arial"/>
                        </a:rPr>
                        <a:t>N = 19</a:t>
                      </a:r>
                    </a:p>
                  </a:txBody>
                  <a:tcPr anchor="ctr"/>
                </a:tc>
                <a:tc>
                  <a:txBody>
                    <a:bodyPr/>
                    <a:lstStyle/>
                    <a:p>
                      <a:pPr algn="ctr" rtl="0" fontAlgn="base"/>
                      <a:r>
                        <a:rPr lang="en-US" sz="1600" dirty="0">
                          <a:effectLst/>
                          <a:latin typeface="Arial"/>
                        </a:rPr>
                        <a:t>N = 22</a:t>
                      </a:r>
                    </a:p>
                  </a:txBody>
                  <a:tcPr anchor="ctr"/>
                </a:tc>
                <a:tc>
                  <a:txBody>
                    <a:bodyPr/>
                    <a:lstStyle/>
                    <a:p>
                      <a:pPr algn="ctr" rtl="0" fontAlgn="base"/>
                      <a:r>
                        <a:rPr lang="en-US" sz="1600" dirty="0">
                          <a:effectLst/>
                          <a:latin typeface="Arial"/>
                        </a:rPr>
                        <a:t>N = 20</a:t>
                      </a:r>
                    </a:p>
                  </a:txBody>
                  <a:tcPr anchor="ctr"/>
                </a:tc>
                <a:tc>
                  <a:txBody>
                    <a:bodyPr/>
                    <a:lstStyle/>
                    <a:p>
                      <a:pPr algn="ctr" rtl="0" fontAlgn="base"/>
                      <a:r>
                        <a:rPr lang="en-US" sz="1600" dirty="0">
                          <a:effectLst/>
                          <a:latin typeface="Arial"/>
                        </a:rPr>
                        <a:t>N = 18</a:t>
                      </a:r>
                    </a:p>
                  </a:txBody>
                  <a:tcPr anchor="ctr"/>
                </a:tc>
                <a:tc>
                  <a:txBody>
                    <a:bodyPr/>
                    <a:lstStyle/>
                    <a:p>
                      <a:pPr algn="ctr" rtl="0" fontAlgn="base"/>
                      <a:r>
                        <a:rPr lang="en-US" sz="1600" dirty="0">
                          <a:effectLst/>
                          <a:latin typeface="Arial"/>
                        </a:rPr>
                        <a:t>N = 18</a:t>
                      </a:r>
                    </a:p>
                  </a:txBody>
                  <a:tcPr anchor="ctr"/>
                </a:tc>
                <a:tc>
                  <a:txBody>
                    <a:bodyPr/>
                    <a:lstStyle/>
                    <a:p>
                      <a:pPr algn="ctr" rtl="0" fontAlgn="base"/>
                      <a:r>
                        <a:rPr lang="en-US" sz="1600" dirty="0">
                          <a:effectLst/>
                          <a:latin typeface="Arial"/>
                        </a:rPr>
                        <a:t>N = 21</a:t>
                      </a:r>
                    </a:p>
                  </a:txBody>
                  <a:tcPr anchor="ctr"/>
                </a:tc>
                <a:tc>
                  <a:txBody>
                    <a:bodyPr/>
                    <a:lstStyle/>
                    <a:p>
                      <a:pPr algn="ctr" rtl="0" fontAlgn="base"/>
                      <a:r>
                        <a:rPr lang="en-US" sz="1600" dirty="0">
                          <a:effectLst/>
                          <a:latin typeface="Arial"/>
                        </a:rPr>
                        <a:t>N = 18</a:t>
                      </a:r>
                    </a:p>
                  </a:txBody>
                  <a:tcPr anchor="ctr"/>
                </a:tc>
                <a:extLst>
                  <a:ext uri="{0D108BD9-81ED-4DB2-BD59-A6C34878D82A}">
                    <a16:rowId xmlns:a16="http://schemas.microsoft.com/office/drawing/2014/main" val="2204614166"/>
                  </a:ext>
                </a:extLst>
              </a:tr>
            </a:tbl>
          </a:graphicData>
        </a:graphic>
      </p:graphicFrame>
      <p:graphicFrame>
        <p:nvGraphicFramePr>
          <p:cNvPr id="8" name="Table 7">
            <a:extLst>
              <a:ext uri="{FF2B5EF4-FFF2-40B4-BE49-F238E27FC236}">
                <a16:creationId xmlns:a16="http://schemas.microsoft.com/office/drawing/2014/main" id="{B71A1463-9F4A-42E8-B1BC-2562B66A05E0}"/>
              </a:ext>
            </a:extLst>
          </p:cNvPr>
          <p:cNvGraphicFramePr>
            <a:graphicFrameLocks noGrp="1"/>
          </p:cNvGraphicFramePr>
          <p:nvPr>
            <p:extLst>
              <p:ext uri="{D42A27DB-BD31-4B8C-83A1-F6EECF244321}">
                <p14:modId xmlns:p14="http://schemas.microsoft.com/office/powerpoint/2010/main" val="2588131205"/>
              </p:ext>
            </p:extLst>
          </p:nvPr>
        </p:nvGraphicFramePr>
        <p:xfrm>
          <a:off x="243971" y="4917919"/>
          <a:ext cx="11483274" cy="914400"/>
        </p:xfrm>
        <a:graphic>
          <a:graphicData uri="http://schemas.openxmlformats.org/drawingml/2006/table">
            <a:tbl>
              <a:tblPr firstRow="1" firstCol="1" bandRow="1">
                <a:tableStyleId>{5C22544A-7EE6-4342-B048-85BDC9FD1C3A}</a:tableStyleId>
              </a:tblPr>
              <a:tblGrid>
                <a:gridCol w="1695938">
                  <a:extLst>
                    <a:ext uri="{9D8B030D-6E8A-4147-A177-3AD203B41FA5}">
                      <a16:colId xmlns:a16="http://schemas.microsoft.com/office/drawing/2014/main" val="1443432734"/>
                    </a:ext>
                  </a:extLst>
                </a:gridCol>
                <a:gridCol w="1223417">
                  <a:extLst>
                    <a:ext uri="{9D8B030D-6E8A-4147-A177-3AD203B41FA5}">
                      <a16:colId xmlns:a16="http://schemas.microsoft.com/office/drawing/2014/main" val="1206283532"/>
                    </a:ext>
                  </a:extLst>
                </a:gridCol>
                <a:gridCol w="1223417">
                  <a:extLst>
                    <a:ext uri="{9D8B030D-6E8A-4147-A177-3AD203B41FA5}">
                      <a16:colId xmlns:a16="http://schemas.microsoft.com/office/drawing/2014/main" val="1876614048"/>
                    </a:ext>
                  </a:extLst>
                </a:gridCol>
                <a:gridCol w="1223417">
                  <a:extLst>
                    <a:ext uri="{9D8B030D-6E8A-4147-A177-3AD203B41FA5}">
                      <a16:colId xmlns:a16="http://schemas.microsoft.com/office/drawing/2014/main" val="601026391"/>
                    </a:ext>
                  </a:extLst>
                </a:gridCol>
                <a:gridCol w="1223417">
                  <a:extLst>
                    <a:ext uri="{9D8B030D-6E8A-4147-A177-3AD203B41FA5}">
                      <a16:colId xmlns:a16="http://schemas.microsoft.com/office/drawing/2014/main" val="1781778041"/>
                    </a:ext>
                  </a:extLst>
                </a:gridCol>
                <a:gridCol w="1223417">
                  <a:extLst>
                    <a:ext uri="{9D8B030D-6E8A-4147-A177-3AD203B41FA5}">
                      <a16:colId xmlns:a16="http://schemas.microsoft.com/office/drawing/2014/main" val="2827405109"/>
                    </a:ext>
                  </a:extLst>
                </a:gridCol>
                <a:gridCol w="1223417">
                  <a:extLst>
                    <a:ext uri="{9D8B030D-6E8A-4147-A177-3AD203B41FA5}">
                      <a16:colId xmlns:a16="http://schemas.microsoft.com/office/drawing/2014/main" val="3607838452"/>
                    </a:ext>
                  </a:extLst>
                </a:gridCol>
                <a:gridCol w="1223417">
                  <a:extLst>
                    <a:ext uri="{9D8B030D-6E8A-4147-A177-3AD203B41FA5}">
                      <a16:colId xmlns:a16="http://schemas.microsoft.com/office/drawing/2014/main" val="3945456314"/>
                    </a:ext>
                  </a:extLst>
                </a:gridCol>
                <a:gridCol w="1223417">
                  <a:extLst>
                    <a:ext uri="{9D8B030D-6E8A-4147-A177-3AD203B41FA5}">
                      <a16:colId xmlns:a16="http://schemas.microsoft.com/office/drawing/2014/main" val="3125651056"/>
                    </a:ext>
                  </a:extLst>
                </a:gridCol>
              </a:tblGrid>
              <a:tr h="203234">
                <a:tc>
                  <a:txBody>
                    <a:bodyPr/>
                    <a:lstStyle/>
                    <a:p>
                      <a:pPr algn="ctr" rtl="0" fontAlgn="base"/>
                      <a:r>
                        <a:rPr lang="en-US" sz="1600" dirty="0">
                          <a:effectLst/>
                          <a:latin typeface="Arial"/>
                        </a:rPr>
                        <a:t>Contaminant</a:t>
                      </a:r>
                    </a:p>
                  </a:txBody>
                  <a:tcPr/>
                </a:tc>
                <a:tc>
                  <a:txBody>
                    <a:bodyPr/>
                    <a:lstStyle/>
                    <a:p>
                      <a:pPr algn="ctr" rtl="0" fontAlgn="base"/>
                      <a:r>
                        <a:rPr lang="en-US" sz="1600">
                          <a:effectLst/>
                          <a:latin typeface="Arial"/>
                        </a:rPr>
                        <a:t>Antimony </a:t>
                      </a:r>
                    </a:p>
                  </a:txBody>
                  <a:tcPr anchor="ctr"/>
                </a:tc>
                <a:tc>
                  <a:txBody>
                    <a:bodyPr/>
                    <a:lstStyle/>
                    <a:p>
                      <a:pPr algn="ctr" rtl="0" fontAlgn="base"/>
                      <a:r>
                        <a:rPr lang="en-US" sz="1600">
                          <a:effectLst/>
                          <a:latin typeface="Arial"/>
                        </a:rPr>
                        <a:t>Arsenic </a:t>
                      </a:r>
                    </a:p>
                  </a:txBody>
                  <a:tcPr anchor="ctr"/>
                </a:tc>
                <a:tc>
                  <a:txBody>
                    <a:bodyPr/>
                    <a:lstStyle/>
                    <a:p>
                      <a:pPr algn="ctr" rtl="0" fontAlgn="base"/>
                      <a:r>
                        <a:rPr lang="en-US" sz="1600">
                          <a:effectLst/>
                          <a:latin typeface="Arial"/>
                        </a:rPr>
                        <a:t>Beryllium</a:t>
                      </a:r>
                    </a:p>
                  </a:txBody>
                  <a:tcPr anchor="ctr"/>
                </a:tc>
                <a:tc>
                  <a:txBody>
                    <a:bodyPr/>
                    <a:lstStyle/>
                    <a:p>
                      <a:pPr algn="ctr" rtl="0" fontAlgn="base"/>
                      <a:r>
                        <a:rPr lang="en-US" sz="1600">
                          <a:effectLst/>
                          <a:latin typeface="Arial"/>
                        </a:rPr>
                        <a:t>Cadmium ​</a:t>
                      </a:r>
                      <a:endParaRPr lang="en-US" sz="1600" b="1">
                        <a:solidFill>
                          <a:srgbClr val="FFFFFF"/>
                        </a:solidFill>
                        <a:effectLst/>
                        <a:latin typeface="Arial"/>
                      </a:endParaRPr>
                    </a:p>
                  </a:txBody>
                  <a:tcPr/>
                </a:tc>
                <a:tc>
                  <a:txBody>
                    <a:bodyPr/>
                    <a:lstStyle/>
                    <a:p>
                      <a:pPr algn="ctr" rtl="0" fontAlgn="base"/>
                      <a:r>
                        <a:rPr lang="en-US" sz="1600">
                          <a:effectLst/>
                          <a:latin typeface="Arial"/>
                        </a:rPr>
                        <a:t>Lead ​</a:t>
                      </a:r>
                      <a:endParaRPr lang="en-US" sz="1600" b="1">
                        <a:solidFill>
                          <a:srgbClr val="FFFFFF"/>
                        </a:solidFill>
                        <a:effectLst/>
                        <a:latin typeface="Arial"/>
                      </a:endParaRPr>
                    </a:p>
                  </a:txBody>
                  <a:tcPr/>
                </a:tc>
                <a:tc>
                  <a:txBody>
                    <a:bodyPr/>
                    <a:lstStyle/>
                    <a:p>
                      <a:pPr algn="ctr" rtl="0" fontAlgn="base"/>
                      <a:r>
                        <a:rPr lang="en-US" sz="1600">
                          <a:effectLst/>
                          <a:latin typeface="Arial"/>
                        </a:rPr>
                        <a:t>Mercury  ​</a:t>
                      </a:r>
                      <a:endParaRPr lang="en-US" sz="1600" b="1">
                        <a:solidFill>
                          <a:srgbClr val="FFFFFF"/>
                        </a:solidFill>
                        <a:effectLst/>
                        <a:latin typeface="Arial"/>
                      </a:endParaRPr>
                    </a:p>
                  </a:txBody>
                  <a:tcPr/>
                </a:tc>
                <a:tc>
                  <a:txBody>
                    <a:bodyPr/>
                    <a:lstStyle/>
                    <a:p>
                      <a:pPr algn="ctr" rtl="0" fontAlgn="base"/>
                      <a:r>
                        <a:rPr lang="en-US" sz="1600">
                          <a:effectLst/>
                          <a:latin typeface="Arial"/>
                        </a:rPr>
                        <a:t>Nickel ​</a:t>
                      </a:r>
                      <a:endParaRPr lang="en-US" sz="1600" b="1">
                        <a:solidFill>
                          <a:srgbClr val="FFFFFF"/>
                        </a:solidFill>
                        <a:effectLst/>
                        <a:latin typeface="Arial"/>
                      </a:endParaRPr>
                    </a:p>
                  </a:txBody>
                  <a:tcPr/>
                </a:tc>
                <a:tc>
                  <a:txBody>
                    <a:bodyPr/>
                    <a:lstStyle/>
                    <a:p>
                      <a:pPr algn="ctr" rtl="0" fontAlgn="base"/>
                      <a:r>
                        <a:rPr lang="en-US" sz="1600">
                          <a:effectLst/>
                          <a:latin typeface="Arial"/>
                        </a:rPr>
                        <a:t>Thallium ​</a:t>
                      </a:r>
                      <a:endParaRPr lang="en-US" sz="1600" b="1">
                        <a:solidFill>
                          <a:srgbClr val="FFFFFF"/>
                        </a:solidFill>
                        <a:effectLst/>
                        <a:latin typeface="Arial"/>
                      </a:endParaRPr>
                    </a:p>
                  </a:txBody>
                  <a:tcPr/>
                </a:tc>
                <a:extLst>
                  <a:ext uri="{0D108BD9-81ED-4DB2-BD59-A6C34878D82A}">
                    <a16:rowId xmlns:a16="http://schemas.microsoft.com/office/drawing/2014/main" val="703520858"/>
                  </a:ext>
                </a:extLst>
              </a:tr>
              <a:tr h="252516">
                <a:tc>
                  <a:txBody>
                    <a:bodyPr/>
                    <a:lstStyle/>
                    <a:p>
                      <a:pPr algn="ctr" rtl="0" fontAlgn="base"/>
                      <a:r>
                        <a:rPr lang="en-US" sz="1600" b="1">
                          <a:effectLst/>
                          <a:latin typeface="Arial"/>
                        </a:rPr>
                        <a:t>Current DLR (</a:t>
                      </a:r>
                      <a:r>
                        <a:rPr lang="en-US" sz="1600" b="1" i="0" u="none" strike="noStrike" noProof="0">
                          <a:effectLst/>
                          <a:latin typeface="Arial"/>
                        </a:rPr>
                        <a:t>µg/L</a:t>
                      </a:r>
                      <a:r>
                        <a:rPr lang="en-US" sz="1600" b="1">
                          <a:effectLst/>
                          <a:latin typeface="Arial"/>
                        </a:rPr>
                        <a:t>)  ​</a:t>
                      </a:r>
                    </a:p>
                  </a:txBody>
                  <a:tcPr/>
                </a:tc>
                <a:tc>
                  <a:txBody>
                    <a:bodyPr/>
                    <a:lstStyle/>
                    <a:p>
                      <a:pPr algn="ctr" rtl="0" fontAlgn="base"/>
                      <a:r>
                        <a:rPr lang="en-US" sz="1600">
                          <a:effectLst/>
                          <a:latin typeface="Arial"/>
                        </a:rPr>
                        <a:t>6</a:t>
                      </a:r>
                    </a:p>
                  </a:txBody>
                  <a:tcPr anchor="ctr"/>
                </a:tc>
                <a:tc>
                  <a:txBody>
                    <a:bodyPr/>
                    <a:lstStyle/>
                    <a:p>
                      <a:pPr algn="ctr" rtl="0" fontAlgn="base"/>
                      <a:r>
                        <a:rPr lang="en-US" sz="1600">
                          <a:effectLst/>
                          <a:latin typeface="Arial"/>
                        </a:rPr>
                        <a:t>2</a:t>
                      </a:r>
                    </a:p>
                  </a:txBody>
                  <a:tcPr anchor="ctr"/>
                </a:tc>
                <a:tc>
                  <a:txBody>
                    <a:bodyPr/>
                    <a:lstStyle/>
                    <a:p>
                      <a:pPr algn="ctr" rtl="0" fontAlgn="base"/>
                      <a:r>
                        <a:rPr lang="en-US" sz="1600">
                          <a:effectLst/>
                          <a:latin typeface="Arial"/>
                        </a:rPr>
                        <a:t>1</a:t>
                      </a:r>
                    </a:p>
                  </a:txBody>
                  <a:tcPr anchor="ctr"/>
                </a:tc>
                <a:tc>
                  <a:txBody>
                    <a:bodyPr/>
                    <a:lstStyle/>
                    <a:p>
                      <a:pPr algn="ctr" rtl="0" fontAlgn="base"/>
                      <a:r>
                        <a:rPr lang="en-US" sz="1600">
                          <a:effectLst/>
                          <a:latin typeface="Arial"/>
                        </a:rPr>
                        <a:t>1</a:t>
                      </a:r>
                    </a:p>
                  </a:txBody>
                  <a:tcPr anchor="ctr"/>
                </a:tc>
                <a:tc>
                  <a:txBody>
                    <a:bodyPr/>
                    <a:lstStyle/>
                    <a:p>
                      <a:pPr algn="ctr" rtl="0" fontAlgn="base"/>
                      <a:r>
                        <a:rPr lang="en-US" sz="1600">
                          <a:effectLst/>
                          <a:latin typeface="Arial"/>
                        </a:rPr>
                        <a:t>5</a:t>
                      </a:r>
                    </a:p>
                  </a:txBody>
                  <a:tcPr anchor="ctr"/>
                </a:tc>
                <a:tc>
                  <a:txBody>
                    <a:bodyPr/>
                    <a:lstStyle/>
                    <a:p>
                      <a:pPr algn="ctr" rtl="0" fontAlgn="base"/>
                      <a:r>
                        <a:rPr lang="en-US" sz="1600">
                          <a:effectLst/>
                          <a:latin typeface="Arial"/>
                        </a:rPr>
                        <a:t>1</a:t>
                      </a:r>
                    </a:p>
                  </a:txBody>
                  <a:tcPr anchor="ctr"/>
                </a:tc>
                <a:tc>
                  <a:txBody>
                    <a:bodyPr/>
                    <a:lstStyle/>
                    <a:p>
                      <a:pPr algn="ctr" rtl="0" fontAlgn="base"/>
                      <a:r>
                        <a:rPr lang="en-US" sz="1600">
                          <a:effectLst/>
                          <a:latin typeface="Arial"/>
                        </a:rPr>
                        <a:t>10</a:t>
                      </a:r>
                    </a:p>
                  </a:txBody>
                  <a:tcPr anchor="ctr"/>
                </a:tc>
                <a:tc>
                  <a:txBody>
                    <a:bodyPr/>
                    <a:lstStyle/>
                    <a:p>
                      <a:pPr algn="ctr" rtl="0" fontAlgn="base"/>
                      <a:r>
                        <a:rPr lang="en-US" sz="1600" dirty="0">
                          <a:effectLst/>
                          <a:latin typeface="Arial"/>
                        </a:rPr>
                        <a:t>1 ​</a:t>
                      </a:r>
                    </a:p>
                  </a:txBody>
                  <a:tcPr anchor="ctr"/>
                </a:tc>
                <a:extLst>
                  <a:ext uri="{0D108BD9-81ED-4DB2-BD59-A6C34878D82A}">
                    <a16:rowId xmlns:a16="http://schemas.microsoft.com/office/drawing/2014/main" val="3626595069"/>
                  </a:ext>
                </a:extLst>
              </a:tr>
            </a:tbl>
          </a:graphicData>
        </a:graphic>
      </p:graphicFrame>
      <p:sp>
        <p:nvSpPr>
          <p:cNvPr id="3" name="TextBox 2">
            <a:extLst>
              <a:ext uri="{FF2B5EF4-FFF2-40B4-BE49-F238E27FC236}">
                <a16:creationId xmlns:a16="http://schemas.microsoft.com/office/drawing/2014/main" id="{B3F2F217-0DD9-447B-8F0C-3E2BFEC32B17}"/>
              </a:ext>
            </a:extLst>
          </p:cNvPr>
          <p:cNvSpPr txBox="1"/>
          <p:nvPr/>
        </p:nvSpPr>
        <p:spPr>
          <a:xfrm>
            <a:off x="142438" y="5869859"/>
            <a:ext cx="99761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latin typeface="Arial"/>
                <a:cs typeface="Arial"/>
              </a:rPr>
              <a:t>MRL = Minimum Reporting Level</a:t>
            </a:r>
            <a:r>
              <a:rPr lang="en-US">
                <a:solidFill>
                  <a:srgbClr val="000000"/>
                </a:solidFill>
                <a:latin typeface="Arial"/>
                <a:cs typeface="Arial"/>
              </a:rPr>
              <a:t>.</a:t>
            </a:r>
          </a:p>
        </p:txBody>
      </p:sp>
    </p:spTree>
    <p:extLst>
      <p:ext uri="{BB962C8B-B14F-4D97-AF65-F5344CB8AC3E}">
        <p14:creationId xmlns:p14="http://schemas.microsoft.com/office/powerpoint/2010/main" val="8225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228544" y="482026"/>
            <a:ext cx="11807331" cy="1358063"/>
          </a:xfrm>
        </p:spPr>
        <p:txBody>
          <a:bodyPr>
            <a:noAutofit/>
          </a:bodyPr>
          <a:lstStyle/>
          <a:p>
            <a:r>
              <a:rPr lang="en-US" sz="5000" b="1" dirty="0">
                <a:latin typeface="Arial"/>
                <a:cs typeface="Arial"/>
              </a:rPr>
              <a:t>Metals Detection Limit for Purposes of Reporting (DLR)</a:t>
            </a:r>
            <a:br>
              <a:rPr lang="en-US" sz="5200" b="1" dirty="0"/>
            </a:br>
            <a:endParaRPr lang="en-US" sz="4000" dirty="0"/>
          </a:p>
        </p:txBody>
      </p:sp>
      <p:sp>
        <p:nvSpPr>
          <p:cNvPr id="3" name="Subtitle 2">
            <a:extLst>
              <a:ext uri="{FF2B5EF4-FFF2-40B4-BE49-F238E27FC236}">
                <a16:creationId xmlns:a16="http://schemas.microsoft.com/office/drawing/2014/main" id="{8462484C-1499-4EBF-AE7D-A9BC2C925AF0}"/>
              </a:ext>
              <a:ext uri="{C183D7F6-B498-43B3-948B-1728B52AA6E4}">
                <adec:decorative xmlns:adec="http://schemas.microsoft.com/office/drawing/2017/decorative" val="0"/>
              </a:ext>
            </a:extLst>
          </p:cNvPr>
          <p:cNvSpPr>
            <a:spLocks noGrp="1"/>
          </p:cNvSpPr>
          <p:nvPr>
            <p:ph type="subTitle" idx="1"/>
          </p:nvPr>
        </p:nvSpPr>
        <p:spPr>
          <a:xfrm>
            <a:off x="2100942" y="2129855"/>
            <a:ext cx="9934754" cy="2422411"/>
          </a:xfrm>
        </p:spPr>
        <p:txBody>
          <a:bodyPr vert="horz" lIns="91440" tIns="45720" rIns="91440" bIns="45720" rtlCol="0" anchor="t">
            <a:normAutofit/>
          </a:bodyPr>
          <a:lstStyle/>
          <a:p>
            <a:pPr>
              <a:lnSpc>
                <a:spcPct val="100000"/>
              </a:lnSpc>
            </a:pPr>
            <a:r>
              <a:rPr lang="en-US" sz="3600" dirty="0">
                <a:latin typeface="Arial"/>
                <a:cs typeface="Arial"/>
              </a:rPr>
              <a:t>Pre-rulemaking Workshop </a:t>
            </a:r>
          </a:p>
          <a:p>
            <a:pPr>
              <a:lnSpc>
                <a:spcPct val="100000"/>
              </a:lnSpc>
            </a:pPr>
            <a:r>
              <a:rPr lang="en-US" sz="3600" dirty="0">
                <a:latin typeface="Arial"/>
                <a:cs typeface="Arial"/>
              </a:rPr>
              <a:t>Thursday, November 3, 2022</a:t>
            </a:r>
          </a:p>
          <a:p>
            <a:pPr>
              <a:lnSpc>
                <a:spcPct val="100000"/>
              </a:lnSpc>
            </a:pPr>
            <a:r>
              <a:rPr lang="en-US" sz="3600" dirty="0">
                <a:latin typeface="Arial"/>
                <a:cs typeface="Arial"/>
              </a:rPr>
              <a:t>9:30 a.m.</a:t>
            </a:r>
          </a:p>
        </p:txBody>
      </p:sp>
      <p:sp>
        <p:nvSpPr>
          <p:cNvPr id="5" name="TextBox 4">
            <a:extLst>
              <a:ext uri="{FF2B5EF4-FFF2-40B4-BE49-F238E27FC236}">
                <a16:creationId xmlns:a16="http://schemas.microsoft.com/office/drawing/2014/main" id="{02DF772D-3756-4585-B371-CA10F53A1DD8}"/>
              </a:ext>
            </a:extLst>
          </p:cNvPr>
          <p:cNvSpPr txBox="1"/>
          <p:nvPr/>
        </p:nvSpPr>
        <p:spPr>
          <a:xfrm>
            <a:off x="157653" y="6227498"/>
            <a:ext cx="3689131" cy="584775"/>
          </a:xfrm>
          <a:prstGeom prst="rect">
            <a:avLst/>
          </a:prstGeom>
          <a:noFill/>
        </p:spPr>
        <p:txBody>
          <a:bodyPr wrap="square" rtlCol="0">
            <a:spAutoFit/>
          </a:bodyPr>
          <a:lstStyle/>
          <a:p>
            <a:r>
              <a:rPr lang="en-US" sz="3200">
                <a:solidFill>
                  <a:schemeClr val="bg1"/>
                </a:solidFill>
                <a:latin typeface="Arial" panose="020B0604020202020204" pitchFamily="34" charset="0"/>
                <a:cs typeface="Arial" panose="020B0604020202020204" pitchFamily="34" charset="0"/>
              </a:rPr>
              <a:t>October 2021</a:t>
            </a:r>
          </a:p>
        </p:txBody>
      </p:sp>
    </p:spTree>
    <p:extLst>
      <p:ext uri="{BB962C8B-B14F-4D97-AF65-F5344CB8AC3E}">
        <p14:creationId xmlns:p14="http://schemas.microsoft.com/office/powerpoint/2010/main" val="371994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494F6B-6C1A-41B4-A198-DC5FBD11D573}"/>
              </a:ext>
            </a:extLst>
          </p:cNvPr>
          <p:cNvSpPr txBox="1">
            <a:spLocks noGrp="1"/>
          </p:cNvSpPr>
          <p:nvPr>
            <p:ph type="title" idx="4294967295"/>
          </p:nvPr>
        </p:nvSpPr>
        <p:spPr>
          <a:xfrm>
            <a:off x="838200" y="18573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4E7D"/>
                </a:solidFill>
                <a:effectLst/>
                <a:uLnTx/>
                <a:uFillTx/>
                <a:latin typeface="Arial"/>
                <a:ea typeface="+mj-ea"/>
                <a:cs typeface="Arial"/>
              </a:rPr>
              <a:t>Initial Survey: MRL for Metals with Secondary MCLs </a:t>
            </a:r>
            <a:endParaRPr kumimoji="0" lang="en-US" sz="3600" b="1" i="0" u="none" strike="noStrike" kern="1200" cap="none" spc="0" normalizeH="0" baseline="0" noProof="0" dirty="0">
              <a:ln>
                <a:noFill/>
              </a:ln>
              <a:solidFill>
                <a:srgbClr val="004E7D"/>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E5A6FB2A-039A-4777-9A0B-545FDDB255E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20</a:t>
            </a:fld>
            <a:endParaRPr lang="en-US"/>
          </a:p>
        </p:txBody>
      </p:sp>
      <p:graphicFrame>
        <p:nvGraphicFramePr>
          <p:cNvPr id="6" name="Table 5">
            <a:extLst>
              <a:ext uri="{FF2B5EF4-FFF2-40B4-BE49-F238E27FC236}">
                <a16:creationId xmlns:a16="http://schemas.microsoft.com/office/drawing/2014/main" id="{E4A27A16-F949-4109-A339-639352AC1C48}"/>
              </a:ext>
            </a:extLst>
          </p:cNvPr>
          <p:cNvGraphicFramePr>
            <a:graphicFrameLocks noGrp="1"/>
          </p:cNvGraphicFramePr>
          <p:nvPr>
            <p:extLst>
              <p:ext uri="{D42A27DB-BD31-4B8C-83A1-F6EECF244321}">
                <p14:modId xmlns:p14="http://schemas.microsoft.com/office/powerpoint/2010/main" val="1029419984"/>
              </p:ext>
            </p:extLst>
          </p:nvPr>
        </p:nvGraphicFramePr>
        <p:xfrm>
          <a:off x="2249558" y="1570781"/>
          <a:ext cx="7220073" cy="3072562"/>
        </p:xfrm>
        <a:graphic>
          <a:graphicData uri="http://schemas.openxmlformats.org/drawingml/2006/table">
            <a:tbl>
              <a:tblPr firstRow="1" firstCol="1" bandRow="1">
                <a:tableStyleId>{5C22544A-7EE6-4342-B048-85BDC9FD1C3A}</a:tableStyleId>
              </a:tblPr>
              <a:tblGrid>
                <a:gridCol w="2225880">
                  <a:extLst>
                    <a:ext uri="{9D8B030D-6E8A-4147-A177-3AD203B41FA5}">
                      <a16:colId xmlns:a16="http://schemas.microsoft.com/office/drawing/2014/main" val="1752693993"/>
                    </a:ext>
                  </a:extLst>
                </a:gridCol>
                <a:gridCol w="1664731">
                  <a:extLst>
                    <a:ext uri="{9D8B030D-6E8A-4147-A177-3AD203B41FA5}">
                      <a16:colId xmlns:a16="http://schemas.microsoft.com/office/drawing/2014/main" val="2917620219"/>
                    </a:ext>
                  </a:extLst>
                </a:gridCol>
                <a:gridCol w="1664731">
                  <a:extLst>
                    <a:ext uri="{9D8B030D-6E8A-4147-A177-3AD203B41FA5}">
                      <a16:colId xmlns:a16="http://schemas.microsoft.com/office/drawing/2014/main" val="779471663"/>
                    </a:ext>
                  </a:extLst>
                </a:gridCol>
                <a:gridCol w="1664731">
                  <a:extLst>
                    <a:ext uri="{9D8B030D-6E8A-4147-A177-3AD203B41FA5}">
                      <a16:colId xmlns:a16="http://schemas.microsoft.com/office/drawing/2014/main" val="636022601"/>
                    </a:ext>
                  </a:extLst>
                </a:gridCol>
              </a:tblGrid>
              <a:tr h="495780">
                <a:tc>
                  <a:txBody>
                    <a:bodyPr/>
                    <a:lstStyle/>
                    <a:p>
                      <a:pPr lvl="0" algn="ctr" rtl="0">
                        <a:buNone/>
                      </a:pPr>
                      <a:r>
                        <a:rPr lang="en-US" sz="2000" b="1" dirty="0">
                          <a:effectLst/>
                          <a:latin typeface="Arial"/>
                        </a:rPr>
                        <a:t>MRL (µg/L)</a:t>
                      </a:r>
                    </a:p>
                  </a:txBody>
                  <a:tcPr/>
                </a:tc>
                <a:tc>
                  <a:txBody>
                    <a:bodyPr/>
                    <a:lstStyle/>
                    <a:p>
                      <a:pPr lvl="0" algn="ctr" rtl="0">
                        <a:buNone/>
                      </a:pPr>
                      <a:r>
                        <a:rPr lang="en-US" sz="2000" dirty="0">
                          <a:effectLst/>
                          <a:latin typeface="Arial"/>
                        </a:rPr>
                        <a:t>Iron</a:t>
                      </a:r>
                    </a:p>
                  </a:txBody>
                  <a:tcPr/>
                </a:tc>
                <a:tc>
                  <a:txBody>
                    <a:bodyPr/>
                    <a:lstStyle/>
                    <a:p>
                      <a:pPr lvl="0" algn="ctr">
                        <a:buNone/>
                      </a:pPr>
                      <a:r>
                        <a:rPr lang="en-US" sz="2000" dirty="0">
                          <a:effectLst/>
                          <a:latin typeface="Arial"/>
                        </a:rPr>
                        <a:t>Manganese</a:t>
                      </a:r>
                    </a:p>
                  </a:txBody>
                  <a:tcPr/>
                </a:tc>
                <a:tc>
                  <a:txBody>
                    <a:bodyPr/>
                    <a:lstStyle/>
                    <a:p>
                      <a:pPr lvl="0" algn="ctr" rtl="0">
                        <a:buNone/>
                      </a:pPr>
                      <a:r>
                        <a:rPr lang="en-US" sz="2000" dirty="0">
                          <a:effectLst/>
                          <a:latin typeface="Arial"/>
                        </a:rPr>
                        <a:t>Zinc</a:t>
                      </a:r>
                    </a:p>
                  </a:txBody>
                  <a:tcPr/>
                </a:tc>
                <a:extLst>
                  <a:ext uri="{0D108BD9-81ED-4DB2-BD59-A6C34878D82A}">
                    <a16:rowId xmlns:a16="http://schemas.microsoft.com/office/drawing/2014/main" val="1958773055"/>
                  </a:ext>
                </a:extLst>
              </a:tr>
              <a:tr h="495780">
                <a:tc>
                  <a:txBody>
                    <a:bodyPr/>
                    <a:lstStyle/>
                    <a:p>
                      <a:pPr lvl="0" algn="ctr">
                        <a:buNone/>
                      </a:pPr>
                      <a:r>
                        <a:rPr lang="en-US" sz="2000" b="1" dirty="0">
                          <a:solidFill>
                            <a:schemeClr val="bg1"/>
                          </a:solidFill>
                          <a:effectLst/>
                          <a:latin typeface="Arial"/>
                        </a:rPr>
                        <a:t>25th percentile</a:t>
                      </a:r>
                    </a:p>
                  </a:txBody>
                  <a:tcPr anchor="ctr"/>
                </a:tc>
                <a:tc>
                  <a:txBody>
                    <a:bodyPr/>
                    <a:lstStyle/>
                    <a:p>
                      <a:pPr lvl="0" algn="ctr">
                        <a:buNone/>
                      </a:pPr>
                      <a:r>
                        <a:rPr lang="en-US" sz="2000">
                          <a:effectLst/>
                          <a:latin typeface="Arial"/>
                        </a:rPr>
                        <a:t>23</a:t>
                      </a:r>
                    </a:p>
                  </a:txBody>
                  <a:tcPr anchor="ctr"/>
                </a:tc>
                <a:tc>
                  <a:txBody>
                    <a:bodyPr/>
                    <a:lstStyle/>
                    <a:p>
                      <a:pPr lvl="0" algn="ctr">
                        <a:buNone/>
                      </a:pPr>
                      <a:r>
                        <a:rPr lang="en-US" sz="2000" dirty="0">
                          <a:effectLst/>
                          <a:latin typeface="Arial"/>
                        </a:rPr>
                        <a:t>1</a:t>
                      </a:r>
                    </a:p>
                  </a:txBody>
                  <a:tcPr anchor="ctr"/>
                </a:tc>
                <a:tc>
                  <a:txBody>
                    <a:bodyPr/>
                    <a:lstStyle/>
                    <a:p>
                      <a:pPr lvl="0" algn="ctr">
                        <a:buNone/>
                      </a:pPr>
                      <a:r>
                        <a:rPr lang="en-US" sz="2000">
                          <a:effectLst/>
                          <a:latin typeface="Arial"/>
                        </a:rPr>
                        <a:t>5</a:t>
                      </a:r>
                    </a:p>
                  </a:txBody>
                  <a:tcPr anchor="ctr"/>
                </a:tc>
                <a:extLst>
                  <a:ext uri="{0D108BD9-81ED-4DB2-BD59-A6C34878D82A}">
                    <a16:rowId xmlns:a16="http://schemas.microsoft.com/office/drawing/2014/main" val="1495739035"/>
                  </a:ext>
                </a:extLst>
              </a:tr>
              <a:tr h="495780">
                <a:tc>
                  <a:txBody>
                    <a:bodyPr/>
                    <a:lstStyle/>
                    <a:p>
                      <a:pPr algn="ctr" rtl="0" fontAlgn="base"/>
                      <a:r>
                        <a:rPr lang="en-US" sz="2000" b="1" dirty="0">
                          <a:effectLst/>
                          <a:latin typeface="Arial"/>
                        </a:rPr>
                        <a:t>50th percentile </a:t>
                      </a:r>
                    </a:p>
                  </a:txBody>
                  <a:tcPr anchor="ctr"/>
                </a:tc>
                <a:tc>
                  <a:txBody>
                    <a:bodyPr/>
                    <a:lstStyle/>
                    <a:p>
                      <a:pPr algn="ctr" rtl="0" fontAlgn="base"/>
                      <a:r>
                        <a:rPr lang="en-US" sz="2000" dirty="0">
                          <a:effectLst/>
                          <a:latin typeface="Arial"/>
                        </a:rPr>
                        <a:t>30</a:t>
                      </a:r>
                    </a:p>
                  </a:txBody>
                  <a:tcPr anchor="ctr"/>
                </a:tc>
                <a:tc>
                  <a:txBody>
                    <a:bodyPr/>
                    <a:lstStyle/>
                    <a:p>
                      <a:pPr algn="ctr" rtl="0" fontAlgn="base"/>
                      <a:r>
                        <a:rPr lang="en-US" sz="2000" dirty="0">
                          <a:effectLst/>
                          <a:latin typeface="Arial"/>
                        </a:rPr>
                        <a:t>5</a:t>
                      </a:r>
                    </a:p>
                  </a:txBody>
                  <a:tcPr anchor="ctr"/>
                </a:tc>
                <a:tc>
                  <a:txBody>
                    <a:bodyPr/>
                    <a:lstStyle/>
                    <a:p>
                      <a:pPr algn="ctr" rtl="0" fontAlgn="base"/>
                      <a:r>
                        <a:rPr lang="en-US" sz="2000">
                          <a:effectLst/>
                          <a:latin typeface="Arial"/>
                        </a:rPr>
                        <a:t>10</a:t>
                      </a:r>
                    </a:p>
                  </a:txBody>
                  <a:tcPr anchor="ctr"/>
                </a:tc>
                <a:extLst>
                  <a:ext uri="{0D108BD9-81ED-4DB2-BD59-A6C34878D82A}">
                    <a16:rowId xmlns:a16="http://schemas.microsoft.com/office/drawing/2014/main" val="1768493751"/>
                  </a:ext>
                </a:extLst>
              </a:tr>
              <a:tr h="527560">
                <a:tc>
                  <a:txBody>
                    <a:bodyPr/>
                    <a:lstStyle/>
                    <a:p>
                      <a:pPr algn="ctr" rtl="0" fontAlgn="base"/>
                      <a:r>
                        <a:rPr lang="en-US" sz="2000" b="1" dirty="0">
                          <a:effectLst/>
                          <a:latin typeface="Arial"/>
                        </a:rPr>
                        <a:t>75th percentile </a:t>
                      </a:r>
                    </a:p>
                  </a:txBody>
                  <a:tcPr anchor="ctr"/>
                </a:tc>
                <a:tc>
                  <a:txBody>
                    <a:bodyPr/>
                    <a:lstStyle/>
                    <a:p>
                      <a:pPr algn="ctr" rtl="0" fontAlgn="base"/>
                      <a:r>
                        <a:rPr lang="en-US" sz="2000" dirty="0">
                          <a:effectLst/>
                          <a:latin typeface="Arial"/>
                        </a:rPr>
                        <a:t>50</a:t>
                      </a:r>
                    </a:p>
                  </a:txBody>
                  <a:tcPr anchor="ctr"/>
                </a:tc>
                <a:tc>
                  <a:txBody>
                    <a:bodyPr/>
                    <a:lstStyle/>
                    <a:p>
                      <a:pPr algn="ctr" rtl="0" fontAlgn="base"/>
                      <a:r>
                        <a:rPr lang="en-US" sz="2000" dirty="0">
                          <a:effectLst/>
                          <a:latin typeface="Arial"/>
                        </a:rPr>
                        <a:t>16</a:t>
                      </a:r>
                    </a:p>
                  </a:txBody>
                  <a:tcPr anchor="ctr"/>
                </a:tc>
                <a:tc>
                  <a:txBody>
                    <a:bodyPr/>
                    <a:lstStyle/>
                    <a:p>
                      <a:pPr algn="ctr" rtl="0" fontAlgn="base"/>
                      <a:r>
                        <a:rPr lang="en-US" sz="2000">
                          <a:effectLst/>
                          <a:latin typeface="Arial"/>
                        </a:rPr>
                        <a:t>35</a:t>
                      </a:r>
                    </a:p>
                  </a:txBody>
                  <a:tcPr anchor="ctr"/>
                </a:tc>
                <a:extLst>
                  <a:ext uri="{0D108BD9-81ED-4DB2-BD59-A6C34878D82A}">
                    <a16:rowId xmlns:a16="http://schemas.microsoft.com/office/drawing/2014/main" val="846620569"/>
                  </a:ext>
                </a:extLst>
              </a:tr>
              <a:tr h="528831">
                <a:tc>
                  <a:txBody>
                    <a:bodyPr/>
                    <a:lstStyle/>
                    <a:p>
                      <a:pPr lvl="0" algn="ctr">
                        <a:buNone/>
                      </a:pPr>
                      <a:r>
                        <a:rPr lang="en-US" sz="2000" b="1" i="0" u="none" strike="noStrike" noProof="0" dirty="0">
                          <a:effectLst/>
                          <a:latin typeface="Arial"/>
                        </a:rPr>
                        <a:t>90th percentile</a:t>
                      </a:r>
                      <a:endParaRPr lang="en-US" dirty="0"/>
                    </a:p>
                  </a:txBody>
                  <a:tcPr anchor="ctr"/>
                </a:tc>
                <a:tc>
                  <a:txBody>
                    <a:bodyPr/>
                    <a:lstStyle/>
                    <a:p>
                      <a:pPr lvl="0" algn="ctr">
                        <a:buNone/>
                      </a:pPr>
                      <a:r>
                        <a:rPr lang="en-US" sz="2000" dirty="0">
                          <a:effectLst/>
                          <a:latin typeface="Arial"/>
                        </a:rPr>
                        <a:t>100</a:t>
                      </a:r>
                    </a:p>
                  </a:txBody>
                  <a:tcPr anchor="ctr"/>
                </a:tc>
                <a:tc>
                  <a:txBody>
                    <a:bodyPr/>
                    <a:lstStyle/>
                    <a:p>
                      <a:pPr lvl="0" algn="ctr">
                        <a:buNone/>
                      </a:pPr>
                      <a:r>
                        <a:rPr lang="en-US" sz="2000" dirty="0">
                          <a:effectLst/>
                          <a:latin typeface="Arial"/>
                        </a:rPr>
                        <a:t>20</a:t>
                      </a:r>
                    </a:p>
                  </a:txBody>
                  <a:tcPr anchor="ctr"/>
                </a:tc>
                <a:tc>
                  <a:txBody>
                    <a:bodyPr/>
                    <a:lstStyle/>
                    <a:p>
                      <a:pPr lvl="0" algn="ctr">
                        <a:buNone/>
                      </a:pPr>
                      <a:r>
                        <a:rPr lang="en-US" sz="2000" dirty="0">
                          <a:effectLst/>
                          <a:latin typeface="Arial"/>
                        </a:rPr>
                        <a:t>50</a:t>
                      </a:r>
                    </a:p>
                  </a:txBody>
                  <a:tcPr anchor="ctr"/>
                </a:tc>
                <a:extLst>
                  <a:ext uri="{0D108BD9-81ED-4DB2-BD59-A6C34878D82A}">
                    <a16:rowId xmlns:a16="http://schemas.microsoft.com/office/drawing/2014/main" val="3552598884"/>
                  </a:ext>
                </a:extLst>
              </a:tr>
              <a:tr h="528831">
                <a:tc>
                  <a:txBody>
                    <a:bodyPr/>
                    <a:lstStyle/>
                    <a:p>
                      <a:pPr lvl="0" algn="ctr">
                        <a:buNone/>
                      </a:pPr>
                      <a:r>
                        <a:rPr lang="en-US" sz="2000" b="1" dirty="0">
                          <a:latin typeface="Arial"/>
                          <a:cs typeface="Arial"/>
                        </a:rPr>
                        <a:t>Responses (N)</a:t>
                      </a:r>
                    </a:p>
                  </a:txBody>
                  <a:tcPr anchor="ctr"/>
                </a:tc>
                <a:tc>
                  <a:txBody>
                    <a:bodyPr/>
                    <a:lstStyle/>
                    <a:p>
                      <a:pPr lvl="0" algn="ctr">
                        <a:buNone/>
                      </a:pPr>
                      <a:r>
                        <a:rPr lang="en-US" sz="2000" dirty="0">
                          <a:effectLst/>
                          <a:latin typeface="Arial"/>
                          <a:cs typeface="Arial"/>
                        </a:rPr>
                        <a:t>N = 19</a:t>
                      </a:r>
                    </a:p>
                  </a:txBody>
                  <a:tcPr anchor="ctr"/>
                </a:tc>
                <a:tc>
                  <a:txBody>
                    <a:bodyPr/>
                    <a:lstStyle/>
                    <a:p>
                      <a:pPr lvl="0" algn="ctr">
                        <a:buNone/>
                      </a:pPr>
                      <a:r>
                        <a:rPr lang="en-US" sz="2000" dirty="0">
                          <a:effectLst/>
                          <a:latin typeface="Arial"/>
                          <a:cs typeface="Arial"/>
                        </a:rPr>
                        <a:t>N = 24</a:t>
                      </a:r>
                    </a:p>
                  </a:txBody>
                  <a:tcPr anchor="ctr"/>
                </a:tc>
                <a:tc>
                  <a:txBody>
                    <a:bodyPr/>
                    <a:lstStyle/>
                    <a:p>
                      <a:pPr lvl="0" algn="ctr">
                        <a:buNone/>
                      </a:pPr>
                      <a:r>
                        <a:rPr lang="en-US" sz="2000" dirty="0">
                          <a:effectLst/>
                          <a:latin typeface="Arial"/>
                          <a:cs typeface="Arial"/>
                        </a:rPr>
                        <a:t>N = 24</a:t>
                      </a:r>
                    </a:p>
                  </a:txBody>
                  <a:tcPr anchor="ctr"/>
                </a:tc>
                <a:extLst>
                  <a:ext uri="{0D108BD9-81ED-4DB2-BD59-A6C34878D82A}">
                    <a16:rowId xmlns:a16="http://schemas.microsoft.com/office/drawing/2014/main" val="1453556202"/>
                  </a:ext>
                </a:extLst>
              </a:tr>
            </a:tbl>
          </a:graphicData>
        </a:graphic>
      </p:graphicFrame>
      <p:graphicFrame>
        <p:nvGraphicFramePr>
          <p:cNvPr id="9" name="Table 8">
            <a:extLst>
              <a:ext uri="{FF2B5EF4-FFF2-40B4-BE49-F238E27FC236}">
                <a16:creationId xmlns:a16="http://schemas.microsoft.com/office/drawing/2014/main" id="{130666D7-5B4E-480D-BA64-A10EA8611D9C}"/>
              </a:ext>
            </a:extLst>
          </p:cNvPr>
          <p:cNvGraphicFramePr>
            <a:graphicFrameLocks noGrp="1"/>
          </p:cNvGraphicFramePr>
          <p:nvPr>
            <p:extLst>
              <p:ext uri="{D42A27DB-BD31-4B8C-83A1-F6EECF244321}">
                <p14:modId xmlns:p14="http://schemas.microsoft.com/office/powerpoint/2010/main" val="2446332352"/>
              </p:ext>
            </p:extLst>
          </p:nvPr>
        </p:nvGraphicFramePr>
        <p:xfrm>
          <a:off x="2222017" y="4783383"/>
          <a:ext cx="7289729" cy="1005840"/>
        </p:xfrm>
        <a:graphic>
          <a:graphicData uri="http://schemas.openxmlformats.org/drawingml/2006/table">
            <a:tbl>
              <a:tblPr firstRow="1" bandRow="1">
                <a:tableStyleId>{5C22544A-7EE6-4342-B048-85BDC9FD1C3A}</a:tableStyleId>
              </a:tblPr>
              <a:tblGrid>
                <a:gridCol w="2247353">
                  <a:extLst>
                    <a:ext uri="{9D8B030D-6E8A-4147-A177-3AD203B41FA5}">
                      <a16:colId xmlns:a16="http://schemas.microsoft.com/office/drawing/2014/main" val="3440160093"/>
                    </a:ext>
                  </a:extLst>
                </a:gridCol>
                <a:gridCol w="1680792">
                  <a:extLst>
                    <a:ext uri="{9D8B030D-6E8A-4147-A177-3AD203B41FA5}">
                      <a16:colId xmlns:a16="http://schemas.microsoft.com/office/drawing/2014/main" val="1416128630"/>
                    </a:ext>
                  </a:extLst>
                </a:gridCol>
                <a:gridCol w="1680792">
                  <a:extLst>
                    <a:ext uri="{9D8B030D-6E8A-4147-A177-3AD203B41FA5}">
                      <a16:colId xmlns:a16="http://schemas.microsoft.com/office/drawing/2014/main" val="2903864199"/>
                    </a:ext>
                  </a:extLst>
                </a:gridCol>
                <a:gridCol w="1680792">
                  <a:extLst>
                    <a:ext uri="{9D8B030D-6E8A-4147-A177-3AD203B41FA5}">
                      <a16:colId xmlns:a16="http://schemas.microsoft.com/office/drawing/2014/main" val="745502756"/>
                    </a:ext>
                  </a:extLst>
                </a:gridCol>
              </a:tblGrid>
              <a:tr h="365332">
                <a:tc>
                  <a:txBody>
                    <a:bodyPr/>
                    <a:lstStyle/>
                    <a:p>
                      <a:pPr algn="ctr" rtl="0" fontAlgn="base"/>
                      <a:r>
                        <a:rPr lang="en-US" dirty="0">
                          <a:effectLst/>
                          <a:latin typeface="Arial" panose="020B0604020202020204" pitchFamily="34" charset="0"/>
                          <a:cs typeface="Arial" panose="020B0604020202020204" pitchFamily="34" charset="0"/>
                        </a:rPr>
                        <a:t>Contaminant</a:t>
                      </a:r>
                      <a:endParaRPr lang="en-US" b="1" dirty="0">
                        <a:solidFill>
                          <a:srgbClr val="FFFFFF"/>
                        </a:solidFill>
                        <a:effectLst/>
                        <a:latin typeface="Arial" panose="020B0604020202020204" pitchFamily="34" charset="0"/>
                        <a:cs typeface="Arial" panose="020B0604020202020204" pitchFamily="34" charset="0"/>
                      </a:endParaRPr>
                    </a:p>
                  </a:txBody>
                  <a:tcPr/>
                </a:tc>
                <a:tc>
                  <a:txBody>
                    <a:bodyPr/>
                    <a:lstStyle/>
                    <a:p>
                      <a:pPr algn="ctr" rtl="0" fontAlgn="base"/>
                      <a:r>
                        <a:rPr lang="en-US" dirty="0">
                          <a:effectLst/>
                          <a:latin typeface="Arial"/>
                        </a:rPr>
                        <a:t>Iron​</a:t>
                      </a:r>
                      <a:endParaRPr lang="en-US" b="1" dirty="0">
                        <a:solidFill>
                          <a:srgbClr val="FFFFFF"/>
                        </a:solidFill>
                        <a:effectLst/>
                        <a:latin typeface="Arial"/>
                      </a:endParaRPr>
                    </a:p>
                  </a:txBody>
                  <a:tcPr/>
                </a:tc>
                <a:tc>
                  <a:txBody>
                    <a:bodyPr/>
                    <a:lstStyle/>
                    <a:p>
                      <a:pPr algn="ctr" rtl="0" fontAlgn="base"/>
                      <a:r>
                        <a:rPr lang="en-US" dirty="0">
                          <a:effectLst/>
                          <a:latin typeface="Arial"/>
                        </a:rPr>
                        <a:t>Manganese​</a:t>
                      </a:r>
                      <a:endParaRPr lang="en-US" b="1" dirty="0">
                        <a:solidFill>
                          <a:srgbClr val="FFFFFF"/>
                        </a:solidFill>
                        <a:effectLst/>
                        <a:latin typeface="Arial"/>
                      </a:endParaRPr>
                    </a:p>
                  </a:txBody>
                  <a:tcPr/>
                </a:tc>
                <a:tc>
                  <a:txBody>
                    <a:bodyPr/>
                    <a:lstStyle/>
                    <a:p>
                      <a:pPr algn="ctr" rtl="0" fontAlgn="base"/>
                      <a:r>
                        <a:rPr lang="en-US" dirty="0">
                          <a:effectLst/>
                          <a:latin typeface="Arial"/>
                        </a:rPr>
                        <a:t>Zinc​</a:t>
                      </a:r>
                      <a:endParaRPr lang="en-US" b="1" dirty="0">
                        <a:solidFill>
                          <a:srgbClr val="FFFFFF"/>
                        </a:solidFill>
                        <a:effectLst/>
                        <a:latin typeface="Arial"/>
                      </a:endParaRPr>
                    </a:p>
                  </a:txBody>
                  <a:tcPr/>
                </a:tc>
                <a:extLst>
                  <a:ext uri="{0D108BD9-81ED-4DB2-BD59-A6C34878D82A}">
                    <a16:rowId xmlns:a16="http://schemas.microsoft.com/office/drawing/2014/main" val="2375046168"/>
                  </a:ext>
                </a:extLst>
              </a:tr>
              <a:tr h="252413">
                <a:tc>
                  <a:txBody>
                    <a:bodyPr/>
                    <a:lstStyle/>
                    <a:p>
                      <a:pPr lvl="0" algn="ctr">
                        <a:buNone/>
                      </a:pPr>
                      <a:r>
                        <a:rPr lang="en-US" sz="1800" b="1" i="0" u="none" strike="noStrike" noProof="0" dirty="0">
                          <a:effectLst/>
                          <a:latin typeface="Arial"/>
                        </a:rPr>
                        <a:t>Secondary MCL (µg/L)</a:t>
                      </a:r>
                      <a:r>
                        <a:rPr lang="en-US" dirty="0">
                          <a:effectLst/>
                        </a:rPr>
                        <a:t>​</a:t>
                      </a:r>
                    </a:p>
                  </a:txBody>
                  <a:tcPr/>
                </a:tc>
                <a:tc>
                  <a:txBody>
                    <a:bodyPr/>
                    <a:lstStyle/>
                    <a:p>
                      <a:pPr algn="ctr" rtl="0" fontAlgn="base"/>
                      <a:r>
                        <a:rPr lang="en-US" sz="2000" dirty="0">
                          <a:effectLst/>
                          <a:latin typeface="Arial"/>
                        </a:rPr>
                        <a:t>300</a:t>
                      </a:r>
                    </a:p>
                  </a:txBody>
                  <a:tcPr anchor="ctr"/>
                </a:tc>
                <a:tc>
                  <a:txBody>
                    <a:bodyPr/>
                    <a:lstStyle/>
                    <a:p>
                      <a:pPr algn="ctr" rtl="0" fontAlgn="base"/>
                      <a:r>
                        <a:rPr lang="en-US" sz="2000" dirty="0">
                          <a:effectLst/>
                          <a:latin typeface="Arial"/>
                        </a:rPr>
                        <a:t>50</a:t>
                      </a:r>
                    </a:p>
                  </a:txBody>
                  <a:tcPr anchor="ctr"/>
                </a:tc>
                <a:tc>
                  <a:txBody>
                    <a:bodyPr/>
                    <a:lstStyle/>
                    <a:p>
                      <a:pPr algn="ctr" rtl="0" fontAlgn="base"/>
                      <a:r>
                        <a:rPr lang="en-US" sz="2000" dirty="0">
                          <a:effectLst/>
                          <a:latin typeface="Arial"/>
                        </a:rPr>
                        <a:t>5000</a:t>
                      </a:r>
                    </a:p>
                  </a:txBody>
                  <a:tcPr anchor="ctr"/>
                </a:tc>
                <a:extLst>
                  <a:ext uri="{0D108BD9-81ED-4DB2-BD59-A6C34878D82A}">
                    <a16:rowId xmlns:a16="http://schemas.microsoft.com/office/drawing/2014/main" val="4182595056"/>
                  </a:ext>
                </a:extLst>
              </a:tr>
            </a:tbl>
          </a:graphicData>
        </a:graphic>
      </p:graphicFrame>
      <p:sp>
        <p:nvSpPr>
          <p:cNvPr id="2" name="TextBox 1">
            <a:extLst>
              <a:ext uri="{FF2B5EF4-FFF2-40B4-BE49-F238E27FC236}">
                <a16:creationId xmlns:a16="http://schemas.microsoft.com/office/drawing/2014/main" id="{4A32B9BF-B438-48FC-92B5-BC312626885D}"/>
              </a:ext>
            </a:extLst>
          </p:cNvPr>
          <p:cNvSpPr txBox="1"/>
          <p:nvPr/>
        </p:nvSpPr>
        <p:spPr>
          <a:xfrm>
            <a:off x="1015245" y="5970655"/>
            <a:ext cx="102913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latin typeface="Arial"/>
                <a:cs typeface="Arial"/>
              </a:rPr>
              <a:t>MRL = Minimum Reporting Level. </a:t>
            </a:r>
          </a:p>
        </p:txBody>
      </p:sp>
    </p:spTree>
    <p:extLst>
      <p:ext uri="{BB962C8B-B14F-4D97-AF65-F5344CB8AC3E}">
        <p14:creationId xmlns:p14="http://schemas.microsoft.com/office/powerpoint/2010/main" val="114734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494F6B-6C1A-41B4-A198-DC5FBD11D573}"/>
              </a:ext>
            </a:extLst>
          </p:cNvPr>
          <p:cNvSpPr txBox="1">
            <a:spLocks noGrp="1"/>
          </p:cNvSpPr>
          <p:nvPr>
            <p:ph type="title" idx="4294967295"/>
          </p:nvPr>
        </p:nvSpPr>
        <p:spPr>
          <a:xfrm>
            <a:off x="857490" y="307918"/>
            <a:ext cx="10515600" cy="12119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4E7D"/>
                </a:solidFill>
                <a:effectLst/>
                <a:uLnTx/>
                <a:uFillTx/>
                <a:latin typeface="Arial"/>
                <a:ea typeface="+mj-ea"/>
                <a:cs typeface="Arial"/>
              </a:rPr>
              <a:t>Initial Survey: Current Sample Analysis Costs </a:t>
            </a:r>
            <a:endParaRPr kumimoji="0" lang="en-US" sz="3600" b="1" i="0" u="none" strike="noStrike" kern="1200" cap="none" spc="0" normalizeH="0" baseline="0" noProof="0" dirty="0">
              <a:ln>
                <a:noFill/>
              </a:ln>
              <a:solidFill>
                <a:srgbClr val="004E7D"/>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E5A6FB2A-039A-4777-9A0B-545FDDB255E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21</a:t>
            </a:fld>
            <a:endParaRPr lang="en-US"/>
          </a:p>
        </p:txBody>
      </p:sp>
      <p:graphicFrame>
        <p:nvGraphicFramePr>
          <p:cNvPr id="8" name="Table 7">
            <a:extLst>
              <a:ext uri="{FF2B5EF4-FFF2-40B4-BE49-F238E27FC236}">
                <a16:creationId xmlns:a16="http://schemas.microsoft.com/office/drawing/2014/main" id="{D3E1CB3F-38D9-4164-9AFC-3D54351D078E}"/>
              </a:ext>
            </a:extLst>
          </p:cNvPr>
          <p:cNvGraphicFramePr>
            <a:graphicFrameLocks noGrp="1"/>
          </p:cNvGraphicFramePr>
          <p:nvPr>
            <p:extLst>
              <p:ext uri="{D42A27DB-BD31-4B8C-83A1-F6EECF244321}">
                <p14:modId xmlns:p14="http://schemas.microsoft.com/office/powerpoint/2010/main" val="3625766050"/>
              </p:ext>
            </p:extLst>
          </p:nvPr>
        </p:nvGraphicFramePr>
        <p:xfrm>
          <a:off x="627110" y="1436780"/>
          <a:ext cx="10886997" cy="3218581"/>
        </p:xfrm>
        <a:graphic>
          <a:graphicData uri="http://schemas.openxmlformats.org/drawingml/2006/table">
            <a:tbl>
              <a:tblPr firstRow="1" firstCol="1" bandRow="1">
                <a:tableStyleId>{5C22544A-7EE6-4342-B048-85BDC9FD1C3A}</a:tableStyleId>
              </a:tblPr>
              <a:tblGrid>
                <a:gridCol w="2721750">
                  <a:extLst>
                    <a:ext uri="{9D8B030D-6E8A-4147-A177-3AD203B41FA5}">
                      <a16:colId xmlns:a16="http://schemas.microsoft.com/office/drawing/2014/main" val="16398734"/>
                    </a:ext>
                  </a:extLst>
                </a:gridCol>
                <a:gridCol w="2721750">
                  <a:extLst>
                    <a:ext uri="{9D8B030D-6E8A-4147-A177-3AD203B41FA5}">
                      <a16:colId xmlns:a16="http://schemas.microsoft.com/office/drawing/2014/main" val="1064105022"/>
                    </a:ext>
                  </a:extLst>
                </a:gridCol>
                <a:gridCol w="2942428">
                  <a:extLst>
                    <a:ext uri="{9D8B030D-6E8A-4147-A177-3AD203B41FA5}">
                      <a16:colId xmlns:a16="http://schemas.microsoft.com/office/drawing/2014/main" val="3029110551"/>
                    </a:ext>
                  </a:extLst>
                </a:gridCol>
                <a:gridCol w="2501069">
                  <a:extLst>
                    <a:ext uri="{9D8B030D-6E8A-4147-A177-3AD203B41FA5}">
                      <a16:colId xmlns:a16="http://schemas.microsoft.com/office/drawing/2014/main" val="531241221"/>
                    </a:ext>
                  </a:extLst>
                </a:gridCol>
              </a:tblGrid>
              <a:tr h="480878">
                <a:tc>
                  <a:txBody>
                    <a:bodyPr/>
                    <a:lstStyle/>
                    <a:p>
                      <a:pPr algn="ctr" rtl="0" fontAlgn="base"/>
                      <a:r>
                        <a:rPr lang="en-US" sz="1800" dirty="0">
                          <a:effectLst/>
                          <a:latin typeface="Arial"/>
                        </a:rPr>
                        <a:t>Analytical Method</a:t>
                      </a:r>
                    </a:p>
                  </a:txBody>
                  <a:tcPr anchor="ctr"/>
                </a:tc>
                <a:tc>
                  <a:txBody>
                    <a:bodyPr/>
                    <a:lstStyle/>
                    <a:p>
                      <a:pPr algn="ctr" rtl="0" fontAlgn="base"/>
                      <a:r>
                        <a:rPr lang="en-US" sz="1800">
                          <a:effectLst/>
                          <a:latin typeface="Arial"/>
                        </a:rPr>
                        <a:t>Single/Suite</a:t>
                      </a:r>
                    </a:p>
                  </a:txBody>
                  <a:tcPr anchor="ctr"/>
                </a:tc>
                <a:tc>
                  <a:txBody>
                    <a:bodyPr/>
                    <a:lstStyle/>
                    <a:p>
                      <a:pPr algn="ctr" rtl="0" fontAlgn="base"/>
                      <a:r>
                        <a:rPr lang="en-US" sz="1800">
                          <a:effectLst/>
                          <a:latin typeface="Arial"/>
                        </a:rPr>
                        <a:t>Average Cost</a:t>
                      </a:r>
                    </a:p>
                  </a:txBody>
                  <a:tcPr anchor="ctr"/>
                </a:tc>
                <a:tc>
                  <a:txBody>
                    <a:bodyPr/>
                    <a:lstStyle/>
                    <a:p>
                      <a:pPr lvl="0" algn="ctr">
                        <a:buNone/>
                      </a:pPr>
                      <a:r>
                        <a:rPr lang="en-US" sz="1800">
                          <a:effectLst/>
                          <a:latin typeface="Arial"/>
                        </a:rPr>
                        <a:t>Median Cost</a:t>
                      </a:r>
                    </a:p>
                  </a:txBody>
                  <a:tcPr anchor="ctr"/>
                </a:tc>
                <a:extLst>
                  <a:ext uri="{0D108BD9-81ED-4DB2-BD59-A6C34878D82A}">
                    <a16:rowId xmlns:a16="http://schemas.microsoft.com/office/drawing/2014/main" val="2367607537"/>
                  </a:ext>
                </a:extLst>
              </a:tr>
              <a:tr h="422841">
                <a:tc>
                  <a:txBody>
                    <a:bodyPr/>
                    <a:lstStyle/>
                    <a:p>
                      <a:pPr algn="ctr" rtl="0" fontAlgn="base"/>
                      <a:r>
                        <a:rPr lang="en-US" sz="1800" b="1">
                          <a:solidFill>
                            <a:schemeClr val="bg1"/>
                          </a:solidFill>
                          <a:effectLst/>
                          <a:latin typeface="Arial"/>
                        </a:rPr>
                        <a:t>EPA Method 200.7</a:t>
                      </a:r>
                    </a:p>
                  </a:txBody>
                  <a:tcPr anchor="ctr"/>
                </a:tc>
                <a:tc>
                  <a:txBody>
                    <a:bodyPr/>
                    <a:lstStyle/>
                    <a:p>
                      <a:pPr algn="ctr" rtl="0" fontAlgn="base"/>
                      <a:r>
                        <a:rPr lang="en-US" sz="1800">
                          <a:solidFill>
                            <a:schemeClr val="tx1"/>
                          </a:solidFill>
                          <a:effectLst/>
                          <a:latin typeface="Arial"/>
                        </a:rPr>
                        <a:t>Single</a:t>
                      </a:r>
                    </a:p>
                  </a:txBody>
                  <a:tcPr anchor="ctr"/>
                </a:tc>
                <a:tc>
                  <a:txBody>
                    <a:bodyPr/>
                    <a:lstStyle/>
                    <a:p>
                      <a:pPr algn="ctr" rtl="0" fontAlgn="base"/>
                      <a:r>
                        <a:rPr lang="en-US" sz="1800" b="0" i="0">
                          <a:solidFill>
                            <a:srgbClr val="000000"/>
                          </a:solidFill>
                          <a:effectLst/>
                          <a:latin typeface="Arial"/>
                        </a:rPr>
                        <a:t>$38 </a:t>
                      </a:r>
                      <a:endParaRPr lang="en-US" sz="1800" b="0" i="0">
                        <a:effectLst/>
                        <a:latin typeface="Arial"/>
                      </a:endParaRPr>
                    </a:p>
                  </a:txBody>
                  <a:tcPr anchor="ctr"/>
                </a:tc>
                <a:tc>
                  <a:txBody>
                    <a:bodyPr/>
                    <a:lstStyle/>
                    <a:p>
                      <a:pPr algn="ctr" rtl="0" fontAlgn="base"/>
                      <a:r>
                        <a:rPr lang="en-US" sz="1800" b="0" i="0">
                          <a:solidFill>
                            <a:srgbClr val="000000"/>
                          </a:solidFill>
                          <a:effectLst/>
                          <a:latin typeface="Arial"/>
                        </a:rPr>
                        <a:t>$40 </a:t>
                      </a:r>
                      <a:endParaRPr lang="en-US" sz="1800" b="0" i="0">
                        <a:effectLst/>
                        <a:latin typeface="Arial"/>
                      </a:endParaRPr>
                    </a:p>
                  </a:txBody>
                  <a:tcPr anchor="ctr"/>
                </a:tc>
                <a:extLst>
                  <a:ext uri="{0D108BD9-81ED-4DB2-BD59-A6C34878D82A}">
                    <a16:rowId xmlns:a16="http://schemas.microsoft.com/office/drawing/2014/main" val="232748653"/>
                  </a:ext>
                </a:extLst>
              </a:tr>
              <a:tr h="389677">
                <a:tc>
                  <a:txBody>
                    <a:bodyPr/>
                    <a:lstStyle/>
                    <a:p>
                      <a:pPr algn="ctr" rtl="0" fontAlgn="base"/>
                      <a:r>
                        <a:rPr lang="en-US" sz="1800" b="1" dirty="0">
                          <a:solidFill>
                            <a:schemeClr val="bg1"/>
                          </a:solidFill>
                          <a:effectLst/>
                          <a:latin typeface="Arial"/>
                        </a:rPr>
                        <a:t>EPA Method 200.7</a:t>
                      </a:r>
                    </a:p>
                  </a:txBody>
                  <a:tcPr anchor="ctr"/>
                </a:tc>
                <a:tc>
                  <a:txBody>
                    <a:bodyPr/>
                    <a:lstStyle/>
                    <a:p>
                      <a:pPr algn="ctr" rtl="0" fontAlgn="base"/>
                      <a:r>
                        <a:rPr lang="en-US" sz="1800">
                          <a:solidFill>
                            <a:schemeClr val="tx1"/>
                          </a:solidFill>
                          <a:effectLst/>
                          <a:latin typeface="Arial"/>
                        </a:rPr>
                        <a:t>Suite</a:t>
                      </a:r>
                    </a:p>
                  </a:txBody>
                  <a:tcPr anchor="ctr"/>
                </a:tc>
                <a:tc>
                  <a:txBody>
                    <a:bodyPr/>
                    <a:lstStyle/>
                    <a:p>
                      <a:pPr algn="ctr" rtl="0" fontAlgn="base"/>
                      <a:r>
                        <a:rPr lang="en-US" sz="1800" b="0" i="0" dirty="0">
                          <a:solidFill>
                            <a:srgbClr val="000000"/>
                          </a:solidFill>
                          <a:effectLst/>
                          <a:latin typeface="Arial"/>
                        </a:rPr>
                        <a:t>$23/analyte</a:t>
                      </a:r>
                      <a:endParaRPr lang="en-US" sz="1800" b="0" i="0" dirty="0">
                        <a:effectLst/>
                        <a:latin typeface="Arial"/>
                      </a:endParaRPr>
                    </a:p>
                  </a:txBody>
                  <a:tcPr anchor="ctr"/>
                </a:tc>
                <a:tc>
                  <a:txBody>
                    <a:bodyPr/>
                    <a:lstStyle/>
                    <a:p>
                      <a:pPr algn="ctr" rtl="0" fontAlgn="base"/>
                      <a:r>
                        <a:rPr lang="en-US" sz="1800" b="0" i="0" dirty="0">
                          <a:solidFill>
                            <a:srgbClr val="000000"/>
                          </a:solidFill>
                          <a:effectLst/>
                          <a:latin typeface="Arial"/>
                        </a:rPr>
                        <a:t>$21/analyte </a:t>
                      </a:r>
                      <a:endParaRPr lang="en-US" sz="1800" b="0" i="0" dirty="0">
                        <a:effectLst/>
                        <a:latin typeface="Arial"/>
                      </a:endParaRPr>
                    </a:p>
                  </a:txBody>
                  <a:tcPr anchor="ctr"/>
                </a:tc>
                <a:extLst>
                  <a:ext uri="{0D108BD9-81ED-4DB2-BD59-A6C34878D82A}">
                    <a16:rowId xmlns:a16="http://schemas.microsoft.com/office/drawing/2014/main" val="2901248410"/>
                  </a:ext>
                </a:extLst>
              </a:tr>
              <a:tr h="414550">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a:solidFill>
                            <a:schemeClr val="bg1"/>
                          </a:solidFill>
                          <a:effectLst/>
                          <a:latin typeface="Arial"/>
                        </a:rPr>
                        <a:t>EPA Method 200.8</a:t>
                      </a:r>
                    </a:p>
                  </a:txBody>
                  <a:tcPr anchor="ctr"/>
                </a:tc>
                <a:tc>
                  <a:txBody>
                    <a:bodyPr/>
                    <a:lstStyle/>
                    <a:p>
                      <a:pPr algn="ctr" rtl="0" fontAlgn="base"/>
                      <a:r>
                        <a:rPr lang="en-US" sz="1800">
                          <a:solidFill>
                            <a:schemeClr val="tx1"/>
                          </a:solidFill>
                          <a:effectLst/>
                          <a:latin typeface="Arial"/>
                        </a:rPr>
                        <a:t>Single</a:t>
                      </a:r>
                    </a:p>
                  </a:txBody>
                  <a:tcPr anchor="ctr"/>
                </a:tc>
                <a:tc>
                  <a:txBody>
                    <a:bodyPr/>
                    <a:lstStyle/>
                    <a:p>
                      <a:pPr algn="ctr" rtl="0" fontAlgn="base"/>
                      <a:r>
                        <a:rPr lang="en-US" sz="1800" b="0" i="0">
                          <a:solidFill>
                            <a:srgbClr val="000000"/>
                          </a:solidFill>
                          <a:effectLst/>
                          <a:latin typeface="Arial"/>
                        </a:rPr>
                        <a:t>$32 </a:t>
                      </a:r>
                      <a:endParaRPr lang="en-US" sz="1800" b="0" i="0">
                        <a:effectLst/>
                        <a:latin typeface="Arial"/>
                      </a:endParaRPr>
                    </a:p>
                  </a:txBody>
                  <a:tcPr anchor="ctr"/>
                </a:tc>
                <a:tc>
                  <a:txBody>
                    <a:bodyPr/>
                    <a:lstStyle/>
                    <a:p>
                      <a:pPr algn="ctr" rtl="0" fontAlgn="base"/>
                      <a:r>
                        <a:rPr lang="en-US" sz="1800" b="0" i="0" dirty="0">
                          <a:solidFill>
                            <a:srgbClr val="000000"/>
                          </a:solidFill>
                          <a:effectLst/>
                          <a:latin typeface="Arial"/>
                        </a:rPr>
                        <a:t>$30 </a:t>
                      </a:r>
                      <a:endParaRPr lang="en-US" sz="1800" b="0" i="0" dirty="0">
                        <a:effectLst/>
                        <a:latin typeface="Arial"/>
                      </a:endParaRPr>
                    </a:p>
                  </a:txBody>
                  <a:tcPr anchor="ctr"/>
                </a:tc>
                <a:extLst>
                  <a:ext uri="{0D108BD9-81ED-4DB2-BD59-A6C34878D82A}">
                    <a16:rowId xmlns:a16="http://schemas.microsoft.com/office/drawing/2014/main" val="177776895"/>
                  </a:ext>
                </a:extLst>
              </a:tr>
              <a:tr h="414550">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a:solidFill>
                            <a:schemeClr val="bg1"/>
                          </a:solidFill>
                          <a:effectLst/>
                          <a:latin typeface="Arial"/>
                        </a:rPr>
                        <a:t>EPA Method 200.8</a:t>
                      </a:r>
                    </a:p>
                  </a:txBody>
                  <a:tcPr anchor="ctr"/>
                </a:tc>
                <a:tc>
                  <a:txBody>
                    <a:bodyPr/>
                    <a:lstStyle/>
                    <a:p>
                      <a:pPr algn="ctr" rtl="0" fontAlgn="base"/>
                      <a:r>
                        <a:rPr lang="en-US" sz="1800">
                          <a:solidFill>
                            <a:schemeClr val="tx1"/>
                          </a:solidFill>
                          <a:effectLst/>
                          <a:latin typeface="Arial"/>
                        </a:rPr>
                        <a:t>Suite</a:t>
                      </a:r>
                    </a:p>
                  </a:txBody>
                  <a:tcPr anchor="ctr"/>
                </a:tc>
                <a:tc>
                  <a:txBody>
                    <a:bodyPr/>
                    <a:lstStyle/>
                    <a:p>
                      <a:pPr algn="ctr" rtl="0" fontAlgn="base"/>
                      <a:r>
                        <a:rPr lang="en-US" sz="1800" b="0" i="0" dirty="0">
                          <a:solidFill>
                            <a:srgbClr val="000000"/>
                          </a:solidFill>
                          <a:effectLst/>
                          <a:latin typeface="Arial"/>
                        </a:rPr>
                        <a:t>$29/analyte</a:t>
                      </a:r>
                      <a:endParaRPr lang="en-US" sz="1800" b="0" i="0" dirty="0">
                        <a:effectLst/>
                        <a:latin typeface="Arial"/>
                      </a:endParaRPr>
                    </a:p>
                  </a:txBody>
                  <a:tcPr anchor="ctr"/>
                </a:tc>
                <a:tc>
                  <a:txBody>
                    <a:bodyPr/>
                    <a:lstStyle/>
                    <a:p>
                      <a:pPr algn="ctr" rtl="0" fontAlgn="base"/>
                      <a:r>
                        <a:rPr lang="en-US" sz="1800" b="0" i="0" dirty="0">
                          <a:solidFill>
                            <a:srgbClr val="000000"/>
                          </a:solidFill>
                          <a:effectLst/>
                          <a:latin typeface="Arial"/>
                        </a:rPr>
                        <a:t>$23/analyte</a:t>
                      </a:r>
                      <a:endParaRPr lang="en-US" sz="1800" b="0" i="0" dirty="0">
                        <a:effectLst/>
                        <a:latin typeface="Arial"/>
                      </a:endParaRPr>
                    </a:p>
                  </a:txBody>
                  <a:tcPr anchor="ctr"/>
                </a:tc>
                <a:extLst>
                  <a:ext uri="{0D108BD9-81ED-4DB2-BD59-A6C34878D82A}">
                    <a16:rowId xmlns:a16="http://schemas.microsoft.com/office/drawing/2014/main" val="1009292366"/>
                  </a:ext>
                </a:extLst>
              </a:tr>
              <a:tr h="456005">
                <a:tc>
                  <a:txBody>
                    <a:bodyPr/>
                    <a:lstStyle/>
                    <a:p>
                      <a:pPr marL="0" lvl="0" indent="0" algn="ctr">
                        <a:lnSpc>
                          <a:spcPct val="100000"/>
                        </a:lnSpc>
                        <a:spcBef>
                          <a:spcPts val="0"/>
                        </a:spcBef>
                        <a:spcAft>
                          <a:spcPts val="0"/>
                        </a:spcAft>
                        <a:buNone/>
                      </a:pPr>
                      <a:r>
                        <a:rPr lang="en-US" sz="1800" b="1">
                          <a:solidFill>
                            <a:schemeClr val="bg1"/>
                          </a:solidFill>
                          <a:effectLst/>
                          <a:latin typeface="Arial"/>
                        </a:rPr>
                        <a:t>SM 3113B</a:t>
                      </a:r>
                    </a:p>
                  </a:txBody>
                  <a:tcPr anchor="ctr"/>
                </a:tc>
                <a:tc>
                  <a:txBody>
                    <a:bodyPr/>
                    <a:lstStyle/>
                    <a:p>
                      <a:pPr lvl="0" algn="ctr">
                        <a:buNone/>
                      </a:pPr>
                      <a:r>
                        <a:rPr lang="en-US" sz="1800">
                          <a:latin typeface="Arial"/>
                        </a:rPr>
                        <a:t>Single</a:t>
                      </a:r>
                    </a:p>
                  </a:txBody>
                  <a:tcPr anchor="ctr"/>
                </a:tc>
                <a:tc>
                  <a:txBody>
                    <a:bodyPr/>
                    <a:lstStyle/>
                    <a:p>
                      <a:pPr lvl="0" algn="ctr">
                        <a:buNone/>
                      </a:pPr>
                      <a:r>
                        <a:rPr lang="en-US" sz="1800" b="0" i="0">
                          <a:solidFill>
                            <a:srgbClr val="000000"/>
                          </a:solidFill>
                          <a:effectLst/>
                          <a:latin typeface="Arial"/>
                        </a:rPr>
                        <a:t>$40</a:t>
                      </a:r>
                    </a:p>
                  </a:txBody>
                  <a:tcPr anchor="ctr"/>
                </a:tc>
                <a:tc>
                  <a:txBody>
                    <a:bodyPr/>
                    <a:lstStyle/>
                    <a:p>
                      <a:pPr lvl="0" algn="ctr">
                        <a:buNone/>
                      </a:pPr>
                      <a:r>
                        <a:rPr lang="en-US" sz="1800" b="0" i="0">
                          <a:solidFill>
                            <a:srgbClr val="000000"/>
                          </a:solidFill>
                          <a:effectLst/>
                          <a:latin typeface="Arial"/>
                        </a:rPr>
                        <a:t>$40</a:t>
                      </a:r>
                    </a:p>
                  </a:txBody>
                  <a:tcPr anchor="ctr"/>
                </a:tc>
                <a:extLst>
                  <a:ext uri="{0D108BD9-81ED-4DB2-BD59-A6C34878D82A}">
                    <a16:rowId xmlns:a16="http://schemas.microsoft.com/office/drawing/2014/main" val="1463594401"/>
                  </a:ext>
                </a:extLst>
              </a:tr>
              <a:tr h="555497">
                <a:tc>
                  <a:txBody>
                    <a:bodyPr/>
                    <a:lstStyle/>
                    <a:p>
                      <a:pPr algn="ctr" rtl="0" fontAlgn="base"/>
                      <a:r>
                        <a:rPr lang="en-US" sz="1800" b="1" dirty="0">
                          <a:solidFill>
                            <a:schemeClr val="bg1"/>
                          </a:solidFill>
                          <a:effectLst/>
                          <a:latin typeface="Arial"/>
                        </a:rPr>
                        <a:t>EPA Method 245.1 </a:t>
                      </a:r>
                      <a:br>
                        <a:rPr lang="en-US" sz="1800" b="1" dirty="0">
                          <a:solidFill>
                            <a:schemeClr val="bg1"/>
                          </a:solidFill>
                          <a:effectLst/>
                          <a:latin typeface="Arial"/>
                        </a:rPr>
                      </a:br>
                      <a:r>
                        <a:rPr lang="en-US" sz="1800" b="0" dirty="0">
                          <a:solidFill>
                            <a:schemeClr val="bg1"/>
                          </a:solidFill>
                          <a:effectLst/>
                          <a:latin typeface="Arial"/>
                        </a:rPr>
                        <a:t>(Mercury only)</a:t>
                      </a:r>
                    </a:p>
                  </a:txBody>
                  <a:tcPr anchor="ctr"/>
                </a:tc>
                <a:tc>
                  <a:txBody>
                    <a:bodyPr/>
                    <a:lstStyle/>
                    <a:p>
                      <a:pPr algn="ctr" rtl="0" fontAlgn="base"/>
                      <a:r>
                        <a:rPr lang="en-US" sz="1800">
                          <a:solidFill>
                            <a:schemeClr val="tx1"/>
                          </a:solidFill>
                          <a:effectLst/>
                          <a:latin typeface="Arial"/>
                        </a:rPr>
                        <a:t>Single</a:t>
                      </a:r>
                    </a:p>
                  </a:txBody>
                  <a:tcPr anchor="ctr"/>
                </a:tc>
                <a:tc>
                  <a:txBody>
                    <a:bodyPr/>
                    <a:lstStyle/>
                    <a:p>
                      <a:pPr algn="ctr" rtl="0" fontAlgn="base"/>
                      <a:r>
                        <a:rPr lang="en-US" sz="1800" b="0" i="0">
                          <a:solidFill>
                            <a:srgbClr val="000000"/>
                          </a:solidFill>
                          <a:effectLst/>
                          <a:latin typeface="Arial"/>
                        </a:rPr>
                        <a:t>$71 </a:t>
                      </a:r>
                      <a:endParaRPr lang="en-US" sz="1800" b="0" i="0">
                        <a:effectLst/>
                        <a:latin typeface="Arial"/>
                      </a:endParaRPr>
                    </a:p>
                  </a:txBody>
                  <a:tcPr anchor="ctr"/>
                </a:tc>
                <a:tc>
                  <a:txBody>
                    <a:bodyPr/>
                    <a:lstStyle/>
                    <a:p>
                      <a:pPr algn="ctr" rtl="0" fontAlgn="base"/>
                      <a:r>
                        <a:rPr lang="en-US" sz="1800" b="0" i="0" dirty="0">
                          <a:solidFill>
                            <a:srgbClr val="000000"/>
                          </a:solidFill>
                          <a:effectLst/>
                          <a:latin typeface="Arial"/>
                        </a:rPr>
                        <a:t>$60 </a:t>
                      </a:r>
                      <a:endParaRPr lang="en-US" sz="1800" b="0" i="0" dirty="0">
                        <a:effectLst/>
                        <a:latin typeface="Arial"/>
                      </a:endParaRPr>
                    </a:p>
                  </a:txBody>
                  <a:tcPr anchor="ctr"/>
                </a:tc>
                <a:extLst>
                  <a:ext uri="{0D108BD9-81ED-4DB2-BD59-A6C34878D82A}">
                    <a16:rowId xmlns:a16="http://schemas.microsoft.com/office/drawing/2014/main" val="1522175815"/>
                  </a:ext>
                </a:extLst>
              </a:tr>
            </a:tbl>
          </a:graphicData>
        </a:graphic>
      </p:graphicFrame>
      <p:sp>
        <p:nvSpPr>
          <p:cNvPr id="2" name="Rectangle 1">
            <a:extLst>
              <a:ext uri="{FF2B5EF4-FFF2-40B4-BE49-F238E27FC236}">
                <a16:creationId xmlns:a16="http://schemas.microsoft.com/office/drawing/2014/main" id="{7D245481-B1DE-48F9-A94E-3E339FBA4FD8}"/>
              </a:ext>
            </a:extLst>
          </p:cNvPr>
          <p:cNvSpPr/>
          <p:nvPr/>
        </p:nvSpPr>
        <p:spPr>
          <a:xfrm>
            <a:off x="627110" y="4851645"/>
            <a:ext cx="10886996" cy="1200329"/>
          </a:xfrm>
          <a:prstGeom prst="rect">
            <a:avLst/>
          </a:prstGeom>
        </p:spPr>
        <p:txBody>
          <a:bodyPr wrap="square">
            <a:spAutoFit/>
          </a:bodyPr>
          <a:lstStyle/>
          <a:p>
            <a:r>
              <a:rPr lang="en-US" b="1" dirty="0">
                <a:latin typeface="Arial"/>
                <a:cs typeface="Arial"/>
              </a:rPr>
              <a:t>Range of </a:t>
            </a:r>
            <a:r>
              <a:rPr lang="en-US" b="1" u="sng" dirty="0">
                <a:latin typeface="Arial"/>
                <a:cs typeface="Arial"/>
              </a:rPr>
              <a:t>average</a:t>
            </a:r>
            <a:r>
              <a:rPr lang="en-US" b="1" dirty="0">
                <a:latin typeface="Arial"/>
                <a:cs typeface="Arial"/>
              </a:rPr>
              <a:t> costs </a:t>
            </a:r>
            <a:endParaRPr lang="en-US" b="1" dirty="0"/>
          </a:p>
          <a:p>
            <a:pPr marL="285750" indent="-285750">
              <a:buFont typeface="Arial" panose="020B0604020202020204" pitchFamily="34" charset="0"/>
              <a:buChar char="•"/>
            </a:pPr>
            <a:r>
              <a:rPr lang="en-US" dirty="0">
                <a:latin typeface="Arial"/>
                <a:cs typeface="Arial"/>
              </a:rPr>
              <a:t>Single element analysis: $32 to $71</a:t>
            </a:r>
          </a:p>
          <a:p>
            <a:pPr marL="285750" indent="-285750">
              <a:buFont typeface="Arial" panose="020B0604020202020204" pitchFamily="34" charset="0"/>
              <a:buChar char="•"/>
            </a:pPr>
            <a:r>
              <a:rPr lang="en-US" dirty="0">
                <a:latin typeface="Arial"/>
                <a:cs typeface="Arial"/>
              </a:rPr>
              <a:t>Single analyte, if performed in a suite: $23 to $29</a:t>
            </a:r>
          </a:p>
          <a:p>
            <a:pPr marL="285750" indent="-285750">
              <a:buFont typeface="Arial" panose="020B0604020202020204" pitchFamily="34" charset="0"/>
              <a:buChar char="•"/>
            </a:pPr>
            <a:r>
              <a:rPr lang="en-US" dirty="0">
                <a:latin typeface="Arial"/>
                <a:cs typeface="Arial"/>
              </a:rPr>
              <a:t>Analyses performed in suite generally lower in cost per analyte </a:t>
            </a:r>
            <a:endParaRPr lang="en-US" dirty="0"/>
          </a:p>
        </p:txBody>
      </p:sp>
    </p:spTree>
    <p:extLst>
      <p:ext uri="{BB962C8B-B14F-4D97-AF65-F5344CB8AC3E}">
        <p14:creationId xmlns:p14="http://schemas.microsoft.com/office/powerpoint/2010/main" val="89770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C30832-DD66-456B-B545-7FA098D4A1CE}"/>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E7D"/>
                </a:solidFill>
                <a:effectLst/>
                <a:uLnTx/>
                <a:uFillTx/>
                <a:latin typeface="Arial"/>
                <a:ea typeface="+mj-ea"/>
                <a:cs typeface="Arial"/>
              </a:rPr>
              <a:t>Initial Survey: Projected Cost Increase Based on Target MRL</a:t>
            </a:r>
          </a:p>
        </p:txBody>
      </p:sp>
      <p:sp>
        <p:nvSpPr>
          <p:cNvPr id="3" name="Text Placeholder 2">
            <a:extLst>
              <a:ext uri="{FF2B5EF4-FFF2-40B4-BE49-F238E27FC236}">
                <a16:creationId xmlns:a16="http://schemas.microsoft.com/office/drawing/2014/main" id="{C79964A7-C3F2-4B26-A6C8-28A73E7D42E5}"/>
              </a:ext>
            </a:extLst>
          </p:cNvPr>
          <p:cNvSpPr>
            <a:spLocks noGrp="1"/>
          </p:cNvSpPr>
          <p:nvPr>
            <p:ph type="body" sz="quarter" idx="11"/>
          </p:nvPr>
        </p:nvSpPr>
        <p:spPr>
          <a:xfrm>
            <a:off x="756485" y="2195025"/>
            <a:ext cx="10905309" cy="1439715"/>
          </a:xfrm>
        </p:spPr>
        <p:txBody>
          <a:bodyPr vert="horz" lIns="91440" tIns="45720" rIns="91440" bIns="45720" rtlCol="0" anchor="t">
            <a:noAutofit/>
          </a:bodyPr>
          <a:lstStyle/>
          <a:p>
            <a:r>
              <a:rPr lang="en-US" sz="2400" dirty="0">
                <a:latin typeface="Arial"/>
                <a:cs typeface="Arial"/>
              </a:rPr>
              <a:t>Survey proposed a target MRL to assess current technological capabilities</a:t>
            </a:r>
          </a:p>
          <a:p>
            <a:pPr lvl="1"/>
            <a:r>
              <a:rPr lang="en-US" dirty="0">
                <a:latin typeface="Arial"/>
                <a:cs typeface="Arial"/>
              </a:rPr>
              <a:t>10 times or 100 times lower than established DLR or MCL</a:t>
            </a:r>
          </a:p>
          <a:p>
            <a:r>
              <a:rPr lang="en-US" sz="2400" dirty="0">
                <a:latin typeface="Arial"/>
                <a:cs typeface="Arial"/>
              </a:rPr>
              <a:t>Summary of responses:</a:t>
            </a:r>
            <a:endParaRPr lang="en-US" sz="2400" dirty="0"/>
          </a:p>
          <a:p>
            <a:pPr marL="457200" lvl="1" indent="0">
              <a:buNone/>
            </a:pPr>
            <a:endParaRPr lang="en-US" sz="1400" dirty="0"/>
          </a:p>
          <a:p>
            <a:pPr lvl="1"/>
            <a:endParaRPr lang="en-US" dirty="0"/>
          </a:p>
          <a:p>
            <a:pPr marL="457200" lvl="1" indent="0">
              <a:buNone/>
            </a:pPr>
            <a:endParaRPr lang="en-US" sz="2800" dirty="0"/>
          </a:p>
        </p:txBody>
      </p:sp>
      <p:sp>
        <p:nvSpPr>
          <p:cNvPr id="4" name="Slide Number Placeholder 3">
            <a:extLst>
              <a:ext uri="{FF2B5EF4-FFF2-40B4-BE49-F238E27FC236}">
                <a16:creationId xmlns:a16="http://schemas.microsoft.com/office/drawing/2014/main" id="{E6C9C888-1490-4035-B395-C1B8FBCA6100}"/>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22</a:t>
            </a:fld>
            <a:endParaRPr lang="en-US"/>
          </a:p>
        </p:txBody>
      </p:sp>
      <p:sp>
        <p:nvSpPr>
          <p:cNvPr id="2" name="Rectangle 1">
            <a:extLst>
              <a:ext uri="{FF2B5EF4-FFF2-40B4-BE49-F238E27FC236}">
                <a16:creationId xmlns:a16="http://schemas.microsoft.com/office/drawing/2014/main" id="{1018EEB6-83A1-DB91-7DCB-F84D2E6171FA}"/>
              </a:ext>
            </a:extLst>
          </p:cNvPr>
          <p:cNvSpPr/>
          <p:nvPr/>
        </p:nvSpPr>
        <p:spPr>
          <a:xfrm>
            <a:off x="1146472" y="3844234"/>
            <a:ext cx="3192682" cy="2122024"/>
          </a:xfrm>
          <a:prstGeom prst="rect">
            <a:avLst/>
          </a:prstGeom>
          <a:solidFill>
            <a:srgbClr val="004E7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a:cs typeface="Arial"/>
              </a:rPr>
              <a:t>50%+ of responding laboratories indicated a 20%+ increase in cost</a:t>
            </a:r>
          </a:p>
        </p:txBody>
      </p:sp>
      <p:sp>
        <p:nvSpPr>
          <p:cNvPr id="7" name="Rectangle 6">
            <a:extLst>
              <a:ext uri="{FF2B5EF4-FFF2-40B4-BE49-F238E27FC236}">
                <a16:creationId xmlns:a16="http://schemas.microsoft.com/office/drawing/2014/main" id="{F403D094-DB59-8D07-7428-434D107218B2}"/>
              </a:ext>
            </a:extLst>
          </p:cNvPr>
          <p:cNvSpPr/>
          <p:nvPr/>
        </p:nvSpPr>
        <p:spPr>
          <a:xfrm>
            <a:off x="4589939" y="3844233"/>
            <a:ext cx="3192682" cy="2150962"/>
          </a:xfrm>
          <a:prstGeom prst="rect">
            <a:avLst/>
          </a:prstGeom>
          <a:solidFill>
            <a:srgbClr val="004E7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0000"/>
                </a:solidFill>
                <a:latin typeface="Arial"/>
                <a:cs typeface="Arial"/>
              </a:rPr>
              <a:t>~19 to 47% indicated the need to purchase new equipment to achieve the target MRL</a:t>
            </a:r>
          </a:p>
        </p:txBody>
      </p:sp>
      <p:sp>
        <p:nvSpPr>
          <p:cNvPr id="9" name="Rectangle 8">
            <a:extLst>
              <a:ext uri="{FF2B5EF4-FFF2-40B4-BE49-F238E27FC236}">
                <a16:creationId xmlns:a16="http://schemas.microsoft.com/office/drawing/2014/main" id="{8D60B29F-8A69-F0CE-9DEA-84BCE3BC699D}"/>
              </a:ext>
            </a:extLst>
          </p:cNvPr>
          <p:cNvSpPr/>
          <p:nvPr/>
        </p:nvSpPr>
        <p:spPr>
          <a:xfrm>
            <a:off x="8033407" y="3844232"/>
            <a:ext cx="3192682" cy="2150962"/>
          </a:xfrm>
          <a:prstGeom prst="rect">
            <a:avLst/>
          </a:prstGeom>
          <a:solidFill>
            <a:srgbClr val="004E7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0000"/>
                </a:solidFill>
                <a:latin typeface="Arial"/>
                <a:cs typeface="Arial"/>
              </a:rPr>
              <a:t>$25,000 to $400,000 for equipment depending on analyte and analytical method used</a:t>
            </a:r>
          </a:p>
        </p:txBody>
      </p:sp>
    </p:spTree>
    <p:extLst>
      <p:ext uri="{BB962C8B-B14F-4D97-AF65-F5344CB8AC3E}">
        <p14:creationId xmlns:p14="http://schemas.microsoft.com/office/powerpoint/2010/main" val="332192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838200" y="277720"/>
            <a:ext cx="10515600" cy="1325563"/>
          </a:xfrm>
        </p:spPr>
        <p:txBody>
          <a:bodyPr/>
          <a:lstStyle/>
          <a:p>
            <a:pPr algn="ctr"/>
            <a:r>
              <a:rPr lang="en-US" b="1" dirty="0">
                <a:solidFill>
                  <a:srgbClr val="004E7D"/>
                </a:solidFill>
                <a:latin typeface="Arial"/>
                <a:cs typeface="Arial"/>
              </a:rPr>
              <a:t>February 2022 Follow-up Survey</a:t>
            </a:r>
            <a:endParaRPr lang="en-US" b="1" dirty="0"/>
          </a:p>
        </p:txBody>
      </p:sp>
      <p:sp>
        <p:nvSpPr>
          <p:cNvPr id="3" name="Text Placeholder 2">
            <a:extLst>
              <a:ext uri="{FF2B5EF4-FFF2-40B4-BE49-F238E27FC236}">
                <a16:creationId xmlns:a16="http://schemas.microsoft.com/office/drawing/2014/main" id="{6FADC48C-6017-47ED-A1F7-BB3BB94F0187}"/>
              </a:ext>
            </a:extLst>
          </p:cNvPr>
          <p:cNvSpPr>
            <a:spLocks noGrp="1"/>
          </p:cNvSpPr>
          <p:nvPr>
            <p:ph type="body" sz="quarter" idx="11"/>
          </p:nvPr>
        </p:nvSpPr>
        <p:spPr>
          <a:xfrm>
            <a:off x="838200" y="1979823"/>
            <a:ext cx="10760015" cy="1593180"/>
          </a:xfrm>
        </p:spPr>
        <p:txBody>
          <a:bodyPr vert="horz" lIns="91440" tIns="45720" rIns="91440" bIns="45720" rtlCol="0" anchor="t">
            <a:normAutofit/>
          </a:bodyPr>
          <a:lstStyle/>
          <a:p>
            <a:pPr marL="457200" indent="-457200">
              <a:spcBef>
                <a:spcPts val="600"/>
              </a:spcBef>
              <a:spcAft>
                <a:spcPts val="600"/>
              </a:spcAft>
            </a:pPr>
            <a:r>
              <a:rPr lang="en-US" sz="2400" dirty="0">
                <a:latin typeface="Arial"/>
                <a:cs typeface="Arial"/>
              </a:rPr>
              <a:t>Sent to labs that responded to initial survey</a:t>
            </a:r>
            <a:endParaRPr lang="en-US" sz="2400" dirty="0"/>
          </a:p>
          <a:p>
            <a:pPr marL="457200" indent="-457200">
              <a:spcBef>
                <a:spcPts val="600"/>
              </a:spcBef>
              <a:spcAft>
                <a:spcPts val="600"/>
              </a:spcAft>
            </a:pPr>
            <a:r>
              <a:rPr lang="en-US" sz="2400" dirty="0">
                <a:latin typeface="Arial"/>
                <a:cs typeface="Arial"/>
              </a:rPr>
              <a:t>New target DLRs based on initial survey responses</a:t>
            </a:r>
          </a:p>
          <a:p>
            <a:pPr marL="457200" indent="-457200">
              <a:spcBef>
                <a:spcPts val="600"/>
              </a:spcBef>
              <a:spcAft>
                <a:spcPts val="600"/>
              </a:spcAft>
            </a:pPr>
            <a:r>
              <a:rPr lang="en-US" sz="2400" dirty="0">
                <a:latin typeface="Arial"/>
                <a:cs typeface="Arial"/>
              </a:rPr>
              <a:t>In the survey, laboratories</a:t>
            </a:r>
            <a:endParaRPr lang="en-US" sz="2400" dirty="0"/>
          </a:p>
          <a:p>
            <a:pPr marL="914400" lvl="1">
              <a:spcBef>
                <a:spcPts val="600"/>
              </a:spcBef>
              <a:spcAft>
                <a:spcPts val="600"/>
              </a:spcAft>
            </a:pPr>
            <a:endParaRPr lang="en-US" dirty="0"/>
          </a:p>
          <a:p>
            <a:pPr marL="914400" lvl="1">
              <a:spcBef>
                <a:spcPts val="600"/>
              </a:spcBef>
              <a:spcAft>
                <a:spcPts val="600"/>
              </a:spcAft>
            </a:pPr>
            <a:endParaRPr lang="en-US" dirty="0"/>
          </a:p>
          <a:p>
            <a:pPr marL="0" indent="0">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3FF1C9BE-BE4F-427C-8DB6-D7EF7A02B1C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23</a:t>
            </a:fld>
            <a:endParaRPr lang="en-US"/>
          </a:p>
        </p:txBody>
      </p:sp>
      <p:pic>
        <p:nvPicPr>
          <p:cNvPr id="5" name="Picture 5">
            <a:extLst>
              <a:ext uri="{FF2B5EF4-FFF2-40B4-BE49-F238E27FC236}">
                <a16:creationId xmlns:a16="http://schemas.microsoft.com/office/drawing/2014/main" id="{3CEC35FC-5B91-C14C-6331-B749187121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94349" y="3675256"/>
            <a:ext cx="537131" cy="537131"/>
          </a:xfrm>
          <a:prstGeom prst="rect">
            <a:avLst/>
          </a:prstGeom>
        </p:spPr>
      </p:pic>
      <p:sp>
        <p:nvSpPr>
          <p:cNvPr id="7" name="TextBox 6">
            <a:extLst>
              <a:ext uri="{FF2B5EF4-FFF2-40B4-BE49-F238E27FC236}">
                <a16:creationId xmlns:a16="http://schemas.microsoft.com/office/drawing/2014/main" id="{D620C30D-7364-2028-7668-CFA7236D61B1}"/>
              </a:ext>
            </a:extLst>
          </p:cNvPr>
          <p:cNvSpPr txBox="1"/>
          <p:nvPr/>
        </p:nvSpPr>
        <p:spPr>
          <a:xfrm>
            <a:off x="731511" y="4326963"/>
            <a:ext cx="30289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a:rPr>
              <a:t>Rated ability to achieve lowered DLR on a scale of 1 (impossible) to 5 (can do now)</a:t>
            </a:r>
            <a:endParaRPr lang="en-US" sz="2000" dirty="0"/>
          </a:p>
        </p:txBody>
      </p:sp>
      <p:pic>
        <p:nvPicPr>
          <p:cNvPr id="8" name="Picture 8">
            <a:extLst>
              <a:ext uri="{FF2B5EF4-FFF2-40B4-BE49-F238E27FC236}">
                <a16:creationId xmlns:a16="http://schemas.microsoft.com/office/drawing/2014/main" id="{A95430CA-AA3A-31E8-3173-6FDDB0A627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97295" y="3789523"/>
            <a:ext cx="536409" cy="536409"/>
          </a:xfrm>
          <a:prstGeom prst="rect">
            <a:avLst/>
          </a:prstGeom>
        </p:spPr>
      </p:pic>
      <p:sp>
        <p:nvSpPr>
          <p:cNvPr id="6" name="TextBox 5">
            <a:extLst>
              <a:ext uri="{FF2B5EF4-FFF2-40B4-BE49-F238E27FC236}">
                <a16:creationId xmlns:a16="http://schemas.microsoft.com/office/drawing/2014/main" id="{F85F4277-6B73-B446-794F-8F480451D53D}"/>
              </a:ext>
            </a:extLst>
          </p:cNvPr>
          <p:cNvSpPr txBox="1"/>
          <p:nvPr/>
        </p:nvSpPr>
        <p:spPr>
          <a:xfrm>
            <a:off x="4349806" y="4381392"/>
            <a:ext cx="30969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rial"/>
              </a:rPr>
              <a:t>Reported cost impact as a percent increase of current analysis costs (individual or suite)</a:t>
            </a:r>
            <a:endParaRPr lang="en-US" sz="2000"/>
          </a:p>
        </p:txBody>
      </p:sp>
      <p:pic>
        <p:nvPicPr>
          <p:cNvPr id="11" name="Picture 11">
            <a:extLst>
              <a:ext uri="{FF2B5EF4-FFF2-40B4-BE49-F238E27FC236}">
                <a16:creationId xmlns:a16="http://schemas.microsoft.com/office/drawing/2014/main" id="{D1653D14-0711-FA43-4FA7-0FE6CFCCB43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47592" y="3703511"/>
            <a:ext cx="565198" cy="517933"/>
          </a:xfrm>
          <a:prstGeom prst="rect">
            <a:avLst/>
          </a:prstGeom>
        </p:spPr>
      </p:pic>
      <p:sp>
        <p:nvSpPr>
          <p:cNvPr id="12" name="TextBox 11">
            <a:extLst>
              <a:ext uri="{FF2B5EF4-FFF2-40B4-BE49-F238E27FC236}">
                <a16:creationId xmlns:a16="http://schemas.microsoft.com/office/drawing/2014/main" id="{DDCE846D-B098-26DB-68B5-6E6BA17A42B4}"/>
              </a:ext>
            </a:extLst>
          </p:cNvPr>
          <p:cNvSpPr txBox="1"/>
          <p:nvPr/>
        </p:nvSpPr>
        <p:spPr>
          <a:xfrm>
            <a:off x="8159805" y="4381391"/>
            <a:ext cx="30969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rial"/>
                <a:cs typeface="Arial"/>
              </a:rPr>
              <a:t>Provided input on what it would take to achieve a lower DLR than the proposed DLRs</a:t>
            </a:r>
          </a:p>
        </p:txBody>
      </p:sp>
    </p:spTree>
    <p:extLst>
      <p:ext uri="{BB962C8B-B14F-4D97-AF65-F5344CB8AC3E}">
        <p14:creationId xmlns:p14="http://schemas.microsoft.com/office/powerpoint/2010/main" val="379196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942893" y="337766"/>
            <a:ext cx="10515600" cy="830997"/>
          </a:xfrm>
        </p:spPr>
        <p:txBody>
          <a:bodyPr/>
          <a:lstStyle/>
          <a:p>
            <a:pPr algn="ctr"/>
            <a:r>
              <a:rPr lang="en-US" b="1" dirty="0">
                <a:solidFill>
                  <a:srgbClr val="004E7D"/>
                </a:solidFill>
                <a:latin typeface="Arial"/>
                <a:cs typeface="Arial"/>
              </a:rPr>
              <a:t>Follow-up Survey: Costs</a:t>
            </a:r>
          </a:p>
        </p:txBody>
      </p:sp>
      <p:sp>
        <p:nvSpPr>
          <p:cNvPr id="4" name="Slide Number Placeholder 3">
            <a:extLst>
              <a:ext uri="{FF2B5EF4-FFF2-40B4-BE49-F238E27FC236}">
                <a16:creationId xmlns:a16="http://schemas.microsoft.com/office/drawing/2014/main" id="{3FF1C9BE-BE4F-427C-8DB6-D7EF7A02B1CE}"/>
              </a:ext>
            </a:extLst>
          </p:cNvPr>
          <p:cNvSpPr>
            <a:spLocks noGrp="1"/>
          </p:cNvSpPr>
          <p:nvPr>
            <p:ph type="sldNum" sz="quarter" idx="4"/>
          </p:nvPr>
        </p:nvSpPr>
        <p:spPr>
          <a:xfrm>
            <a:off x="0" y="0"/>
            <a:ext cx="2743200" cy="365125"/>
          </a:xfrm>
        </p:spPr>
        <p:txBody>
          <a:bodyPr/>
          <a:lstStyle/>
          <a:p>
            <a:fld id="{A15CFC30-E45D-4431-B46B-489B270F7815}" type="slidenum">
              <a:rPr lang="en-US" smtClean="0"/>
              <a:pPr/>
              <a:t>24</a:t>
            </a:fld>
            <a:endParaRPr lang="en-US"/>
          </a:p>
        </p:txBody>
      </p:sp>
      <p:sp>
        <p:nvSpPr>
          <p:cNvPr id="6" name="TextBox 5">
            <a:extLst>
              <a:ext uri="{FF2B5EF4-FFF2-40B4-BE49-F238E27FC236}">
                <a16:creationId xmlns:a16="http://schemas.microsoft.com/office/drawing/2014/main" id="{A2F943D9-D144-4579-9F1F-CC73BD997040}"/>
              </a:ext>
            </a:extLst>
          </p:cNvPr>
          <p:cNvSpPr txBox="1"/>
          <p:nvPr/>
        </p:nvSpPr>
        <p:spPr>
          <a:xfrm>
            <a:off x="1529937" y="1108918"/>
            <a:ext cx="9132125"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Range of percent cost increases for proposed metal DLR (minimum and maximum)</a:t>
            </a:r>
          </a:p>
        </p:txBody>
      </p:sp>
      <p:graphicFrame>
        <p:nvGraphicFramePr>
          <p:cNvPr id="8" name="Table 7">
            <a:extLst>
              <a:ext uri="{FF2B5EF4-FFF2-40B4-BE49-F238E27FC236}">
                <a16:creationId xmlns:a16="http://schemas.microsoft.com/office/drawing/2014/main" id="{EBE2E80C-B599-41C5-B13D-48C0FFB6089F}"/>
              </a:ext>
            </a:extLst>
          </p:cNvPr>
          <p:cNvGraphicFramePr>
            <a:graphicFrameLocks noGrp="1"/>
          </p:cNvGraphicFramePr>
          <p:nvPr>
            <p:extLst>
              <p:ext uri="{D42A27DB-BD31-4B8C-83A1-F6EECF244321}">
                <p14:modId xmlns:p14="http://schemas.microsoft.com/office/powerpoint/2010/main" val="2088748568"/>
              </p:ext>
            </p:extLst>
          </p:nvPr>
        </p:nvGraphicFramePr>
        <p:xfrm>
          <a:off x="242005" y="2042304"/>
          <a:ext cx="11751117" cy="3101758"/>
        </p:xfrm>
        <a:graphic>
          <a:graphicData uri="http://schemas.openxmlformats.org/drawingml/2006/table">
            <a:tbl>
              <a:tblPr firstRow="1" firstCol="1" bandRow="1">
                <a:tableStyleId>{5C22544A-7EE6-4342-B048-85BDC9FD1C3A}</a:tableStyleId>
              </a:tblPr>
              <a:tblGrid>
                <a:gridCol w="1257060">
                  <a:extLst>
                    <a:ext uri="{9D8B030D-6E8A-4147-A177-3AD203B41FA5}">
                      <a16:colId xmlns:a16="http://schemas.microsoft.com/office/drawing/2014/main" val="3845936850"/>
                    </a:ext>
                  </a:extLst>
                </a:gridCol>
                <a:gridCol w="1502753">
                  <a:extLst>
                    <a:ext uri="{9D8B030D-6E8A-4147-A177-3AD203B41FA5}">
                      <a16:colId xmlns:a16="http://schemas.microsoft.com/office/drawing/2014/main" val="3248292980"/>
                    </a:ext>
                  </a:extLst>
                </a:gridCol>
                <a:gridCol w="969818">
                  <a:extLst>
                    <a:ext uri="{9D8B030D-6E8A-4147-A177-3AD203B41FA5}">
                      <a16:colId xmlns:a16="http://schemas.microsoft.com/office/drawing/2014/main" val="1064105022"/>
                    </a:ext>
                  </a:extLst>
                </a:gridCol>
                <a:gridCol w="1062182">
                  <a:extLst>
                    <a:ext uri="{9D8B030D-6E8A-4147-A177-3AD203B41FA5}">
                      <a16:colId xmlns:a16="http://schemas.microsoft.com/office/drawing/2014/main" val="3029110551"/>
                    </a:ext>
                  </a:extLst>
                </a:gridCol>
                <a:gridCol w="988291">
                  <a:extLst>
                    <a:ext uri="{9D8B030D-6E8A-4147-A177-3AD203B41FA5}">
                      <a16:colId xmlns:a16="http://schemas.microsoft.com/office/drawing/2014/main" val="531241221"/>
                    </a:ext>
                  </a:extLst>
                </a:gridCol>
                <a:gridCol w="1006764">
                  <a:extLst>
                    <a:ext uri="{9D8B030D-6E8A-4147-A177-3AD203B41FA5}">
                      <a16:colId xmlns:a16="http://schemas.microsoft.com/office/drawing/2014/main" val="828498705"/>
                    </a:ext>
                  </a:extLst>
                </a:gridCol>
                <a:gridCol w="932872">
                  <a:extLst>
                    <a:ext uri="{9D8B030D-6E8A-4147-A177-3AD203B41FA5}">
                      <a16:colId xmlns:a16="http://schemas.microsoft.com/office/drawing/2014/main" val="2704858410"/>
                    </a:ext>
                  </a:extLst>
                </a:gridCol>
                <a:gridCol w="1043710">
                  <a:extLst>
                    <a:ext uri="{9D8B030D-6E8A-4147-A177-3AD203B41FA5}">
                      <a16:colId xmlns:a16="http://schemas.microsoft.com/office/drawing/2014/main" val="4154405486"/>
                    </a:ext>
                  </a:extLst>
                </a:gridCol>
                <a:gridCol w="932872">
                  <a:extLst>
                    <a:ext uri="{9D8B030D-6E8A-4147-A177-3AD203B41FA5}">
                      <a16:colId xmlns:a16="http://schemas.microsoft.com/office/drawing/2014/main" val="1856057172"/>
                    </a:ext>
                  </a:extLst>
                </a:gridCol>
                <a:gridCol w="1191491">
                  <a:extLst>
                    <a:ext uri="{9D8B030D-6E8A-4147-A177-3AD203B41FA5}">
                      <a16:colId xmlns:a16="http://schemas.microsoft.com/office/drawing/2014/main" val="1229746578"/>
                    </a:ext>
                  </a:extLst>
                </a:gridCol>
                <a:gridCol w="863304">
                  <a:extLst>
                    <a:ext uri="{9D8B030D-6E8A-4147-A177-3AD203B41FA5}">
                      <a16:colId xmlns:a16="http://schemas.microsoft.com/office/drawing/2014/main" val="209348461"/>
                    </a:ext>
                  </a:extLst>
                </a:gridCol>
              </a:tblGrid>
              <a:tr h="581909">
                <a:tc>
                  <a:txBody>
                    <a:bodyPr/>
                    <a:lstStyle/>
                    <a:p>
                      <a:pPr algn="ctr" rtl="0" fontAlgn="base"/>
                      <a:r>
                        <a:rPr lang="en-US" sz="1400" b="1" dirty="0">
                          <a:effectLst/>
                          <a:latin typeface="Arial"/>
                        </a:rPr>
                        <a:t>Proposed DLR </a:t>
                      </a:r>
                    </a:p>
                  </a:txBody>
                  <a:tcPr anchor="ctr"/>
                </a:tc>
                <a:tc>
                  <a:txBody>
                    <a:bodyPr/>
                    <a:lstStyle/>
                    <a:p>
                      <a:pPr algn="ctr" rtl="0" fontAlgn="base"/>
                      <a:r>
                        <a:rPr lang="en-US" sz="1400" b="1" dirty="0">
                          <a:effectLst/>
                          <a:latin typeface="Arial"/>
                        </a:rPr>
                        <a:t>Number of Labs</a:t>
                      </a:r>
                    </a:p>
                  </a:txBody>
                  <a:tcPr anchor="ctr"/>
                </a:tc>
                <a:tc>
                  <a:txBody>
                    <a:bodyPr/>
                    <a:lstStyle/>
                    <a:p>
                      <a:pPr algn="ctr" rtl="0" fontAlgn="base"/>
                      <a:r>
                        <a:rPr lang="en-US" sz="1400" dirty="0">
                          <a:effectLst/>
                          <a:latin typeface="Arial"/>
                        </a:rPr>
                        <a:t>Arsenic </a:t>
                      </a:r>
                    </a:p>
                  </a:txBody>
                  <a:tcPr anchor="ctr"/>
                </a:tc>
                <a:tc>
                  <a:txBody>
                    <a:bodyPr/>
                    <a:lstStyle/>
                    <a:p>
                      <a:pPr algn="ctr" rtl="0" fontAlgn="base"/>
                      <a:r>
                        <a:rPr lang="en-US" sz="1400">
                          <a:effectLst/>
                          <a:latin typeface="Arial"/>
                        </a:rPr>
                        <a:t>Cadmium </a:t>
                      </a:r>
                    </a:p>
                  </a:txBody>
                  <a:tcPr anchor="ctr"/>
                </a:tc>
                <a:tc>
                  <a:txBody>
                    <a:bodyPr/>
                    <a:lstStyle/>
                    <a:p>
                      <a:pPr algn="ctr" rtl="0" fontAlgn="base"/>
                      <a:r>
                        <a:rPr lang="en-US" sz="1400">
                          <a:effectLst/>
                          <a:latin typeface="Arial"/>
                        </a:rPr>
                        <a:t>Lead </a:t>
                      </a:r>
                    </a:p>
                  </a:txBody>
                  <a:tcPr anchor="ctr"/>
                </a:tc>
                <a:tc>
                  <a:txBody>
                    <a:bodyPr/>
                    <a:lstStyle/>
                    <a:p>
                      <a:pPr algn="ctr" rtl="0" fontAlgn="base"/>
                      <a:r>
                        <a:rPr lang="en-US" sz="1400">
                          <a:effectLst/>
                          <a:latin typeface="Arial"/>
                        </a:rPr>
                        <a:t>Mercury  </a:t>
                      </a:r>
                    </a:p>
                  </a:txBody>
                  <a:tcPr anchor="ctr"/>
                </a:tc>
                <a:tc>
                  <a:txBody>
                    <a:bodyPr/>
                    <a:lstStyle/>
                    <a:p>
                      <a:pPr algn="ctr" rtl="0" fontAlgn="base"/>
                      <a:r>
                        <a:rPr lang="en-US" sz="1400">
                          <a:effectLst/>
                          <a:latin typeface="Arial"/>
                        </a:rPr>
                        <a:t>Nickel </a:t>
                      </a:r>
                    </a:p>
                  </a:txBody>
                  <a:tcPr anchor="ctr"/>
                </a:tc>
                <a:tc>
                  <a:txBody>
                    <a:bodyPr/>
                    <a:lstStyle/>
                    <a:p>
                      <a:pPr algn="ctr" rtl="0" fontAlgn="base"/>
                      <a:r>
                        <a:rPr lang="en-US" sz="1400" dirty="0">
                          <a:effectLst/>
                          <a:latin typeface="Arial"/>
                        </a:rPr>
                        <a:t>Thallium </a:t>
                      </a:r>
                    </a:p>
                  </a:txBody>
                  <a:tcPr anchor="ctr"/>
                </a:tc>
                <a:tc>
                  <a:txBody>
                    <a:bodyPr/>
                    <a:lstStyle/>
                    <a:p>
                      <a:pPr algn="ctr" rtl="0" fontAlgn="base"/>
                      <a:r>
                        <a:rPr lang="en-US" sz="1400">
                          <a:effectLst/>
                          <a:latin typeface="Arial"/>
                        </a:rPr>
                        <a:t>Iron</a:t>
                      </a:r>
                    </a:p>
                  </a:txBody>
                  <a:tcPr anchor="ctr"/>
                </a:tc>
                <a:tc>
                  <a:txBody>
                    <a:bodyPr/>
                    <a:lstStyle/>
                    <a:p>
                      <a:pPr algn="ctr" rtl="0" fontAlgn="base"/>
                      <a:r>
                        <a:rPr lang="en-US" sz="1400">
                          <a:effectLst/>
                          <a:latin typeface="Arial"/>
                        </a:rPr>
                        <a:t>Manganese</a:t>
                      </a:r>
                    </a:p>
                  </a:txBody>
                  <a:tcPr anchor="ctr"/>
                </a:tc>
                <a:tc>
                  <a:txBody>
                    <a:bodyPr/>
                    <a:lstStyle/>
                    <a:p>
                      <a:pPr algn="ctr" rtl="0" fontAlgn="base"/>
                      <a:r>
                        <a:rPr lang="en-US" sz="1400">
                          <a:effectLst/>
                          <a:latin typeface="Arial"/>
                        </a:rPr>
                        <a:t>Zinc</a:t>
                      </a:r>
                    </a:p>
                  </a:txBody>
                  <a:tcPr anchor="ctr"/>
                </a:tc>
                <a:extLst>
                  <a:ext uri="{0D108BD9-81ED-4DB2-BD59-A6C34878D82A}">
                    <a16:rowId xmlns:a16="http://schemas.microsoft.com/office/drawing/2014/main" val="2367607537"/>
                  </a:ext>
                </a:extLst>
              </a:tr>
              <a:tr h="514349">
                <a:tc>
                  <a:txBody>
                    <a:bodyPr/>
                    <a:lstStyle/>
                    <a:p>
                      <a:pPr algn="ctr" rtl="0" fontAlgn="base"/>
                      <a:r>
                        <a:rPr lang="en-US" sz="1400" b="1" dirty="0">
                          <a:effectLst/>
                          <a:latin typeface="Arial"/>
                        </a:rPr>
                        <a:t>Analytical Method</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b="0" dirty="0">
                          <a:effectLst/>
                          <a:latin typeface="Arial"/>
                        </a:rPr>
                        <a:t>C = Commercial </a:t>
                      </a:r>
                      <a:br>
                        <a:rPr lang="en-US" sz="1400" b="0" dirty="0">
                          <a:effectLst/>
                          <a:latin typeface="Arial"/>
                        </a:rPr>
                      </a:br>
                      <a:r>
                        <a:rPr lang="en-US" sz="1400" b="0" dirty="0">
                          <a:effectLst/>
                          <a:latin typeface="Arial"/>
                        </a:rPr>
                        <a:t>M = Municipal</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b="0" dirty="0">
                          <a:effectLst/>
                          <a:latin typeface="Arial"/>
                        </a:rPr>
                        <a:t>1 µg/L*</a:t>
                      </a:r>
                      <a:endParaRPr lang="en-US" sz="1400" b="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0.5 </a:t>
                      </a:r>
                      <a:r>
                        <a:rPr lang="en-US" sz="1400" b="0" dirty="0">
                          <a:effectLst/>
                          <a:latin typeface="Arial"/>
                        </a:rPr>
                        <a:t>µg/L*</a:t>
                      </a:r>
                      <a:endParaRPr lang="en-US" sz="140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0.5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0.2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2 </a:t>
                      </a:r>
                      <a:r>
                        <a:rPr lang="en-US" sz="1400" b="0" dirty="0">
                          <a:effectLst/>
                          <a:latin typeface="Arial"/>
                        </a:rPr>
                        <a:t>µg/L*</a:t>
                      </a:r>
                      <a:endParaRPr lang="en-US" sz="140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0.8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100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20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b="0">
                          <a:effectLst/>
                          <a:latin typeface="Arial"/>
                        </a:rPr>
                        <a:t>50 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116529"/>
                  </a:ext>
                </a:extLst>
              </a:tr>
              <a:tr h="514349">
                <a:tc>
                  <a:txBody>
                    <a:bodyPr/>
                    <a:lstStyle/>
                    <a:p>
                      <a:pPr algn="ctr" rtl="0" fontAlgn="base"/>
                      <a:r>
                        <a:rPr lang="en-US" sz="1400" b="1">
                          <a:effectLst/>
                          <a:latin typeface="Arial"/>
                        </a:rPr>
                        <a:t>EPA 200.7</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b="1" dirty="0">
                          <a:effectLst/>
                          <a:latin typeface="Arial"/>
                        </a:rPr>
                        <a:t>C = 2, M = 4</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solidFill>
                            <a:schemeClr val="tx1"/>
                          </a:solidFill>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effectLst/>
                          <a:latin typeface="Arial"/>
                        </a:rPr>
                        <a:t>0 to </a:t>
                      </a:r>
                      <a:r>
                        <a:rPr lang="en-US" sz="1400" b="1" dirty="0">
                          <a:effectLst/>
                          <a:latin typeface="Arial"/>
                        </a:rPr>
                        <a:t>20</a:t>
                      </a:r>
                      <a:r>
                        <a:rPr lang="en-US" sz="1400" dirty="0">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solidFill>
                            <a:schemeClr val="tx1"/>
                          </a:solidFill>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solidFill>
                            <a:schemeClr val="tx1"/>
                          </a:solidFill>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a:effectLst/>
                          <a:latin typeface="Arial"/>
                        </a:rPr>
                        <a:t>0 to </a:t>
                      </a:r>
                      <a:r>
                        <a:rPr lang="en-US" sz="1400" b="1">
                          <a:effectLst/>
                          <a:latin typeface="Arial"/>
                        </a:rPr>
                        <a:t>43</a:t>
                      </a:r>
                      <a:r>
                        <a:rPr lang="en-US" sz="1400">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solidFill>
                            <a:schemeClr val="tx1"/>
                          </a:solidFill>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a:effectLst/>
                          <a:latin typeface="Arial"/>
                        </a:rPr>
                        <a:t>0%</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a:effectLst/>
                          <a:latin typeface="Arial"/>
                        </a:rPr>
                        <a:t>0%</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a:effectLst/>
                          <a:latin typeface="Arial"/>
                        </a:rPr>
                        <a:t>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748653"/>
                  </a:ext>
                </a:extLst>
              </a:tr>
              <a:tr h="495780">
                <a:tc>
                  <a:txBody>
                    <a:bodyPr/>
                    <a:lstStyle/>
                    <a:p>
                      <a:pPr algn="ctr" rtl="0" fontAlgn="base"/>
                      <a:r>
                        <a:rPr lang="en-US" sz="1400" b="1" dirty="0">
                          <a:effectLst/>
                          <a:latin typeface="Arial"/>
                        </a:rPr>
                        <a:t>EPA 200.8</a:t>
                      </a:r>
                    </a:p>
                  </a:txBody>
                  <a:tcPr anchor="ctr"/>
                </a:tc>
                <a:tc>
                  <a:txBody>
                    <a:bodyPr/>
                    <a:lstStyle/>
                    <a:p>
                      <a:pPr algn="ctr" rtl="0" fontAlgn="base"/>
                      <a:r>
                        <a:rPr lang="en-US" sz="1400" b="1" dirty="0">
                          <a:effectLst/>
                          <a:latin typeface="Arial"/>
                        </a:rPr>
                        <a:t>C = 4, M = 9</a:t>
                      </a:r>
                    </a:p>
                  </a:txBody>
                  <a:tcPr anchor="ctr"/>
                </a:tc>
                <a:tc>
                  <a:txBody>
                    <a:bodyPr/>
                    <a:lstStyle/>
                    <a:p>
                      <a:pPr algn="ctr" rtl="0" fontAlgn="base"/>
                      <a:r>
                        <a:rPr lang="en-US" sz="1400">
                          <a:effectLst/>
                          <a:latin typeface="Arial"/>
                        </a:rPr>
                        <a:t>0 to </a:t>
                      </a:r>
                      <a:r>
                        <a:rPr lang="en-US" sz="1400" b="1">
                          <a:effectLst/>
                          <a:latin typeface="Arial"/>
                        </a:rPr>
                        <a:t>20</a:t>
                      </a:r>
                      <a:r>
                        <a:rPr lang="en-US" sz="1400">
                          <a:effectLst/>
                          <a:latin typeface="Arial"/>
                        </a:rPr>
                        <a:t>%</a:t>
                      </a:r>
                    </a:p>
                  </a:txBody>
                  <a:tcPr anchor="ctr"/>
                </a:tc>
                <a:tc>
                  <a:txBody>
                    <a:bodyPr/>
                    <a:lstStyle/>
                    <a:p>
                      <a:pPr algn="ctr" rtl="0" fontAlgn="base"/>
                      <a:r>
                        <a:rPr lang="en-US" sz="1400">
                          <a:effectLst/>
                          <a:latin typeface="Arial"/>
                        </a:rPr>
                        <a:t>0 to </a:t>
                      </a:r>
                      <a:r>
                        <a:rPr lang="en-US" sz="1400" b="1">
                          <a:effectLst/>
                          <a:latin typeface="Arial"/>
                        </a:rPr>
                        <a:t>20</a:t>
                      </a:r>
                      <a:r>
                        <a:rPr lang="en-US" sz="1400">
                          <a:effectLst/>
                          <a:latin typeface="Arial"/>
                        </a:rPr>
                        <a:t>%</a:t>
                      </a:r>
                    </a:p>
                  </a:txBody>
                  <a:tcPr anchor="ctr"/>
                </a:tc>
                <a:tc>
                  <a:txBody>
                    <a:bodyPr/>
                    <a:lstStyle/>
                    <a:p>
                      <a:pPr algn="ctr" rtl="0" fontAlgn="base"/>
                      <a:r>
                        <a:rPr lang="en-US" sz="1400">
                          <a:effectLst/>
                          <a:latin typeface="Arial"/>
                        </a:rPr>
                        <a:t>0 to</a:t>
                      </a:r>
                      <a:r>
                        <a:rPr lang="en-US" sz="1400" b="1">
                          <a:effectLst/>
                          <a:latin typeface="Arial"/>
                        </a:rPr>
                        <a:t> 20</a:t>
                      </a:r>
                      <a:r>
                        <a:rPr lang="en-US" sz="1400">
                          <a:effectLst/>
                          <a:latin typeface="Arial"/>
                        </a:rPr>
                        <a:t>%</a:t>
                      </a:r>
                    </a:p>
                  </a:txBody>
                  <a:tcPr anchor="ctr"/>
                </a:tc>
                <a:tc>
                  <a:txBody>
                    <a:bodyPr/>
                    <a:lstStyle/>
                    <a:p>
                      <a:pPr algn="ctr" rtl="0" fontAlgn="base"/>
                      <a:r>
                        <a:rPr lang="en-US" sz="1400" dirty="0">
                          <a:effectLst/>
                          <a:latin typeface="Arial"/>
                        </a:rPr>
                        <a:t>0 to </a:t>
                      </a:r>
                      <a:r>
                        <a:rPr lang="en-US" sz="1400" b="1" dirty="0">
                          <a:effectLst/>
                          <a:latin typeface="Arial"/>
                        </a:rPr>
                        <a:t>20</a:t>
                      </a:r>
                      <a:r>
                        <a:rPr lang="en-US" sz="1400" dirty="0">
                          <a:effectLst/>
                          <a:latin typeface="Arial"/>
                        </a:rPr>
                        <a:t>%</a:t>
                      </a:r>
                    </a:p>
                  </a:txBody>
                  <a:tcPr anchor="ctr"/>
                </a:tc>
                <a:tc>
                  <a:txBody>
                    <a:bodyPr/>
                    <a:lstStyle/>
                    <a:p>
                      <a:pPr algn="ctr" rtl="0" fontAlgn="base"/>
                      <a:r>
                        <a:rPr lang="en-US" sz="1400" dirty="0">
                          <a:effectLst/>
                          <a:latin typeface="Arial"/>
                        </a:rPr>
                        <a:t>0%</a:t>
                      </a:r>
                    </a:p>
                  </a:txBody>
                  <a:tcPr anchor="ctr"/>
                </a:tc>
                <a:tc>
                  <a:txBody>
                    <a:bodyPr/>
                    <a:lstStyle/>
                    <a:p>
                      <a:pPr algn="ctr" rtl="0" fontAlgn="base"/>
                      <a:r>
                        <a:rPr lang="en-US" sz="1400">
                          <a:effectLst/>
                          <a:latin typeface="Arial"/>
                        </a:rPr>
                        <a:t>0 to </a:t>
                      </a:r>
                      <a:r>
                        <a:rPr lang="en-US" sz="1400" b="1">
                          <a:effectLst/>
                          <a:latin typeface="Arial"/>
                        </a:rPr>
                        <a:t>20</a:t>
                      </a:r>
                      <a:r>
                        <a:rPr lang="en-US" sz="1400">
                          <a:effectLst/>
                          <a:latin typeface="Arial"/>
                        </a:rPr>
                        <a:t>%</a:t>
                      </a:r>
                    </a:p>
                  </a:txBody>
                  <a:tcPr anchor="ctr"/>
                </a:tc>
                <a:tc>
                  <a:txBody>
                    <a:bodyPr/>
                    <a:lstStyle/>
                    <a:p>
                      <a:pPr algn="ctr" rtl="0" fontAlgn="base"/>
                      <a:r>
                        <a:rPr lang="en-US" sz="1400">
                          <a:effectLst/>
                          <a:latin typeface="Arial"/>
                        </a:rPr>
                        <a:t>0%</a:t>
                      </a:r>
                    </a:p>
                  </a:txBody>
                  <a:tcPr anchor="ctr"/>
                </a:tc>
                <a:tc>
                  <a:txBody>
                    <a:bodyPr/>
                    <a:lstStyle/>
                    <a:p>
                      <a:pPr algn="ctr" rtl="0" fontAlgn="base"/>
                      <a:r>
                        <a:rPr lang="en-US" sz="1400">
                          <a:effectLst/>
                          <a:latin typeface="Arial"/>
                        </a:rPr>
                        <a:t>0%</a:t>
                      </a:r>
                    </a:p>
                  </a:txBody>
                  <a:tcPr anchor="ctr"/>
                </a:tc>
                <a:tc>
                  <a:txBody>
                    <a:bodyPr/>
                    <a:lstStyle/>
                    <a:p>
                      <a:pPr algn="ctr" rtl="0" fontAlgn="base"/>
                      <a:r>
                        <a:rPr lang="en-US" sz="1400">
                          <a:effectLst/>
                          <a:latin typeface="Arial"/>
                        </a:rPr>
                        <a:t>0%</a:t>
                      </a:r>
                    </a:p>
                  </a:txBody>
                  <a:tcPr anchor="ctr"/>
                </a:tc>
                <a:extLst>
                  <a:ext uri="{0D108BD9-81ED-4DB2-BD59-A6C34878D82A}">
                    <a16:rowId xmlns:a16="http://schemas.microsoft.com/office/drawing/2014/main" val="2901248410"/>
                  </a:ext>
                </a:extLst>
              </a:tr>
              <a:tr h="495780">
                <a:tc>
                  <a:txBody>
                    <a:bodyPr/>
                    <a:lstStyle/>
                    <a:p>
                      <a:pPr algn="ctr" rtl="0" fontAlgn="base"/>
                      <a:r>
                        <a:rPr lang="en-US" sz="1400" b="1">
                          <a:effectLst/>
                          <a:latin typeface="Arial"/>
                        </a:rPr>
                        <a:t>SM 3113B</a:t>
                      </a:r>
                    </a:p>
                  </a:txBody>
                  <a:tcPr anchor="ctr"/>
                </a:tc>
                <a:tc>
                  <a:txBody>
                    <a:bodyPr/>
                    <a:lstStyle/>
                    <a:p>
                      <a:pPr algn="ctr" rtl="0" fontAlgn="base"/>
                      <a:r>
                        <a:rPr lang="en-US" sz="1400" b="1" dirty="0">
                          <a:effectLst/>
                          <a:latin typeface="Arial"/>
                        </a:rPr>
                        <a:t>C = 0, M = 1</a:t>
                      </a:r>
                    </a:p>
                  </a:txBody>
                  <a:tcPr anchor="ctr"/>
                </a:tc>
                <a:tc>
                  <a:txBody>
                    <a:bodyPr/>
                    <a:lstStyle/>
                    <a:p>
                      <a:pPr algn="ctr" rtl="0" fontAlgn="base"/>
                      <a:r>
                        <a:rPr lang="en-US" sz="1400" b="1">
                          <a:effectLst/>
                          <a:latin typeface="Arial"/>
                        </a:rPr>
                        <a:t>45</a:t>
                      </a:r>
                      <a:r>
                        <a:rPr lang="en-US" sz="1400">
                          <a:effectLst/>
                          <a:latin typeface="Arial"/>
                        </a:rPr>
                        <a:t>%</a:t>
                      </a:r>
                    </a:p>
                  </a:txBody>
                  <a:tcPr anchor="ctr"/>
                </a:tc>
                <a:tc>
                  <a:txBody>
                    <a:bodyPr/>
                    <a:lstStyle/>
                    <a:p>
                      <a:pPr algn="ctr" rtl="0" fontAlgn="base"/>
                      <a:r>
                        <a:rPr lang="en-US" sz="1400" dirty="0">
                          <a:solidFill>
                            <a:schemeClr val="tx1"/>
                          </a:solidFill>
                          <a:effectLst/>
                          <a:latin typeface="Arial"/>
                        </a:rPr>
                        <a:t>-</a:t>
                      </a:r>
                    </a:p>
                  </a:txBody>
                  <a:tcPr anchor="ctr"/>
                </a:tc>
                <a:tc>
                  <a:txBody>
                    <a:bodyPr/>
                    <a:lstStyle/>
                    <a:p>
                      <a:pPr algn="ctr" rtl="0" fontAlgn="base"/>
                      <a:r>
                        <a:rPr lang="en-US" sz="1400" b="1">
                          <a:effectLst/>
                          <a:latin typeface="Arial"/>
                        </a:rPr>
                        <a:t>45</a:t>
                      </a:r>
                      <a:r>
                        <a:rPr lang="en-US" sz="1400">
                          <a:effectLst/>
                          <a:latin typeface="Arial"/>
                        </a:rPr>
                        <a:t>%</a:t>
                      </a:r>
                    </a:p>
                  </a:txBody>
                  <a:tcPr anchor="ctr"/>
                </a:tc>
                <a:tc>
                  <a:txBody>
                    <a:bodyPr/>
                    <a:lstStyle/>
                    <a:p>
                      <a:pPr algn="ctr" rtl="0" fontAlgn="base"/>
                      <a:r>
                        <a:rPr lang="en-US" sz="1400" dirty="0">
                          <a:solidFill>
                            <a:schemeClr val="tx1"/>
                          </a:solidFill>
                          <a:effectLst/>
                          <a:latin typeface="Arial"/>
                        </a:rPr>
                        <a:t>-</a:t>
                      </a:r>
                    </a:p>
                  </a:txBody>
                  <a:tcPr anchor="ctr"/>
                </a:tc>
                <a:tc>
                  <a:txBody>
                    <a:bodyPr/>
                    <a:lstStyle/>
                    <a:p>
                      <a:pPr algn="ctr" rtl="0" fontAlgn="base"/>
                      <a:r>
                        <a:rPr lang="en-US" sz="1400" dirty="0">
                          <a:solidFill>
                            <a:schemeClr val="tx1"/>
                          </a:solidFill>
                          <a:effectLst/>
                          <a:latin typeface="Arial"/>
                        </a:rPr>
                        <a:t>-</a:t>
                      </a:r>
                    </a:p>
                  </a:txBody>
                  <a:tcPr anchor="ctr"/>
                </a:tc>
                <a:tc>
                  <a:txBody>
                    <a:bodyPr/>
                    <a:lstStyle/>
                    <a:p>
                      <a:pPr algn="ctr" rtl="0" fontAlgn="base"/>
                      <a:r>
                        <a:rPr lang="en-US" sz="1400" dirty="0">
                          <a:solidFill>
                            <a:schemeClr val="tx1"/>
                          </a:solidFill>
                          <a:effectLst/>
                          <a:latin typeface="Arial"/>
                        </a:rPr>
                        <a:t>-</a:t>
                      </a:r>
                    </a:p>
                  </a:txBody>
                  <a:tcPr anchor="ctr"/>
                </a:tc>
                <a:tc>
                  <a:txBody>
                    <a:bodyPr/>
                    <a:lstStyle/>
                    <a:p>
                      <a:pPr algn="ctr" rtl="0" fontAlgn="base"/>
                      <a:r>
                        <a:rPr lang="en-US" sz="1400" b="0" dirty="0">
                          <a:solidFill>
                            <a:schemeClr val="tx1"/>
                          </a:solidFill>
                          <a:effectLst/>
                          <a:latin typeface="Arial"/>
                        </a:rPr>
                        <a:t>-</a:t>
                      </a:r>
                    </a:p>
                  </a:txBody>
                  <a:tcPr anchor="ctr"/>
                </a:tc>
                <a:tc>
                  <a:txBody>
                    <a:bodyPr/>
                    <a:lstStyle/>
                    <a:p>
                      <a:pPr algn="ctr" rtl="0" fontAlgn="base"/>
                      <a:r>
                        <a:rPr lang="en-US" sz="1400" b="0" dirty="0">
                          <a:solidFill>
                            <a:schemeClr val="tx1"/>
                          </a:solidFill>
                          <a:effectLst/>
                          <a:latin typeface="Arial"/>
                        </a:rPr>
                        <a:t>-</a:t>
                      </a:r>
                    </a:p>
                  </a:txBody>
                  <a:tcPr anchor="ctr"/>
                </a:tc>
                <a:tc>
                  <a:txBody>
                    <a:bodyPr/>
                    <a:lstStyle/>
                    <a:p>
                      <a:pPr algn="ctr" rtl="0" fontAlgn="base"/>
                      <a:r>
                        <a:rPr lang="en-US" sz="1400" b="0" dirty="0">
                          <a:solidFill>
                            <a:schemeClr val="tx1"/>
                          </a:solidFill>
                          <a:effectLst/>
                          <a:latin typeface="Arial"/>
                        </a:rPr>
                        <a:t>-</a:t>
                      </a:r>
                    </a:p>
                  </a:txBody>
                  <a:tcPr anchor="ctr"/>
                </a:tc>
                <a:extLst>
                  <a:ext uri="{0D108BD9-81ED-4DB2-BD59-A6C34878D82A}">
                    <a16:rowId xmlns:a16="http://schemas.microsoft.com/office/drawing/2014/main" val="690091697"/>
                  </a:ext>
                </a:extLst>
              </a:tr>
              <a:tr h="495780">
                <a:tc>
                  <a:txBody>
                    <a:bodyPr/>
                    <a:lstStyle/>
                    <a:p>
                      <a:pPr algn="ctr" rtl="0" fontAlgn="base"/>
                      <a:r>
                        <a:rPr lang="en-US" sz="1400" b="1" dirty="0">
                          <a:effectLst/>
                          <a:latin typeface="Arial"/>
                        </a:rPr>
                        <a:t>EPA 245.1</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b="1" dirty="0">
                          <a:effectLst/>
                          <a:latin typeface="Arial"/>
                        </a:rPr>
                        <a:t>C = 3, M = 2</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effectLst/>
                          <a:latin typeface="Arial"/>
                        </a:rPr>
                        <a:t>0 to </a:t>
                      </a:r>
                      <a:r>
                        <a:rPr lang="en-US" sz="1400" b="1">
                          <a:effectLst/>
                          <a:latin typeface="Arial"/>
                        </a:rPr>
                        <a:t>40</a:t>
                      </a:r>
                      <a:r>
                        <a:rPr lang="en-US" sz="1400">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rPr>
                        <a:t>-</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rPr>
                        <a:t>-</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rPr>
                        <a:t>-</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rPr>
                        <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778114"/>
                  </a:ext>
                </a:extLst>
              </a:tr>
            </a:tbl>
          </a:graphicData>
        </a:graphic>
      </p:graphicFrame>
      <p:sp>
        <p:nvSpPr>
          <p:cNvPr id="5" name="Rectangle 4">
            <a:extLst>
              <a:ext uri="{FF2B5EF4-FFF2-40B4-BE49-F238E27FC236}">
                <a16:creationId xmlns:a16="http://schemas.microsoft.com/office/drawing/2014/main" id="{ED032F8E-BC40-4F30-9529-C3A865832E49}"/>
              </a:ext>
            </a:extLst>
          </p:cNvPr>
          <p:cNvSpPr/>
          <p:nvPr/>
        </p:nvSpPr>
        <p:spPr>
          <a:xfrm>
            <a:off x="242004" y="5307411"/>
            <a:ext cx="11751117" cy="646331"/>
          </a:xfrm>
          <a:prstGeom prst="rect">
            <a:avLst/>
          </a:prstGeom>
        </p:spPr>
        <p:txBody>
          <a:bodyPr wrap="square">
            <a:spAutoFit/>
          </a:bodyPr>
          <a:lstStyle/>
          <a:p>
            <a:r>
              <a:rPr lang="en-US" dirty="0">
                <a:latin typeface="Arial"/>
              </a:rPr>
              <a:t>Number of labs indicate how many commercial (C) and municipal (M) use the analytical method. </a:t>
            </a:r>
          </a:p>
          <a:p>
            <a:r>
              <a:rPr lang="en-US" dirty="0">
                <a:latin typeface="Arial"/>
              </a:rPr>
              <a:t>* (Asterisk) indicates proposed DLR with a 3-year implementation period. </a:t>
            </a:r>
            <a:endParaRPr lang="en-US" dirty="0"/>
          </a:p>
        </p:txBody>
      </p:sp>
    </p:spTree>
    <p:extLst>
      <p:ext uri="{BB962C8B-B14F-4D97-AF65-F5344CB8AC3E}">
        <p14:creationId xmlns:p14="http://schemas.microsoft.com/office/powerpoint/2010/main" val="1443744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610891" y="1539"/>
            <a:ext cx="11064758" cy="1325563"/>
          </a:xfrm>
        </p:spPr>
        <p:txBody>
          <a:bodyPr/>
          <a:lstStyle/>
          <a:p>
            <a:pPr algn="ctr"/>
            <a:r>
              <a:rPr lang="en-US" sz="4000" b="1" dirty="0">
                <a:solidFill>
                  <a:srgbClr val="004E7D"/>
                </a:solidFill>
                <a:latin typeface="Arial"/>
                <a:cs typeface="Arial"/>
              </a:rPr>
              <a:t>Follow-up Survey: Laboratory Capability</a:t>
            </a:r>
            <a:r>
              <a:rPr lang="en-US" dirty="0">
                <a:solidFill>
                  <a:srgbClr val="004E7D"/>
                </a:solidFill>
                <a:latin typeface="Arial"/>
                <a:cs typeface="Arial"/>
              </a:rPr>
              <a:t> </a:t>
            </a:r>
          </a:p>
        </p:txBody>
      </p:sp>
      <p:graphicFrame>
        <p:nvGraphicFramePr>
          <p:cNvPr id="8" name="Chart 7" descr="Results of laboratory ability to achieve specified lowered DLR given 3 years to develop adequate capacity">
            <a:extLst>
              <a:ext uri="{FF2B5EF4-FFF2-40B4-BE49-F238E27FC236}">
                <a16:creationId xmlns:a16="http://schemas.microsoft.com/office/drawing/2014/main" id="{48D509A2-6D75-4321-8F8C-1882D6F81607}"/>
              </a:ext>
            </a:extLst>
          </p:cNvPr>
          <p:cNvGraphicFramePr>
            <a:graphicFrameLocks/>
          </p:cNvGraphicFramePr>
          <p:nvPr>
            <p:extLst>
              <p:ext uri="{D42A27DB-BD31-4B8C-83A1-F6EECF244321}">
                <p14:modId xmlns:p14="http://schemas.microsoft.com/office/powerpoint/2010/main" val="4008273651"/>
              </p:ext>
            </p:extLst>
          </p:nvPr>
        </p:nvGraphicFramePr>
        <p:xfrm>
          <a:off x="863811" y="1978789"/>
          <a:ext cx="10331355" cy="424797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3FF1C9BE-BE4F-427C-8DB6-D7EF7A02B1CE}"/>
              </a:ext>
              <a:ext uri="{C183D7F6-B498-43B3-948B-1728B52AA6E4}">
                <adec:decorative xmlns:adec="http://schemas.microsoft.com/office/drawing/2017/decorative" val="1"/>
              </a:ext>
            </a:extLst>
          </p:cNvPr>
          <p:cNvSpPr>
            <a:spLocks noGrp="1"/>
          </p:cNvSpPr>
          <p:nvPr>
            <p:ph type="sldNum" sz="quarter" idx="4"/>
          </p:nvPr>
        </p:nvSpPr>
        <p:spPr>
          <a:xfrm>
            <a:off x="0" y="0"/>
            <a:ext cx="2743200" cy="365125"/>
          </a:xfrm>
        </p:spPr>
        <p:txBody>
          <a:bodyPr/>
          <a:lstStyle/>
          <a:p>
            <a:fld id="{A15CFC30-E45D-4431-B46B-489B270F7815}" type="slidenum">
              <a:rPr lang="en-US" smtClean="0"/>
              <a:pPr/>
              <a:t>25</a:t>
            </a:fld>
            <a:endParaRPr lang="en-US"/>
          </a:p>
        </p:txBody>
      </p:sp>
      <p:sp>
        <p:nvSpPr>
          <p:cNvPr id="6" name="TextBox 5">
            <a:extLst>
              <a:ext uri="{FF2B5EF4-FFF2-40B4-BE49-F238E27FC236}">
                <a16:creationId xmlns:a16="http://schemas.microsoft.com/office/drawing/2014/main" id="{7F4695A1-C893-4A32-911B-5F562E842044}"/>
              </a:ext>
            </a:extLst>
          </p:cNvPr>
          <p:cNvSpPr txBox="1"/>
          <p:nvPr/>
        </p:nvSpPr>
        <p:spPr>
          <a:xfrm>
            <a:off x="2127934" y="1915729"/>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14</a:t>
            </a:r>
          </a:p>
        </p:txBody>
      </p:sp>
      <p:sp>
        <p:nvSpPr>
          <p:cNvPr id="11" name="TextBox 10">
            <a:extLst>
              <a:ext uri="{FF2B5EF4-FFF2-40B4-BE49-F238E27FC236}">
                <a16:creationId xmlns:a16="http://schemas.microsoft.com/office/drawing/2014/main" id="{3D269377-D6BA-42CC-92AF-8429C7E4D0B5}"/>
              </a:ext>
            </a:extLst>
          </p:cNvPr>
          <p:cNvSpPr txBox="1"/>
          <p:nvPr/>
        </p:nvSpPr>
        <p:spPr>
          <a:xfrm>
            <a:off x="694427" y="1074238"/>
            <a:ext cx="10760015" cy="830997"/>
          </a:xfrm>
          <a:prstGeom prst="rect">
            <a:avLst/>
          </a:prstGeom>
          <a:noFill/>
        </p:spPr>
        <p:txBody>
          <a:bodyPr wrap="square" lIns="91440" tIns="45720" rIns="91440" bIns="45720" rtlCol="0" anchor="t">
            <a:spAutoFit/>
          </a:bodyPr>
          <a:lstStyle/>
          <a:p>
            <a:pPr algn="ctr"/>
            <a:r>
              <a:rPr lang="en-US" sz="2400" b="1" dirty="0">
                <a:latin typeface="Arial"/>
                <a:cs typeface="Arial"/>
              </a:rPr>
              <a:t>Results of laboratory ability to achieve specified lower DLR given 3 years to develop adequate capacity.</a:t>
            </a:r>
            <a:endParaRPr lang="en-US" sz="2400" dirty="0">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A68D3BD1-97DF-DB1D-4203-FA268C7C56AD}"/>
              </a:ext>
              <a:ext uri="{C183D7F6-B498-43B3-948B-1728B52AA6E4}">
                <adec:decorative xmlns:adec="http://schemas.microsoft.com/office/drawing/2017/decorative" val="1"/>
              </a:ext>
            </a:extLst>
          </p:cNvPr>
          <p:cNvCxnSpPr/>
          <p:nvPr/>
        </p:nvCxnSpPr>
        <p:spPr>
          <a:xfrm>
            <a:off x="2224267" y="4235369"/>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A8C78BA-14B4-F831-939A-9528719279F3}"/>
              </a:ext>
              <a:ext uri="{C183D7F6-B498-43B3-948B-1728B52AA6E4}">
                <adec:decorative xmlns:adec="http://schemas.microsoft.com/office/drawing/2017/decorative" val="1"/>
              </a:ext>
            </a:extLst>
          </p:cNvPr>
          <p:cNvCxnSpPr>
            <a:cxnSpLocks/>
          </p:cNvCxnSpPr>
          <p:nvPr/>
        </p:nvCxnSpPr>
        <p:spPr>
          <a:xfrm>
            <a:off x="3709684" y="4437925"/>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1789AA3-C348-4C39-0C9A-B2E47EB59F9E}"/>
              </a:ext>
              <a:ext uri="{C183D7F6-B498-43B3-948B-1728B52AA6E4}">
                <adec:decorative xmlns:adec="http://schemas.microsoft.com/office/drawing/2017/decorative" val="1"/>
              </a:ext>
            </a:extLst>
          </p:cNvPr>
          <p:cNvCxnSpPr>
            <a:cxnSpLocks/>
          </p:cNvCxnSpPr>
          <p:nvPr/>
        </p:nvCxnSpPr>
        <p:spPr>
          <a:xfrm>
            <a:off x="5195101" y="4138912"/>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C6C181-06F0-5B68-92F0-E1CA49AE5CA6}"/>
              </a:ext>
              <a:ext uri="{C183D7F6-B498-43B3-948B-1728B52AA6E4}">
                <adec:decorative xmlns:adec="http://schemas.microsoft.com/office/drawing/2017/decorative" val="1"/>
              </a:ext>
            </a:extLst>
          </p:cNvPr>
          <p:cNvCxnSpPr>
            <a:cxnSpLocks/>
          </p:cNvCxnSpPr>
          <p:nvPr/>
        </p:nvCxnSpPr>
        <p:spPr>
          <a:xfrm>
            <a:off x="6690164" y="4679064"/>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BA345D-B5DD-5035-5282-C0000263941E}"/>
              </a:ext>
              <a:ext uri="{C183D7F6-B498-43B3-948B-1728B52AA6E4}">
                <adec:decorative xmlns:adec="http://schemas.microsoft.com/office/drawing/2017/decorative" val="1"/>
              </a:ext>
            </a:extLst>
          </p:cNvPr>
          <p:cNvCxnSpPr>
            <a:cxnSpLocks/>
          </p:cNvCxnSpPr>
          <p:nvPr/>
        </p:nvCxnSpPr>
        <p:spPr>
          <a:xfrm>
            <a:off x="8175581" y="4138912"/>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4D9FF11-13C3-6AE1-591A-741410FA5383}"/>
              </a:ext>
              <a:ext uri="{C183D7F6-B498-43B3-948B-1728B52AA6E4}">
                <adec:decorative xmlns:adec="http://schemas.microsoft.com/office/drawing/2017/decorative" val="1"/>
              </a:ext>
            </a:extLst>
          </p:cNvPr>
          <p:cNvCxnSpPr>
            <a:cxnSpLocks/>
          </p:cNvCxnSpPr>
          <p:nvPr/>
        </p:nvCxnSpPr>
        <p:spPr>
          <a:xfrm>
            <a:off x="9670644" y="4341468"/>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F309F97-6522-76DB-4220-847C1D7999D7}"/>
              </a:ext>
              <a:ext uri="{C183D7F6-B498-43B3-948B-1728B52AA6E4}">
                <adec:decorative xmlns:adec="http://schemas.microsoft.com/office/drawing/2017/decorative" val="1"/>
              </a:ext>
            </a:extLst>
          </p:cNvPr>
          <p:cNvSpPr txBox="1"/>
          <p:nvPr/>
        </p:nvSpPr>
        <p:spPr>
          <a:xfrm>
            <a:off x="3613351" y="1915729"/>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14</a:t>
            </a:r>
          </a:p>
        </p:txBody>
      </p:sp>
      <p:sp>
        <p:nvSpPr>
          <p:cNvPr id="17" name="TextBox 16">
            <a:extLst>
              <a:ext uri="{FF2B5EF4-FFF2-40B4-BE49-F238E27FC236}">
                <a16:creationId xmlns:a16="http://schemas.microsoft.com/office/drawing/2014/main" id="{86315E35-1B5A-7BAA-5077-0BF32B504009}"/>
              </a:ext>
              <a:ext uri="{C183D7F6-B498-43B3-948B-1728B52AA6E4}">
                <adec:decorative xmlns:adec="http://schemas.microsoft.com/office/drawing/2017/decorative" val="1"/>
              </a:ext>
            </a:extLst>
          </p:cNvPr>
          <p:cNvSpPr txBox="1"/>
          <p:nvPr/>
        </p:nvSpPr>
        <p:spPr>
          <a:xfrm>
            <a:off x="5098768" y="1915728"/>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14</a:t>
            </a:r>
          </a:p>
        </p:txBody>
      </p:sp>
      <p:sp>
        <p:nvSpPr>
          <p:cNvPr id="18" name="TextBox 17">
            <a:extLst>
              <a:ext uri="{FF2B5EF4-FFF2-40B4-BE49-F238E27FC236}">
                <a16:creationId xmlns:a16="http://schemas.microsoft.com/office/drawing/2014/main" id="{6E7471A5-B303-BE5D-CC11-D2BB39D291B4}"/>
              </a:ext>
              <a:ext uri="{C183D7F6-B498-43B3-948B-1728B52AA6E4}">
                <adec:decorative xmlns:adec="http://schemas.microsoft.com/office/drawing/2017/decorative" val="1"/>
              </a:ext>
            </a:extLst>
          </p:cNvPr>
          <p:cNvSpPr txBox="1"/>
          <p:nvPr/>
        </p:nvSpPr>
        <p:spPr>
          <a:xfrm>
            <a:off x="6593831" y="1915727"/>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14</a:t>
            </a:r>
          </a:p>
        </p:txBody>
      </p:sp>
      <p:sp>
        <p:nvSpPr>
          <p:cNvPr id="19" name="TextBox 18">
            <a:extLst>
              <a:ext uri="{FF2B5EF4-FFF2-40B4-BE49-F238E27FC236}">
                <a16:creationId xmlns:a16="http://schemas.microsoft.com/office/drawing/2014/main" id="{028622FF-D552-0A17-2C08-0C39CCBFF267}"/>
              </a:ext>
              <a:ext uri="{C183D7F6-B498-43B3-948B-1728B52AA6E4}">
                <adec:decorative xmlns:adec="http://schemas.microsoft.com/office/drawing/2017/decorative" val="1"/>
              </a:ext>
            </a:extLst>
          </p:cNvPr>
          <p:cNvSpPr txBox="1"/>
          <p:nvPr/>
        </p:nvSpPr>
        <p:spPr>
          <a:xfrm>
            <a:off x="8127477" y="1915728"/>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11</a:t>
            </a:r>
          </a:p>
        </p:txBody>
      </p:sp>
      <p:sp>
        <p:nvSpPr>
          <p:cNvPr id="20" name="TextBox 19">
            <a:extLst>
              <a:ext uri="{FF2B5EF4-FFF2-40B4-BE49-F238E27FC236}">
                <a16:creationId xmlns:a16="http://schemas.microsoft.com/office/drawing/2014/main" id="{D03A403E-13D3-4D92-D5FF-001E42B124F7}"/>
              </a:ext>
              <a:ext uri="{C183D7F6-B498-43B3-948B-1728B52AA6E4}">
                <adec:decorative xmlns:adec="http://schemas.microsoft.com/office/drawing/2017/decorative" val="1"/>
              </a:ext>
            </a:extLst>
          </p:cNvPr>
          <p:cNvSpPr txBox="1"/>
          <p:nvPr/>
        </p:nvSpPr>
        <p:spPr>
          <a:xfrm>
            <a:off x="9603249" y="1915727"/>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12</a:t>
            </a:r>
          </a:p>
        </p:txBody>
      </p:sp>
    </p:spTree>
    <p:extLst>
      <p:ext uri="{BB962C8B-B14F-4D97-AF65-F5344CB8AC3E}">
        <p14:creationId xmlns:p14="http://schemas.microsoft.com/office/powerpoint/2010/main" val="223488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A5174B-AA50-4D01-94CC-6790C0938B0C}"/>
              </a:ext>
            </a:extLst>
          </p:cNvPr>
          <p:cNvSpPr>
            <a:spLocks noGrp="1"/>
          </p:cNvSpPr>
          <p:nvPr>
            <p:ph type="sldNum" sz="quarter" idx="4"/>
          </p:nvPr>
        </p:nvSpPr>
        <p:spPr/>
        <p:txBody>
          <a:bodyPr/>
          <a:lstStyle/>
          <a:p>
            <a:fld id="{A15CFC30-E45D-4431-B46B-489B270F7815}" type="slidenum">
              <a:rPr lang="en-US" smtClean="0"/>
              <a:pPr/>
              <a:t>26</a:t>
            </a:fld>
            <a:endParaRPr lang="en-US"/>
          </a:p>
        </p:txBody>
      </p:sp>
      <p:sp>
        <p:nvSpPr>
          <p:cNvPr id="5" name="Title 1">
            <a:extLst>
              <a:ext uri="{FF2B5EF4-FFF2-40B4-BE49-F238E27FC236}">
                <a16:creationId xmlns:a16="http://schemas.microsoft.com/office/drawing/2014/main" id="{517866E8-95C8-4B51-928C-859ED690A22D}"/>
              </a:ext>
            </a:extLst>
          </p:cNvPr>
          <p:cNvSpPr txBox="1">
            <a:spLocks noGrp="1"/>
          </p:cNvSpPr>
          <p:nvPr>
            <p:ph type="title" idx="4294967295"/>
          </p:nvPr>
        </p:nvSpPr>
        <p:spPr>
          <a:xfrm>
            <a:off x="838200" y="18256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4E7D"/>
                </a:solidFill>
                <a:effectLst/>
                <a:uLnTx/>
                <a:uFillTx/>
                <a:latin typeface="Arial"/>
                <a:ea typeface="+mj-ea"/>
                <a:cs typeface="Arial"/>
              </a:rPr>
              <a:t>Follow-up Survey: Lower DLRs</a:t>
            </a:r>
          </a:p>
        </p:txBody>
      </p:sp>
      <p:graphicFrame>
        <p:nvGraphicFramePr>
          <p:cNvPr id="6" name="Table 5">
            <a:extLst>
              <a:ext uri="{FF2B5EF4-FFF2-40B4-BE49-F238E27FC236}">
                <a16:creationId xmlns:a16="http://schemas.microsoft.com/office/drawing/2014/main" id="{8A623973-B41C-4A20-90F7-32102B67B2B9}"/>
              </a:ext>
            </a:extLst>
          </p:cNvPr>
          <p:cNvGraphicFramePr>
            <a:graphicFrameLocks noGrp="1"/>
          </p:cNvGraphicFramePr>
          <p:nvPr>
            <p:extLst>
              <p:ext uri="{D42A27DB-BD31-4B8C-83A1-F6EECF244321}">
                <p14:modId xmlns:p14="http://schemas.microsoft.com/office/powerpoint/2010/main" val="1044069320"/>
              </p:ext>
            </p:extLst>
          </p:nvPr>
        </p:nvGraphicFramePr>
        <p:xfrm>
          <a:off x="838201" y="1720365"/>
          <a:ext cx="10760014" cy="1070567"/>
        </p:xfrm>
        <a:graphic>
          <a:graphicData uri="http://schemas.openxmlformats.org/drawingml/2006/table">
            <a:tbl>
              <a:tblPr firstRow="1" firstCol="1" bandRow="1">
                <a:tableStyleId>{5C22544A-7EE6-4342-B048-85BDC9FD1C3A}</a:tableStyleId>
              </a:tblPr>
              <a:tblGrid>
                <a:gridCol w="1840884">
                  <a:extLst>
                    <a:ext uri="{9D8B030D-6E8A-4147-A177-3AD203B41FA5}">
                      <a16:colId xmlns:a16="http://schemas.microsoft.com/office/drawing/2014/main" val="2036897420"/>
                    </a:ext>
                  </a:extLst>
                </a:gridCol>
                <a:gridCol w="1440304">
                  <a:extLst>
                    <a:ext uri="{9D8B030D-6E8A-4147-A177-3AD203B41FA5}">
                      <a16:colId xmlns:a16="http://schemas.microsoft.com/office/drawing/2014/main" val="392368060"/>
                    </a:ext>
                  </a:extLst>
                </a:gridCol>
                <a:gridCol w="1557084">
                  <a:extLst>
                    <a:ext uri="{9D8B030D-6E8A-4147-A177-3AD203B41FA5}">
                      <a16:colId xmlns:a16="http://schemas.microsoft.com/office/drawing/2014/main" val="1853898280"/>
                    </a:ext>
                  </a:extLst>
                </a:gridCol>
                <a:gridCol w="1323523">
                  <a:extLst>
                    <a:ext uri="{9D8B030D-6E8A-4147-A177-3AD203B41FA5}">
                      <a16:colId xmlns:a16="http://schemas.microsoft.com/office/drawing/2014/main" val="3897494848"/>
                    </a:ext>
                  </a:extLst>
                </a:gridCol>
                <a:gridCol w="1608985">
                  <a:extLst>
                    <a:ext uri="{9D8B030D-6E8A-4147-A177-3AD203B41FA5}">
                      <a16:colId xmlns:a16="http://schemas.microsoft.com/office/drawing/2014/main" val="2095010377"/>
                    </a:ext>
                  </a:extLst>
                </a:gridCol>
                <a:gridCol w="1453280">
                  <a:extLst>
                    <a:ext uri="{9D8B030D-6E8A-4147-A177-3AD203B41FA5}">
                      <a16:colId xmlns:a16="http://schemas.microsoft.com/office/drawing/2014/main" val="4052380551"/>
                    </a:ext>
                  </a:extLst>
                </a:gridCol>
                <a:gridCol w="1535954">
                  <a:extLst>
                    <a:ext uri="{9D8B030D-6E8A-4147-A177-3AD203B41FA5}">
                      <a16:colId xmlns:a16="http://schemas.microsoft.com/office/drawing/2014/main" val="3191515234"/>
                    </a:ext>
                  </a:extLst>
                </a:gridCol>
              </a:tblGrid>
              <a:tr h="556218">
                <a:tc>
                  <a:txBody>
                    <a:bodyPr/>
                    <a:lstStyle/>
                    <a:p>
                      <a:pPr algn="ctr" rtl="0" fontAlgn="base"/>
                      <a:r>
                        <a:rPr lang="en-US" sz="2000" b="1" dirty="0">
                          <a:effectLst/>
                          <a:latin typeface="Arial"/>
                        </a:rPr>
                        <a:t>Contaminant</a:t>
                      </a:r>
                    </a:p>
                  </a:txBody>
                  <a:tcPr anchor="ctr"/>
                </a:tc>
                <a:tc>
                  <a:txBody>
                    <a:bodyPr/>
                    <a:lstStyle/>
                    <a:p>
                      <a:pPr algn="ctr" rtl="0" fontAlgn="base"/>
                      <a:r>
                        <a:rPr lang="en-US" sz="2000">
                          <a:effectLst/>
                          <a:latin typeface="Arial"/>
                        </a:rPr>
                        <a:t>Arsenic </a:t>
                      </a:r>
                    </a:p>
                  </a:txBody>
                  <a:tcPr anchor="ctr"/>
                </a:tc>
                <a:tc>
                  <a:txBody>
                    <a:bodyPr/>
                    <a:lstStyle/>
                    <a:p>
                      <a:pPr algn="ctr" rtl="0" fontAlgn="base"/>
                      <a:r>
                        <a:rPr lang="en-US" sz="2000">
                          <a:effectLst/>
                          <a:latin typeface="Arial"/>
                        </a:rPr>
                        <a:t>Cadmium </a:t>
                      </a:r>
                    </a:p>
                  </a:txBody>
                  <a:tcPr anchor="ctr"/>
                </a:tc>
                <a:tc>
                  <a:txBody>
                    <a:bodyPr/>
                    <a:lstStyle/>
                    <a:p>
                      <a:pPr algn="ctr" rtl="0" fontAlgn="base"/>
                      <a:r>
                        <a:rPr lang="en-US" sz="2000">
                          <a:effectLst/>
                          <a:latin typeface="Arial"/>
                        </a:rPr>
                        <a:t>Lead </a:t>
                      </a:r>
                    </a:p>
                  </a:txBody>
                  <a:tcPr anchor="ctr"/>
                </a:tc>
                <a:tc>
                  <a:txBody>
                    <a:bodyPr/>
                    <a:lstStyle/>
                    <a:p>
                      <a:pPr algn="ctr" rtl="0" fontAlgn="base"/>
                      <a:r>
                        <a:rPr lang="en-US" sz="2000">
                          <a:effectLst/>
                          <a:latin typeface="Arial"/>
                        </a:rPr>
                        <a:t>Mercury  </a:t>
                      </a:r>
                    </a:p>
                  </a:txBody>
                  <a:tcPr anchor="ctr"/>
                </a:tc>
                <a:tc>
                  <a:txBody>
                    <a:bodyPr/>
                    <a:lstStyle/>
                    <a:p>
                      <a:pPr algn="ctr" rtl="0" fontAlgn="base"/>
                      <a:r>
                        <a:rPr lang="en-US" sz="2000">
                          <a:effectLst/>
                          <a:latin typeface="Arial"/>
                        </a:rPr>
                        <a:t>Nickel </a:t>
                      </a:r>
                    </a:p>
                  </a:txBody>
                  <a:tcPr anchor="ctr"/>
                </a:tc>
                <a:tc>
                  <a:txBody>
                    <a:bodyPr/>
                    <a:lstStyle/>
                    <a:p>
                      <a:pPr algn="ctr" rtl="0" fontAlgn="base"/>
                      <a:r>
                        <a:rPr lang="en-US" sz="2000">
                          <a:effectLst/>
                          <a:latin typeface="Arial"/>
                        </a:rPr>
                        <a:t>Thallium </a:t>
                      </a:r>
                    </a:p>
                  </a:txBody>
                  <a:tcPr anchor="ctr"/>
                </a:tc>
                <a:extLst>
                  <a:ext uri="{0D108BD9-81ED-4DB2-BD59-A6C34878D82A}">
                    <a16:rowId xmlns:a16="http://schemas.microsoft.com/office/drawing/2014/main" val="2123606209"/>
                  </a:ext>
                </a:extLst>
              </a:tr>
              <a:tr h="514349">
                <a:tc>
                  <a:txBody>
                    <a:bodyPr/>
                    <a:lstStyle/>
                    <a:p>
                      <a:pPr algn="ctr" rtl="0" fontAlgn="base"/>
                      <a:r>
                        <a:rPr lang="en-US" sz="2000" b="1">
                          <a:effectLst/>
                          <a:latin typeface="Arial"/>
                        </a:rPr>
                        <a:t>Target DLR</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b="1" dirty="0">
                          <a:effectLst/>
                          <a:latin typeface="Arial"/>
                        </a:rPr>
                        <a:t>0.5 µg/L</a:t>
                      </a:r>
                      <a:endParaRPr lang="en-US" sz="2000" b="1"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a:solidFill>
                            <a:schemeClr val="tx1"/>
                          </a:solidFill>
                          <a:effectLst/>
                          <a:latin typeface="Arial"/>
                        </a:rPr>
                        <a:t>0.1 </a:t>
                      </a:r>
                      <a:r>
                        <a:rPr lang="en-US" sz="2000" b="0">
                          <a:effectLst/>
                          <a:latin typeface="Arial"/>
                        </a:rPr>
                        <a:t>µg/L</a:t>
                      </a:r>
                      <a:endParaRPr lang="en-US" sz="20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a:solidFill>
                            <a:schemeClr val="tx1"/>
                          </a:solidFill>
                          <a:effectLst/>
                          <a:latin typeface="Arial"/>
                        </a:rPr>
                        <a:t>0.2 </a:t>
                      </a:r>
                      <a:r>
                        <a:rPr lang="en-US" sz="2000" b="0">
                          <a:effectLst/>
                          <a:latin typeface="Arial"/>
                        </a:rPr>
                        <a:t>µg/L</a:t>
                      </a:r>
                      <a:endParaRPr lang="en-US" sz="20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a:solidFill>
                            <a:schemeClr val="tx1"/>
                          </a:solidFill>
                          <a:effectLst/>
                          <a:latin typeface="Arial"/>
                        </a:rPr>
                        <a:t>0.1 </a:t>
                      </a:r>
                      <a:r>
                        <a:rPr lang="en-US" sz="2000" b="0">
                          <a:effectLst/>
                          <a:latin typeface="Arial"/>
                        </a:rPr>
                        <a:t>µg/L</a:t>
                      </a:r>
                      <a:endParaRPr lang="en-US" sz="20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dirty="0">
                          <a:solidFill>
                            <a:schemeClr val="tx1"/>
                          </a:solidFill>
                          <a:effectLst/>
                          <a:latin typeface="Arial"/>
                        </a:rPr>
                        <a:t>1 </a:t>
                      </a:r>
                      <a:r>
                        <a:rPr lang="en-US" sz="2000" b="0" dirty="0">
                          <a:effectLst/>
                          <a:latin typeface="Arial"/>
                        </a:rPr>
                        <a:t>µg/L</a:t>
                      </a:r>
                      <a:endParaRPr lang="en-US" sz="200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dirty="0">
                          <a:solidFill>
                            <a:schemeClr val="tx1"/>
                          </a:solidFill>
                          <a:effectLst/>
                          <a:latin typeface="Arial"/>
                        </a:rPr>
                        <a:t>0.1 </a:t>
                      </a:r>
                      <a:r>
                        <a:rPr lang="en-US" sz="2000" b="0" dirty="0">
                          <a:effectLst/>
                          <a:latin typeface="Arial"/>
                        </a:rPr>
                        <a:t>µg/L</a:t>
                      </a:r>
                      <a:endParaRPr lang="en-US" sz="200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340277"/>
                  </a:ext>
                </a:extLst>
              </a:tr>
            </a:tbl>
          </a:graphicData>
        </a:graphic>
      </p:graphicFrame>
      <p:sp>
        <p:nvSpPr>
          <p:cNvPr id="8" name="Text Placeholder 2">
            <a:extLst>
              <a:ext uri="{FF2B5EF4-FFF2-40B4-BE49-F238E27FC236}">
                <a16:creationId xmlns:a16="http://schemas.microsoft.com/office/drawing/2014/main" id="{2ACB4E2F-09EA-4D05-8830-44D53DBB7323}"/>
              </a:ext>
            </a:extLst>
          </p:cNvPr>
          <p:cNvSpPr>
            <a:spLocks noGrp="1"/>
          </p:cNvSpPr>
          <p:nvPr>
            <p:ph type="body" sz="quarter" idx="11"/>
          </p:nvPr>
        </p:nvSpPr>
        <p:spPr>
          <a:xfrm>
            <a:off x="838200" y="3120390"/>
            <a:ext cx="10760015" cy="3037814"/>
          </a:xfrm>
        </p:spPr>
        <p:txBody>
          <a:bodyPr vert="horz" lIns="91440" tIns="45720" rIns="91440" bIns="45720" rtlCol="0" anchor="t">
            <a:normAutofit lnSpcReduction="10000"/>
          </a:bodyPr>
          <a:lstStyle/>
          <a:p>
            <a:pPr marL="0" indent="0">
              <a:spcBef>
                <a:spcPts val="600"/>
              </a:spcBef>
              <a:spcAft>
                <a:spcPts val="600"/>
              </a:spcAft>
              <a:buNone/>
            </a:pPr>
            <a:r>
              <a:rPr lang="en-US" sz="2400" b="1" dirty="0">
                <a:latin typeface="Arial"/>
                <a:cs typeface="Arial"/>
              </a:rPr>
              <a:t>Key Findings</a:t>
            </a:r>
          </a:p>
          <a:p>
            <a:pPr>
              <a:spcBef>
                <a:spcPts val="600"/>
              </a:spcBef>
              <a:spcAft>
                <a:spcPts val="600"/>
              </a:spcAft>
            </a:pPr>
            <a:r>
              <a:rPr lang="en-US" sz="2400" dirty="0">
                <a:latin typeface="Arial"/>
                <a:cs typeface="Arial"/>
              </a:rPr>
              <a:t>Several commercial and municipal laboratories reported an arsenic DLR of 0.5 ug/L is possible now using EPA 200.8</a:t>
            </a:r>
          </a:p>
          <a:p>
            <a:pPr>
              <a:spcBef>
                <a:spcPts val="600"/>
              </a:spcBef>
              <a:spcAft>
                <a:spcPts val="600"/>
              </a:spcAft>
            </a:pPr>
            <a:r>
              <a:rPr lang="en-US" sz="2400" dirty="0">
                <a:latin typeface="Arial"/>
                <a:cs typeface="Arial"/>
              </a:rPr>
              <a:t>For other metals, laboratories indicated the need</a:t>
            </a:r>
          </a:p>
          <a:p>
            <a:pPr lvl="1">
              <a:spcBef>
                <a:spcPts val="600"/>
              </a:spcBef>
              <a:spcAft>
                <a:spcPts val="600"/>
              </a:spcAft>
            </a:pPr>
            <a:r>
              <a:rPr lang="en-US" dirty="0">
                <a:latin typeface="Arial"/>
                <a:cs typeface="Arial"/>
              </a:rPr>
              <a:t>For new equipment, method development, and staff training</a:t>
            </a:r>
          </a:p>
          <a:p>
            <a:pPr lvl="1">
              <a:spcBef>
                <a:spcPts val="600"/>
              </a:spcBef>
              <a:spcAft>
                <a:spcPts val="600"/>
              </a:spcAft>
            </a:pPr>
            <a:r>
              <a:rPr lang="en-US" dirty="0">
                <a:latin typeface="Arial"/>
                <a:cs typeface="Arial"/>
              </a:rPr>
              <a:t>For refining method detection limit or lower calibration </a:t>
            </a:r>
          </a:p>
          <a:p>
            <a:pPr lvl="1">
              <a:spcBef>
                <a:spcPts val="600"/>
              </a:spcBef>
              <a:spcAft>
                <a:spcPts val="600"/>
              </a:spcAft>
            </a:pPr>
            <a:r>
              <a:rPr lang="en-US" dirty="0">
                <a:latin typeface="Arial"/>
                <a:cs typeface="Arial"/>
              </a:rPr>
              <a:t>To eliminate trace levels of analytes in background </a:t>
            </a:r>
            <a:endParaRPr lang="en-US" dirty="0"/>
          </a:p>
          <a:p>
            <a:pPr lvl="1">
              <a:spcBef>
                <a:spcPts val="600"/>
              </a:spcBef>
              <a:spcAft>
                <a:spcPts val="600"/>
              </a:spcAft>
            </a:pPr>
            <a:endParaRPr lang="en-US" dirty="0"/>
          </a:p>
        </p:txBody>
      </p:sp>
    </p:spTree>
    <p:extLst>
      <p:ext uri="{BB962C8B-B14F-4D97-AF65-F5344CB8AC3E}">
        <p14:creationId xmlns:p14="http://schemas.microsoft.com/office/powerpoint/2010/main" val="1921186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577D-AE3C-3D24-5FA0-DA18154C14CC}"/>
              </a:ext>
            </a:extLst>
          </p:cNvPr>
          <p:cNvSpPr>
            <a:spLocks noGrp="1"/>
          </p:cNvSpPr>
          <p:nvPr>
            <p:ph type="title"/>
          </p:nvPr>
        </p:nvSpPr>
        <p:spPr>
          <a:xfrm>
            <a:off x="945776" y="2480796"/>
            <a:ext cx="10515600" cy="1325563"/>
          </a:xfrm>
        </p:spPr>
        <p:txBody>
          <a:bodyPr/>
          <a:lstStyle/>
          <a:p>
            <a:pPr algn="ctr"/>
            <a:r>
              <a:rPr lang="en-US" b="1" dirty="0">
                <a:solidFill>
                  <a:srgbClr val="004E7D"/>
                </a:solidFill>
                <a:latin typeface="Arial"/>
                <a:cs typeface="Arial"/>
              </a:rPr>
              <a:t>Regulatory Proposal</a:t>
            </a:r>
          </a:p>
        </p:txBody>
      </p:sp>
      <p:sp>
        <p:nvSpPr>
          <p:cNvPr id="4" name="Slide Number Placeholder 3">
            <a:extLst>
              <a:ext uri="{FF2B5EF4-FFF2-40B4-BE49-F238E27FC236}">
                <a16:creationId xmlns:a16="http://schemas.microsoft.com/office/drawing/2014/main" id="{2B8906E9-FF87-EB74-4FBE-55FEB68F2663}"/>
              </a:ext>
            </a:extLst>
          </p:cNvPr>
          <p:cNvSpPr>
            <a:spLocks noGrp="1"/>
          </p:cNvSpPr>
          <p:nvPr>
            <p:ph type="sldNum" sz="quarter" idx="4"/>
          </p:nvPr>
        </p:nvSpPr>
        <p:spPr/>
        <p:txBody>
          <a:bodyPr/>
          <a:lstStyle/>
          <a:p>
            <a:fld id="{A15CFC30-E45D-4431-B46B-489B270F7815}" type="slidenum">
              <a:rPr lang="en-US" smtClean="0"/>
              <a:pPr/>
              <a:t>27</a:t>
            </a:fld>
            <a:endParaRPr lang="en-US"/>
          </a:p>
        </p:txBody>
      </p:sp>
    </p:spTree>
    <p:extLst>
      <p:ext uri="{BB962C8B-B14F-4D97-AF65-F5344CB8AC3E}">
        <p14:creationId xmlns:p14="http://schemas.microsoft.com/office/powerpoint/2010/main" val="1778197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838200" y="364522"/>
            <a:ext cx="10515600" cy="1325563"/>
          </a:xfrm>
        </p:spPr>
        <p:txBody>
          <a:bodyPr/>
          <a:lstStyle/>
          <a:p>
            <a:pPr algn="ctr"/>
            <a:r>
              <a:rPr lang="en-US" b="1" dirty="0">
                <a:solidFill>
                  <a:srgbClr val="004E7D"/>
                </a:solidFill>
                <a:latin typeface="Arial"/>
                <a:cs typeface="Arial"/>
              </a:rPr>
              <a:t>Regulatory Proposal – Revised Primary MCL DLRs</a:t>
            </a:r>
            <a:endParaRPr lang="en-US" b="1" dirty="0">
              <a:solidFill>
                <a:srgbClr val="004E7D"/>
              </a:solidFill>
            </a:endParaRPr>
          </a:p>
        </p:txBody>
      </p:sp>
      <p:sp>
        <p:nvSpPr>
          <p:cNvPr id="4" name="Slide Number Placeholder 3">
            <a:extLst>
              <a:ext uri="{FF2B5EF4-FFF2-40B4-BE49-F238E27FC236}">
                <a16:creationId xmlns:a16="http://schemas.microsoft.com/office/drawing/2014/main" id="{3FF1C9BE-BE4F-427C-8DB6-D7EF7A02B1CE}"/>
              </a:ext>
            </a:extLst>
          </p:cNvPr>
          <p:cNvSpPr>
            <a:spLocks noGrp="1"/>
          </p:cNvSpPr>
          <p:nvPr>
            <p:ph type="sldNum" sz="quarter" idx="4"/>
          </p:nvPr>
        </p:nvSpPr>
        <p:spPr/>
        <p:txBody>
          <a:bodyPr/>
          <a:lstStyle/>
          <a:p>
            <a:fld id="{A15CFC30-E45D-4431-B46B-489B270F7815}" type="slidenum">
              <a:rPr lang="en-US" smtClean="0"/>
              <a:pPr/>
              <a:t>28</a:t>
            </a:fld>
            <a:endParaRPr lang="en-US"/>
          </a:p>
        </p:txBody>
      </p:sp>
      <p:graphicFrame>
        <p:nvGraphicFramePr>
          <p:cNvPr id="7" name="Table 7">
            <a:extLst>
              <a:ext uri="{FF2B5EF4-FFF2-40B4-BE49-F238E27FC236}">
                <a16:creationId xmlns:a16="http://schemas.microsoft.com/office/drawing/2014/main" id="{F191CCAF-AACE-477A-B000-E8CE2D29EF74}"/>
              </a:ext>
            </a:extLst>
          </p:cNvPr>
          <p:cNvGraphicFramePr>
            <a:graphicFrameLocks noGrp="1"/>
          </p:cNvGraphicFramePr>
          <p:nvPr>
            <p:extLst>
              <p:ext uri="{D42A27DB-BD31-4B8C-83A1-F6EECF244321}">
                <p14:modId xmlns:p14="http://schemas.microsoft.com/office/powerpoint/2010/main" val="949762290"/>
              </p:ext>
            </p:extLst>
          </p:nvPr>
        </p:nvGraphicFramePr>
        <p:xfrm>
          <a:off x="1818290" y="1845211"/>
          <a:ext cx="8650015" cy="3810000"/>
        </p:xfrm>
        <a:graphic>
          <a:graphicData uri="http://schemas.openxmlformats.org/drawingml/2006/table">
            <a:tbl>
              <a:tblPr firstRow="1" bandRow="1">
                <a:tableStyleId>{5C22544A-7EE6-4342-B048-85BDC9FD1C3A}</a:tableStyleId>
              </a:tblPr>
              <a:tblGrid>
                <a:gridCol w="2929923">
                  <a:extLst>
                    <a:ext uri="{9D8B030D-6E8A-4147-A177-3AD203B41FA5}">
                      <a16:colId xmlns:a16="http://schemas.microsoft.com/office/drawing/2014/main" val="1648462327"/>
                    </a:ext>
                  </a:extLst>
                </a:gridCol>
                <a:gridCol w="2860046">
                  <a:extLst>
                    <a:ext uri="{9D8B030D-6E8A-4147-A177-3AD203B41FA5}">
                      <a16:colId xmlns:a16="http://schemas.microsoft.com/office/drawing/2014/main" val="3393445194"/>
                    </a:ext>
                  </a:extLst>
                </a:gridCol>
                <a:gridCol w="2860046">
                  <a:extLst>
                    <a:ext uri="{9D8B030D-6E8A-4147-A177-3AD203B41FA5}">
                      <a16:colId xmlns:a16="http://schemas.microsoft.com/office/drawing/2014/main" val="672041624"/>
                    </a:ext>
                  </a:extLst>
                </a:gridCol>
              </a:tblGrid>
              <a:tr h="370839">
                <a:tc>
                  <a:txBody>
                    <a:bodyPr/>
                    <a:lstStyle/>
                    <a:p>
                      <a:pPr algn="ctr"/>
                      <a:r>
                        <a:rPr lang="en-US" sz="2400" dirty="0">
                          <a:latin typeface="Arial"/>
                        </a:rPr>
                        <a:t>Contaminant</a:t>
                      </a:r>
                    </a:p>
                  </a:txBody>
                  <a:tcPr/>
                </a:tc>
                <a:tc>
                  <a:txBody>
                    <a:bodyPr/>
                    <a:lstStyle/>
                    <a:p>
                      <a:pPr algn="ctr"/>
                      <a:r>
                        <a:rPr lang="en-US" sz="2400" dirty="0">
                          <a:latin typeface="Arial"/>
                        </a:rPr>
                        <a:t>Revised DLR (mg/L)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a:rPr>
                        <a:t>Revised DLR (ug/L)</a:t>
                      </a:r>
                    </a:p>
                  </a:txBody>
                  <a:tcPr/>
                </a:tc>
                <a:extLst>
                  <a:ext uri="{0D108BD9-81ED-4DB2-BD59-A6C34878D82A}">
                    <a16:rowId xmlns:a16="http://schemas.microsoft.com/office/drawing/2014/main" val="2870181165"/>
                  </a:ext>
                </a:extLst>
              </a:tr>
              <a:tr h="370839">
                <a:tc>
                  <a:txBody>
                    <a:bodyPr/>
                    <a:lstStyle/>
                    <a:p>
                      <a:r>
                        <a:rPr lang="en-US" sz="2200" b="0" dirty="0">
                          <a:latin typeface="Arial"/>
                        </a:rPr>
                        <a:t>Arsenic</a:t>
                      </a:r>
                    </a:p>
                  </a:txBody>
                  <a:tcPr/>
                </a:tc>
                <a:tc>
                  <a:txBody>
                    <a:bodyPr/>
                    <a:lstStyle/>
                    <a:p>
                      <a:pPr algn="ctr"/>
                      <a:r>
                        <a:rPr lang="en-US" sz="2200" b="0" dirty="0">
                          <a:solidFill>
                            <a:schemeClr val="tx1"/>
                          </a:solidFill>
                          <a:latin typeface="Arial"/>
                        </a:rPr>
                        <a:t>0.0005*</a:t>
                      </a:r>
                    </a:p>
                  </a:txBody>
                  <a:tcPr/>
                </a:tc>
                <a:tc>
                  <a:txBody>
                    <a:bodyPr/>
                    <a:lstStyle/>
                    <a:p>
                      <a:pPr algn="ctr"/>
                      <a:r>
                        <a:rPr lang="en-US" sz="2200" b="0" dirty="0">
                          <a:solidFill>
                            <a:schemeClr val="tx1"/>
                          </a:solidFill>
                          <a:latin typeface="Arial"/>
                        </a:rPr>
                        <a:t>0.5*</a:t>
                      </a:r>
                    </a:p>
                  </a:txBody>
                  <a:tcPr/>
                </a:tc>
                <a:extLst>
                  <a:ext uri="{0D108BD9-81ED-4DB2-BD59-A6C34878D82A}">
                    <a16:rowId xmlns:a16="http://schemas.microsoft.com/office/drawing/2014/main" val="992041026"/>
                  </a:ext>
                </a:extLst>
              </a:tr>
              <a:tr h="370839">
                <a:tc>
                  <a:txBody>
                    <a:bodyPr/>
                    <a:lstStyle/>
                    <a:p>
                      <a:r>
                        <a:rPr lang="en-US" sz="2200" b="0" dirty="0">
                          <a:latin typeface="Arial"/>
                        </a:rPr>
                        <a:t>Antimony</a:t>
                      </a:r>
                    </a:p>
                  </a:txBody>
                  <a:tcPr/>
                </a:tc>
                <a:tc>
                  <a:txBody>
                    <a:bodyPr/>
                    <a:lstStyle/>
                    <a:p>
                      <a:pPr algn="ctr"/>
                      <a:r>
                        <a:rPr lang="en-US" sz="2200" b="0" dirty="0">
                          <a:latin typeface="Arial"/>
                        </a:rPr>
                        <a:t>0.001*</a:t>
                      </a:r>
                    </a:p>
                  </a:txBody>
                  <a:tcPr/>
                </a:tc>
                <a:tc>
                  <a:txBody>
                    <a:bodyPr/>
                    <a:lstStyle/>
                    <a:p>
                      <a:pPr algn="ctr"/>
                      <a:r>
                        <a:rPr lang="en-US" sz="2200" b="0" dirty="0">
                          <a:latin typeface="Arial"/>
                        </a:rPr>
                        <a:t>1*</a:t>
                      </a:r>
                    </a:p>
                  </a:txBody>
                  <a:tcPr/>
                </a:tc>
                <a:extLst>
                  <a:ext uri="{0D108BD9-81ED-4DB2-BD59-A6C34878D82A}">
                    <a16:rowId xmlns:a16="http://schemas.microsoft.com/office/drawing/2014/main" val="1391170302"/>
                  </a:ext>
                </a:extLst>
              </a:tr>
              <a:tr h="370839">
                <a:tc>
                  <a:txBody>
                    <a:bodyPr/>
                    <a:lstStyle/>
                    <a:p>
                      <a:r>
                        <a:rPr lang="en-US" sz="2200" b="0" dirty="0">
                          <a:latin typeface="Arial"/>
                        </a:rPr>
                        <a:t>Beryllium</a:t>
                      </a:r>
                    </a:p>
                  </a:txBody>
                  <a:tcPr/>
                </a:tc>
                <a:tc>
                  <a:txBody>
                    <a:bodyPr/>
                    <a:lstStyle/>
                    <a:p>
                      <a:pPr algn="ctr"/>
                      <a:r>
                        <a:rPr lang="en-US" sz="2200" b="0" dirty="0">
                          <a:latin typeface="Arial"/>
                        </a:rPr>
                        <a:t>0.0005*</a:t>
                      </a:r>
                    </a:p>
                  </a:txBody>
                  <a:tcPr/>
                </a:tc>
                <a:tc>
                  <a:txBody>
                    <a:bodyPr/>
                    <a:lstStyle/>
                    <a:p>
                      <a:pPr algn="ctr"/>
                      <a:r>
                        <a:rPr lang="en-US" sz="2200" b="0" dirty="0">
                          <a:latin typeface="Arial"/>
                        </a:rPr>
                        <a:t>0.5*</a:t>
                      </a:r>
                    </a:p>
                  </a:txBody>
                  <a:tcPr/>
                </a:tc>
                <a:extLst>
                  <a:ext uri="{0D108BD9-81ED-4DB2-BD59-A6C34878D82A}">
                    <a16:rowId xmlns:a16="http://schemas.microsoft.com/office/drawing/2014/main" val="4232319391"/>
                  </a:ext>
                </a:extLst>
              </a:tr>
              <a:tr h="370839">
                <a:tc>
                  <a:txBody>
                    <a:bodyPr/>
                    <a:lstStyle/>
                    <a:p>
                      <a:r>
                        <a:rPr lang="en-US" sz="2200" b="0" dirty="0">
                          <a:latin typeface="Arial"/>
                        </a:rPr>
                        <a:t>Cadmium</a:t>
                      </a:r>
                    </a:p>
                  </a:txBody>
                  <a:tcPr/>
                </a:tc>
                <a:tc>
                  <a:txBody>
                    <a:bodyPr/>
                    <a:lstStyle/>
                    <a:p>
                      <a:pPr algn="ctr"/>
                      <a:r>
                        <a:rPr lang="en-US" sz="2200" b="0" dirty="0">
                          <a:latin typeface="Arial"/>
                        </a:rPr>
                        <a:t>0.0005*</a:t>
                      </a:r>
                    </a:p>
                  </a:txBody>
                  <a:tcPr/>
                </a:tc>
                <a:tc>
                  <a:txBody>
                    <a:bodyPr/>
                    <a:lstStyle/>
                    <a:p>
                      <a:pPr algn="ctr"/>
                      <a:r>
                        <a:rPr lang="en-US" sz="2200" b="0" dirty="0">
                          <a:latin typeface="Arial"/>
                        </a:rPr>
                        <a:t>0.5*</a:t>
                      </a:r>
                    </a:p>
                  </a:txBody>
                  <a:tcPr/>
                </a:tc>
                <a:extLst>
                  <a:ext uri="{0D108BD9-81ED-4DB2-BD59-A6C34878D82A}">
                    <a16:rowId xmlns:a16="http://schemas.microsoft.com/office/drawing/2014/main" val="2305878382"/>
                  </a:ext>
                </a:extLst>
              </a:tr>
              <a:tr h="370838">
                <a:tc>
                  <a:txBody>
                    <a:bodyPr/>
                    <a:lstStyle/>
                    <a:p>
                      <a:pPr lvl="0">
                        <a:buNone/>
                      </a:pPr>
                      <a:r>
                        <a:rPr lang="en-US" sz="2200" b="0" dirty="0">
                          <a:latin typeface="Arial"/>
                        </a:rPr>
                        <a:t>Mercury</a:t>
                      </a:r>
                    </a:p>
                  </a:txBody>
                  <a:tcPr/>
                </a:tc>
                <a:tc>
                  <a:txBody>
                    <a:bodyPr/>
                    <a:lstStyle/>
                    <a:p>
                      <a:pPr lvl="0" algn="ctr">
                        <a:buNone/>
                      </a:pPr>
                      <a:r>
                        <a:rPr lang="en-US" sz="2200" b="0" dirty="0">
                          <a:latin typeface="Arial"/>
                        </a:rPr>
                        <a:t>0.0002*</a:t>
                      </a:r>
                    </a:p>
                  </a:txBody>
                  <a:tcPr/>
                </a:tc>
                <a:tc>
                  <a:txBody>
                    <a:bodyPr/>
                    <a:lstStyle/>
                    <a:p>
                      <a:pPr lvl="0" algn="ctr">
                        <a:buNone/>
                      </a:pPr>
                      <a:r>
                        <a:rPr lang="en-US" sz="2200" b="0" dirty="0">
                          <a:latin typeface="Arial"/>
                        </a:rPr>
                        <a:t>0.2*</a:t>
                      </a:r>
                    </a:p>
                  </a:txBody>
                  <a:tcPr/>
                </a:tc>
                <a:extLst>
                  <a:ext uri="{0D108BD9-81ED-4DB2-BD59-A6C34878D82A}">
                    <a16:rowId xmlns:a16="http://schemas.microsoft.com/office/drawing/2014/main" val="681750578"/>
                  </a:ext>
                </a:extLst>
              </a:tr>
              <a:tr h="370838">
                <a:tc>
                  <a:txBody>
                    <a:bodyPr/>
                    <a:lstStyle/>
                    <a:p>
                      <a:pPr lvl="0">
                        <a:buNone/>
                      </a:pPr>
                      <a:r>
                        <a:rPr lang="en-US" sz="2200" b="0" dirty="0">
                          <a:latin typeface="Arial"/>
                        </a:rPr>
                        <a:t>Nickel</a:t>
                      </a:r>
                    </a:p>
                  </a:txBody>
                  <a:tcPr/>
                </a:tc>
                <a:tc>
                  <a:txBody>
                    <a:bodyPr/>
                    <a:lstStyle/>
                    <a:p>
                      <a:pPr lvl="0" algn="ctr">
                        <a:buNone/>
                      </a:pPr>
                      <a:r>
                        <a:rPr lang="en-US" sz="2200" b="0" dirty="0">
                          <a:latin typeface="Arial"/>
                        </a:rPr>
                        <a:t>0.005</a:t>
                      </a:r>
                    </a:p>
                  </a:txBody>
                  <a:tcPr/>
                </a:tc>
                <a:tc>
                  <a:txBody>
                    <a:bodyPr/>
                    <a:lstStyle/>
                    <a:p>
                      <a:pPr lvl="0" algn="ctr">
                        <a:buNone/>
                      </a:pPr>
                      <a:r>
                        <a:rPr lang="en-US" sz="2200" b="0" dirty="0">
                          <a:latin typeface="Arial"/>
                        </a:rPr>
                        <a:t>5</a:t>
                      </a:r>
                    </a:p>
                  </a:txBody>
                  <a:tcPr/>
                </a:tc>
                <a:extLst>
                  <a:ext uri="{0D108BD9-81ED-4DB2-BD59-A6C34878D82A}">
                    <a16:rowId xmlns:a16="http://schemas.microsoft.com/office/drawing/2014/main" val="981042090"/>
                  </a:ext>
                </a:extLst>
              </a:tr>
              <a:tr h="370838">
                <a:tc>
                  <a:txBody>
                    <a:bodyPr/>
                    <a:lstStyle/>
                    <a:p>
                      <a:pPr lvl="0">
                        <a:buNone/>
                      </a:pPr>
                      <a:r>
                        <a:rPr lang="en-US" sz="2200" b="0" dirty="0">
                          <a:latin typeface="Arial"/>
                        </a:rPr>
                        <a:t>Thallium</a:t>
                      </a:r>
                    </a:p>
                  </a:txBody>
                  <a:tcPr/>
                </a:tc>
                <a:tc>
                  <a:txBody>
                    <a:bodyPr/>
                    <a:lstStyle/>
                    <a:p>
                      <a:pPr lvl="0" algn="ctr">
                        <a:buNone/>
                      </a:pPr>
                      <a:r>
                        <a:rPr lang="en-US" sz="2200" b="0" dirty="0">
                          <a:latin typeface="Arial"/>
                        </a:rPr>
                        <a:t>0.0008*</a:t>
                      </a:r>
                    </a:p>
                  </a:txBody>
                  <a:tcPr/>
                </a:tc>
                <a:tc>
                  <a:txBody>
                    <a:bodyPr/>
                    <a:lstStyle/>
                    <a:p>
                      <a:pPr lvl="0" algn="ctr">
                        <a:buNone/>
                      </a:pPr>
                      <a:r>
                        <a:rPr lang="en-US" sz="2200" b="0" dirty="0">
                          <a:latin typeface="Arial"/>
                        </a:rPr>
                        <a:t>0.8*</a:t>
                      </a:r>
                    </a:p>
                  </a:txBody>
                  <a:tcPr/>
                </a:tc>
                <a:extLst>
                  <a:ext uri="{0D108BD9-81ED-4DB2-BD59-A6C34878D82A}">
                    <a16:rowId xmlns:a16="http://schemas.microsoft.com/office/drawing/2014/main" val="732856727"/>
                  </a:ext>
                </a:extLst>
              </a:tr>
            </a:tbl>
          </a:graphicData>
        </a:graphic>
      </p:graphicFrame>
      <p:sp>
        <p:nvSpPr>
          <p:cNvPr id="10" name="TextBox 9">
            <a:extLst>
              <a:ext uri="{FF2B5EF4-FFF2-40B4-BE49-F238E27FC236}">
                <a16:creationId xmlns:a16="http://schemas.microsoft.com/office/drawing/2014/main" id="{FB15346F-CAAB-41FB-A351-080B33C4DA07}"/>
              </a:ext>
            </a:extLst>
          </p:cNvPr>
          <p:cNvSpPr txBox="1"/>
          <p:nvPr/>
        </p:nvSpPr>
        <p:spPr>
          <a:xfrm>
            <a:off x="2479408" y="5810337"/>
            <a:ext cx="732778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Arial"/>
                <a:cs typeface="Arial"/>
              </a:rPr>
              <a:t>*Effective </a:t>
            </a:r>
            <a:r>
              <a:rPr lang="en-US" sz="2200" b="1" dirty="0">
                <a:latin typeface="Arial"/>
                <a:cs typeface="Arial"/>
              </a:rPr>
              <a:t>three years</a:t>
            </a:r>
            <a:r>
              <a:rPr lang="en-US" sz="2200" dirty="0">
                <a:latin typeface="Arial"/>
                <a:cs typeface="Arial"/>
              </a:rPr>
              <a:t> after regulation takes effect.</a:t>
            </a:r>
            <a:r>
              <a:rPr lang="en-US" sz="2200" dirty="0"/>
              <a:t> </a:t>
            </a:r>
          </a:p>
        </p:txBody>
      </p:sp>
    </p:spTree>
    <p:extLst>
      <p:ext uri="{BB962C8B-B14F-4D97-AF65-F5344CB8AC3E}">
        <p14:creationId xmlns:p14="http://schemas.microsoft.com/office/powerpoint/2010/main" val="428532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937591" y="463290"/>
            <a:ext cx="10515600" cy="1325563"/>
          </a:xfrm>
        </p:spPr>
        <p:txBody>
          <a:bodyPr/>
          <a:lstStyle/>
          <a:p>
            <a:pPr algn="ctr"/>
            <a:r>
              <a:rPr lang="en-US" b="1" dirty="0">
                <a:solidFill>
                  <a:srgbClr val="004E7D"/>
                </a:solidFill>
                <a:latin typeface="Arial"/>
                <a:cs typeface="Arial"/>
              </a:rPr>
              <a:t>Regulatory Proposal – Adoption of Secondary MCL DLRs</a:t>
            </a:r>
            <a:endParaRPr lang="en-US" b="1" dirty="0">
              <a:solidFill>
                <a:srgbClr val="004E7D"/>
              </a:solidFill>
            </a:endParaRPr>
          </a:p>
        </p:txBody>
      </p:sp>
      <p:sp>
        <p:nvSpPr>
          <p:cNvPr id="4" name="Slide Number Placeholder 3">
            <a:extLst>
              <a:ext uri="{FF2B5EF4-FFF2-40B4-BE49-F238E27FC236}">
                <a16:creationId xmlns:a16="http://schemas.microsoft.com/office/drawing/2014/main" id="{3FF1C9BE-BE4F-427C-8DB6-D7EF7A02B1C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29</a:t>
            </a:fld>
            <a:endParaRPr lang="en-US"/>
          </a:p>
        </p:txBody>
      </p:sp>
      <p:sp>
        <p:nvSpPr>
          <p:cNvPr id="3" name="TextBox 2">
            <a:extLst>
              <a:ext uri="{FF2B5EF4-FFF2-40B4-BE49-F238E27FC236}">
                <a16:creationId xmlns:a16="http://schemas.microsoft.com/office/drawing/2014/main" id="{1CB0EFE9-9EB9-4F4D-AFF0-A045DBE5A9A4}"/>
              </a:ext>
            </a:extLst>
          </p:cNvPr>
          <p:cNvSpPr txBox="1"/>
          <p:nvPr/>
        </p:nvSpPr>
        <p:spPr>
          <a:xfrm>
            <a:off x="937016" y="2263984"/>
            <a:ext cx="10516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dirty="0">
                <a:latin typeface="Arial"/>
                <a:cs typeface="Calibri"/>
              </a:rPr>
              <a:t>Establishing DLRs for constituents with secondary MCLs</a:t>
            </a:r>
            <a:endParaRPr lang="en-US" sz="1600" dirty="0"/>
          </a:p>
        </p:txBody>
      </p:sp>
      <p:graphicFrame>
        <p:nvGraphicFramePr>
          <p:cNvPr id="7" name="Table 7">
            <a:extLst>
              <a:ext uri="{FF2B5EF4-FFF2-40B4-BE49-F238E27FC236}">
                <a16:creationId xmlns:a16="http://schemas.microsoft.com/office/drawing/2014/main" id="{F191CCAF-AACE-477A-B000-E8CE2D29EF74}"/>
              </a:ext>
            </a:extLst>
          </p:cNvPr>
          <p:cNvGraphicFramePr>
            <a:graphicFrameLocks noGrp="1"/>
          </p:cNvGraphicFramePr>
          <p:nvPr>
            <p:extLst>
              <p:ext uri="{D42A27DB-BD31-4B8C-83A1-F6EECF244321}">
                <p14:modId xmlns:p14="http://schemas.microsoft.com/office/powerpoint/2010/main" val="889757063"/>
              </p:ext>
            </p:extLst>
          </p:nvPr>
        </p:nvGraphicFramePr>
        <p:xfrm>
          <a:off x="1996965" y="2913152"/>
          <a:ext cx="8607972" cy="2438400"/>
        </p:xfrm>
        <a:graphic>
          <a:graphicData uri="http://schemas.openxmlformats.org/drawingml/2006/table">
            <a:tbl>
              <a:tblPr firstRow="1" bandRow="1">
                <a:tableStyleId>{5C22544A-7EE6-4342-B048-85BDC9FD1C3A}</a:tableStyleId>
              </a:tblPr>
              <a:tblGrid>
                <a:gridCol w="2915682">
                  <a:extLst>
                    <a:ext uri="{9D8B030D-6E8A-4147-A177-3AD203B41FA5}">
                      <a16:colId xmlns:a16="http://schemas.microsoft.com/office/drawing/2014/main" val="1648462327"/>
                    </a:ext>
                  </a:extLst>
                </a:gridCol>
                <a:gridCol w="2846145">
                  <a:extLst>
                    <a:ext uri="{9D8B030D-6E8A-4147-A177-3AD203B41FA5}">
                      <a16:colId xmlns:a16="http://schemas.microsoft.com/office/drawing/2014/main" val="3393445194"/>
                    </a:ext>
                  </a:extLst>
                </a:gridCol>
                <a:gridCol w="2846145">
                  <a:extLst>
                    <a:ext uri="{9D8B030D-6E8A-4147-A177-3AD203B41FA5}">
                      <a16:colId xmlns:a16="http://schemas.microsoft.com/office/drawing/2014/main" val="2194139387"/>
                    </a:ext>
                  </a:extLst>
                </a:gridCol>
              </a:tblGrid>
              <a:tr h="428961">
                <a:tc>
                  <a:txBody>
                    <a:bodyPr/>
                    <a:lstStyle/>
                    <a:p>
                      <a:pPr algn="ctr"/>
                      <a:r>
                        <a:rPr lang="en-US" sz="2400" dirty="0">
                          <a:latin typeface="Arial"/>
                        </a:rPr>
                        <a:t>Constituent</a:t>
                      </a:r>
                    </a:p>
                  </a:txBody>
                  <a:tcPr/>
                </a:tc>
                <a:tc>
                  <a:txBody>
                    <a:bodyPr/>
                    <a:lstStyle/>
                    <a:p>
                      <a:pPr algn="ctr"/>
                      <a:r>
                        <a:rPr lang="en-US" sz="2400" dirty="0">
                          <a:latin typeface="Arial"/>
                        </a:rPr>
                        <a:t>Proposed DLR (mg/L)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a:rPr>
                        <a:t>Proposed DLR (ug/L)</a:t>
                      </a:r>
                    </a:p>
                  </a:txBody>
                  <a:tcPr/>
                </a:tc>
                <a:extLst>
                  <a:ext uri="{0D108BD9-81ED-4DB2-BD59-A6C34878D82A}">
                    <a16:rowId xmlns:a16="http://schemas.microsoft.com/office/drawing/2014/main" val="2870181165"/>
                  </a:ext>
                </a:extLst>
              </a:tr>
              <a:tr h="370839">
                <a:tc>
                  <a:txBody>
                    <a:bodyPr/>
                    <a:lstStyle/>
                    <a:p>
                      <a:r>
                        <a:rPr lang="en-US" sz="2200" dirty="0">
                          <a:latin typeface="Arial"/>
                        </a:rPr>
                        <a:t>Iron</a:t>
                      </a:r>
                    </a:p>
                  </a:txBody>
                  <a:tcPr/>
                </a:tc>
                <a:tc>
                  <a:txBody>
                    <a:bodyPr/>
                    <a:lstStyle/>
                    <a:p>
                      <a:pPr algn="ctr"/>
                      <a:r>
                        <a:rPr lang="en-US" sz="2200" dirty="0">
                          <a:latin typeface="Arial"/>
                        </a:rPr>
                        <a:t>0.1</a:t>
                      </a:r>
                    </a:p>
                  </a:txBody>
                  <a:tcPr/>
                </a:tc>
                <a:tc>
                  <a:txBody>
                    <a:bodyPr/>
                    <a:lstStyle/>
                    <a:p>
                      <a:pPr algn="ctr"/>
                      <a:r>
                        <a:rPr lang="en-US" sz="2200" dirty="0">
                          <a:latin typeface="Arial"/>
                        </a:rPr>
                        <a:t>100</a:t>
                      </a:r>
                    </a:p>
                  </a:txBody>
                  <a:tcPr/>
                </a:tc>
                <a:extLst>
                  <a:ext uri="{0D108BD9-81ED-4DB2-BD59-A6C34878D82A}">
                    <a16:rowId xmlns:a16="http://schemas.microsoft.com/office/drawing/2014/main" val="992041026"/>
                  </a:ext>
                </a:extLst>
              </a:tr>
              <a:tr h="370839">
                <a:tc>
                  <a:txBody>
                    <a:bodyPr/>
                    <a:lstStyle/>
                    <a:p>
                      <a:r>
                        <a:rPr lang="en-US" sz="2200" dirty="0">
                          <a:latin typeface="Arial"/>
                        </a:rPr>
                        <a:t>Manganese</a:t>
                      </a:r>
                    </a:p>
                  </a:txBody>
                  <a:tcPr/>
                </a:tc>
                <a:tc>
                  <a:txBody>
                    <a:bodyPr/>
                    <a:lstStyle/>
                    <a:p>
                      <a:pPr algn="ctr"/>
                      <a:r>
                        <a:rPr lang="en-US" sz="2200" dirty="0">
                          <a:latin typeface="Arial"/>
                        </a:rPr>
                        <a:t>0.02 </a:t>
                      </a:r>
                    </a:p>
                    <a:p>
                      <a:pPr algn="ctr"/>
                      <a:r>
                        <a:rPr lang="en-US" sz="2200" dirty="0">
                          <a:solidFill>
                            <a:schemeClr val="tx1"/>
                          </a:solidFill>
                          <a:latin typeface="Arial"/>
                        </a:rPr>
                        <a:t>0.01*</a:t>
                      </a:r>
                    </a:p>
                  </a:txBody>
                  <a:tcPr/>
                </a:tc>
                <a:tc>
                  <a:txBody>
                    <a:bodyPr/>
                    <a:lstStyle/>
                    <a:p>
                      <a:pPr algn="ctr"/>
                      <a:r>
                        <a:rPr lang="en-US" sz="2200" dirty="0">
                          <a:solidFill>
                            <a:schemeClr val="tx1"/>
                          </a:solidFill>
                          <a:latin typeface="Arial"/>
                        </a:rPr>
                        <a:t>20 </a:t>
                      </a:r>
                    </a:p>
                    <a:p>
                      <a:pPr algn="ctr"/>
                      <a:r>
                        <a:rPr lang="en-US" sz="2200" dirty="0">
                          <a:solidFill>
                            <a:schemeClr val="tx1"/>
                          </a:solidFill>
                          <a:latin typeface="Arial"/>
                        </a:rPr>
                        <a:t>10*</a:t>
                      </a:r>
                    </a:p>
                  </a:txBody>
                  <a:tcPr/>
                </a:tc>
                <a:extLst>
                  <a:ext uri="{0D108BD9-81ED-4DB2-BD59-A6C34878D82A}">
                    <a16:rowId xmlns:a16="http://schemas.microsoft.com/office/drawing/2014/main" val="2305878382"/>
                  </a:ext>
                </a:extLst>
              </a:tr>
              <a:tr h="370838">
                <a:tc>
                  <a:txBody>
                    <a:bodyPr/>
                    <a:lstStyle/>
                    <a:p>
                      <a:pPr lvl="0">
                        <a:buNone/>
                      </a:pPr>
                      <a:r>
                        <a:rPr lang="en-US" sz="2200" dirty="0">
                          <a:latin typeface="Arial"/>
                        </a:rPr>
                        <a:t>Zinc</a:t>
                      </a:r>
                    </a:p>
                  </a:txBody>
                  <a:tcPr/>
                </a:tc>
                <a:tc>
                  <a:txBody>
                    <a:bodyPr/>
                    <a:lstStyle/>
                    <a:p>
                      <a:pPr lvl="0" algn="ctr">
                        <a:buNone/>
                      </a:pPr>
                      <a:r>
                        <a:rPr lang="en-US" sz="2200" dirty="0">
                          <a:latin typeface="Arial"/>
                        </a:rPr>
                        <a:t>0.05</a:t>
                      </a:r>
                    </a:p>
                  </a:txBody>
                  <a:tcPr/>
                </a:tc>
                <a:tc>
                  <a:txBody>
                    <a:bodyPr/>
                    <a:lstStyle/>
                    <a:p>
                      <a:pPr lvl="0" algn="ctr">
                        <a:buNone/>
                      </a:pPr>
                      <a:r>
                        <a:rPr lang="en-US" sz="2200" dirty="0">
                          <a:latin typeface="Arial"/>
                        </a:rPr>
                        <a:t>50</a:t>
                      </a:r>
                    </a:p>
                  </a:txBody>
                  <a:tcPr/>
                </a:tc>
                <a:extLst>
                  <a:ext uri="{0D108BD9-81ED-4DB2-BD59-A6C34878D82A}">
                    <a16:rowId xmlns:a16="http://schemas.microsoft.com/office/drawing/2014/main" val="1310607705"/>
                  </a:ext>
                </a:extLst>
              </a:tr>
            </a:tbl>
          </a:graphicData>
        </a:graphic>
      </p:graphicFrame>
      <p:sp>
        <p:nvSpPr>
          <p:cNvPr id="5" name="TextBox 4">
            <a:extLst>
              <a:ext uri="{FF2B5EF4-FFF2-40B4-BE49-F238E27FC236}">
                <a16:creationId xmlns:a16="http://schemas.microsoft.com/office/drawing/2014/main" id="{E9D72D1D-7CFA-B11D-2F49-5462EA5CD2E3}"/>
              </a:ext>
            </a:extLst>
          </p:cNvPr>
          <p:cNvSpPr txBox="1"/>
          <p:nvPr/>
        </p:nvSpPr>
        <p:spPr>
          <a:xfrm>
            <a:off x="2309601" y="5529535"/>
            <a:ext cx="732778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Arial"/>
                <a:cs typeface="Arial"/>
              </a:rPr>
              <a:t>*Effective </a:t>
            </a:r>
            <a:r>
              <a:rPr lang="en-US" sz="2200" b="1" dirty="0">
                <a:latin typeface="Arial"/>
                <a:cs typeface="Arial"/>
              </a:rPr>
              <a:t>three years</a:t>
            </a:r>
            <a:r>
              <a:rPr lang="en-US" sz="2200" dirty="0">
                <a:latin typeface="Arial"/>
                <a:cs typeface="Arial"/>
              </a:rPr>
              <a:t> after regulation takes effect.</a:t>
            </a:r>
            <a:r>
              <a:rPr lang="en-US" sz="2200" dirty="0"/>
              <a:t> </a:t>
            </a:r>
          </a:p>
        </p:txBody>
      </p:sp>
    </p:spTree>
    <p:extLst>
      <p:ext uri="{BB962C8B-B14F-4D97-AF65-F5344CB8AC3E}">
        <p14:creationId xmlns:p14="http://schemas.microsoft.com/office/powerpoint/2010/main" val="198008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42634-95F4-42CB-80AD-10B320A335DE}"/>
              </a:ext>
            </a:extLst>
          </p:cNvPr>
          <p:cNvSpPr>
            <a:spLocks noGrp="1"/>
          </p:cNvSpPr>
          <p:nvPr>
            <p:ph type="title" idx="4294967295"/>
          </p:nvPr>
        </p:nvSpPr>
        <p:spPr>
          <a:xfrm>
            <a:off x="503238" y="2381250"/>
            <a:ext cx="11185525" cy="3394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1"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4400" b="1" i="0" u="none" strike="noStrike" kern="1200" cap="none" spc="0" normalizeH="0" baseline="0" noProof="0" dirty="0">
                <a:ln>
                  <a:noFill/>
                </a:ln>
                <a:solidFill>
                  <a:srgbClr val="002060"/>
                </a:solidFill>
                <a:effectLst/>
                <a:uLnTx/>
                <a:uFillTx/>
                <a:latin typeface="Arial"/>
                <a:ea typeface="+mn-ea"/>
                <a:cs typeface="Arial"/>
              </a:rPr>
              <a:t>State Water Boards' Mission Statement</a:t>
            </a:r>
            <a:r>
              <a:rPr kumimoji="0" lang="en-US" altLang="en-US" sz="4400" b="0" i="0" u="none" strike="noStrike" kern="1200" cap="none" spc="0" normalizeH="0" baseline="0" noProof="0" dirty="0">
                <a:ln>
                  <a:noFill/>
                </a:ln>
                <a:solidFill>
                  <a:srgbClr val="002060"/>
                </a:solidFill>
                <a:effectLst/>
                <a:uLnTx/>
                <a:uFillTx/>
                <a:latin typeface="Arial"/>
                <a:ea typeface="+mn-ea"/>
                <a:cs typeface="Arial"/>
              </a:rPr>
              <a:t> </a:t>
            </a:r>
            <a:endParaRPr kumimoji="0" lang="en-US" alt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altLang="en-US" sz="2800" b="0" i="1"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altLang="en-US" sz="2800" b="0" i="1" u="none" strike="noStrike" kern="1200" cap="none" spc="0" normalizeH="0" baseline="0" noProof="0" dirty="0">
                <a:ln>
                  <a:noFill/>
                </a:ln>
                <a:solidFill>
                  <a:srgbClr val="002060"/>
                </a:solidFill>
                <a:effectLst/>
                <a:uLnTx/>
                <a:uFillTx/>
                <a:latin typeface="Arial"/>
                <a:ea typeface="+mn-ea"/>
                <a:cs typeface="Arial"/>
              </a:rPr>
              <a:t>To preserve, enhance, and restore the quality of California's water resources and drinking water for the protection</a:t>
            </a:r>
            <a:br>
              <a:rPr kumimoji="0" lang="en-US" altLang="en-US" sz="2800" b="0" i="1" u="none" strike="noStrike" kern="1200" cap="none" spc="0" normalizeH="0" baseline="0" noProof="0" dirty="0">
                <a:ln>
                  <a:noFill/>
                </a:ln>
                <a:solidFill>
                  <a:srgbClr val="002060"/>
                </a:solidFill>
                <a:effectLst/>
                <a:uLnTx/>
                <a:uFillTx/>
                <a:latin typeface="Arial"/>
                <a:ea typeface="+mn-ea"/>
                <a:cs typeface="Arial"/>
              </a:rPr>
            </a:br>
            <a:r>
              <a:rPr kumimoji="0" lang="en-US" altLang="en-US" sz="2800" b="0" i="1" u="none" strike="noStrike" kern="1200" cap="none" spc="0" normalizeH="0" baseline="0" noProof="0" dirty="0">
                <a:ln>
                  <a:noFill/>
                </a:ln>
                <a:solidFill>
                  <a:srgbClr val="002060"/>
                </a:solidFill>
                <a:effectLst/>
                <a:uLnTx/>
                <a:uFillTx/>
                <a:latin typeface="Arial"/>
                <a:ea typeface="+mn-ea"/>
                <a:cs typeface="Arial"/>
              </a:rPr>
              <a:t>of the environment, public health, and all beneficial uses,</a:t>
            </a:r>
            <a:br>
              <a:rPr kumimoji="0" lang="en-US" altLang="en-US" sz="2800" b="0" i="1" u="none" strike="noStrike" kern="1200" cap="none" spc="0" normalizeH="0" baseline="0" noProof="0" dirty="0">
                <a:ln>
                  <a:noFill/>
                </a:ln>
                <a:solidFill>
                  <a:srgbClr val="002060"/>
                </a:solidFill>
                <a:effectLst/>
                <a:uLnTx/>
                <a:uFillTx/>
                <a:latin typeface="Arial"/>
                <a:ea typeface="+mn-ea"/>
                <a:cs typeface="Arial"/>
              </a:rPr>
            </a:br>
            <a:r>
              <a:rPr kumimoji="0" lang="en-US" altLang="en-US" sz="2800" b="0" i="1" u="none" strike="noStrike" kern="1200" cap="none" spc="0" normalizeH="0" baseline="0" noProof="0" dirty="0">
                <a:ln>
                  <a:noFill/>
                </a:ln>
                <a:solidFill>
                  <a:srgbClr val="002060"/>
                </a:solidFill>
                <a:effectLst/>
                <a:uLnTx/>
                <a:uFillTx/>
                <a:latin typeface="Arial"/>
                <a:ea typeface="+mn-ea"/>
                <a:cs typeface="Arial"/>
              </a:rPr>
              <a:t>and to ensure proper water resource allocation and efficient use, </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altLang="en-US" sz="2800" b="0" i="1" u="none" strike="noStrike" kern="1200" cap="none" spc="0" normalizeH="0" baseline="0" noProof="0" dirty="0">
                <a:ln>
                  <a:noFill/>
                </a:ln>
                <a:solidFill>
                  <a:srgbClr val="002060"/>
                </a:solidFill>
                <a:effectLst/>
                <a:uLnTx/>
                <a:uFillTx/>
                <a:latin typeface="Arial"/>
                <a:ea typeface="+mn-ea"/>
                <a:cs typeface="Arial"/>
              </a:rPr>
              <a:t>for the benefit of present and future generations.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1" u="none" strike="noStrike" kern="1200" cap="none" spc="0" normalizeH="0" baseline="0" noProof="0" dirty="0">
              <a:ln>
                <a:noFill/>
              </a:ln>
              <a:solidFill>
                <a:schemeClr val="tx1"/>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757F8932-D22A-4879-B8CA-8F2DA9BE32E0}"/>
              </a:ext>
            </a:extLst>
          </p:cNvPr>
          <p:cNvSpPr>
            <a:spLocks noGrp="1"/>
          </p:cNvSpPr>
          <p:nvPr>
            <p:ph type="sldNum" sz="quarter" idx="4"/>
          </p:nvPr>
        </p:nvSpPr>
        <p:spPr/>
        <p:txBody>
          <a:bodyPr/>
          <a:lstStyle/>
          <a:p>
            <a:fld id="{A15CFC30-E45D-4431-B46B-489B270F7815}" type="slidenum">
              <a:rPr lang="en-US" smtClean="0"/>
              <a:pPr/>
              <a:t>3</a:t>
            </a:fld>
            <a:endParaRPr lang="en-US"/>
          </a:p>
        </p:txBody>
      </p:sp>
      <p:pic>
        <p:nvPicPr>
          <p:cNvPr id="9" name="Picture 9" descr="picture of a faucet">
            <a:extLst>
              <a:ext uri="{FF2B5EF4-FFF2-40B4-BE49-F238E27FC236}">
                <a16:creationId xmlns:a16="http://schemas.microsoft.com/office/drawing/2014/main" id="{444663C2-F340-4DC5-BA44-E6E6ADF1B642}"/>
              </a:ext>
            </a:extLst>
          </p:cNvPr>
          <p:cNvPicPr>
            <a:picLocks noChangeAspect="1"/>
          </p:cNvPicPr>
          <p:nvPr/>
        </p:nvPicPr>
        <p:blipFill>
          <a:blip r:embed="rId3"/>
          <a:stretch>
            <a:fillRect/>
          </a:stretch>
        </p:blipFill>
        <p:spPr>
          <a:xfrm>
            <a:off x="-5749" y="2207"/>
            <a:ext cx="12203501" cy="2379043"/>
          </a:xfrm>
          <a:prstGeom prst="rect">
            <a:avLst/>
          </a:prstGeom>
        </p:spPr>
      </p:pic>
    </p:spTree>
    <p:extLst>
      <p:ext uri="{BB962C8B-B14F-4D97-AF65-F5344CB8AC3E}">
        <p14:creationId xmlns:p14="http://schemas.microsoft.com/office/powerpoint/2010/main" val="346564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DB5E9A-3F8C-4621-A126-C6AD63C35D04}"/>
              </a:ext>
            </a:extLst>
          </p:cNvPr>
          <p:cNvSpPr>
            <a:spLocks noGrp="1"/>
          </p:cNvSpPr>
          <p:nvPr>
            <p:ph type="sldNum" sz="quarter" idx="4"/>
          </p:nvPr>
        </p:nvSpPr>
        <p:spPr/>
        <p:txBody>
          <a:bodyPr/>
          <a:lstStyle/>
          <a:p>
            <a:fld id="{A15CFC30-E45D-4431-B46B-489B270F7815}" type="slidenum">
              <a:rPr lang="en-US" smtClean="0"/>
              <a:pPr/>
              <a:t>30</a:t>
            </a:fld>
            <a:endParaRPr lang="en-US"/>
          </a:p>
        </p:txBody>
      </p:sp>
      <p:sp>
        <p:nvSpPr>
          <p:cNvPr id="5" name="Title 1">
            <a:extLst>
              <a:ext uri="{FF2B5EF4-FFF2-40B4-BE49-F238E27FC236}">
                <a16:creationId xmlns:a16="http://schemas.microsoft.com/office/drawing/2014/main" id="{27AD76A2-40FF-4090-BAC2-89E8741977B7}"/>
              </a:ext>
            </a:extLst>
          </p:cNvPr>
          <p:cNvSpPr>
            <a:spLocks noGrp="1"/>
          </p:cNvSpPr>
          <p:nvPr>
            <p:ph type="title"/>
          </p:nvPr>
        </p:nvSpPr>
        <p:spPr>
          <a:xfrm>
            <a:off x="838200" y="364522"/>
            <a:ext cx="10515600" cy="1325563"/>
          </a:xfrm>
        </p:spPr>
        <p:txBody>
          <a:bodyPr/>
          <a:lstStyle/>
          <a:p>
            <a:pPr algn="ctr"/>
            <a:r>
              <a:rPr lang="en-US" b="1" dirty="0">
                <a:solidFill>
                  <a:srgbClr val="004E7D"/>
                </a:solidFill>
                <a:latin typeface="Arial"/>
                <a:cs typeface="Arial"/>
              </a:rPr>
              <a:t>Regulatory Proposal – Revised Lead DLR</a:t>
            </a:r>
            <a:endParaRPr lang="en-US" b="1" dirty="0">
              <a:solidFill>
                <a:srgbClr val="004E7D"/>
              </a:solidFill>
            </a:endParaRPr>
          </a:p>
        </p:txBody>
      </p:sp>
      <p:graphicFrame>
        <p:nvGraphicFramePr>
          <p:cNvPr id="6" name="Table 5">
            <a:extLst>
              <a:ext uri="{FF2B5EF4-FFF2-40B4-BE49-F238E27FC236}">
                <a16:creationId xmlns:a16="http://schemas.microsoft.com/office/drawing/2014/main" id="{A5A68ECA-77FC-4A54-BA7E-D4D469E9BB4A}"/>
              </a:ext>
            </a:extLst>
          </p:cNvPr>
          <p:cNvGraphicFramePr>
            <a:graphicFrameLocks noGrp="1"/>
          </p:cNvGraphicFramePr>
          <p:nvPr>
            <p:extLst>
              <p:ext uri="{D42A27DB-BD31-4B8C-83A1-F6EECF244321}">
                <p14:modId xmlns:p14="http://schemas.microsoft.com/office/powerpoint/2010/main" val="2916850744"/>
              </p:ext>
            </p:extLst>
          </p:nvPr>
        </p:nvGraphicFramePr>
        <p:xfrm>
          <a:off x="1849821" y="2150478"/>
          <a:ext cx="8765628" cy="1584960"/>
        </p:xfrm>
        <a:graphic>
          <a:graphicData uri="http://schemas.openxmlformats.org/drawingml/2006/table">
            <a:tbl>
              <a:tblPr firstRow="1" bandRow="1">
                <a:tableStyleId>{5C22544A-7EE6-4342-B048-85BDC9FD1C3A}</a:tableStyleId>
              </a:tblPr>
              <a:tblGrid>
                <a:gridCol w="2969084">
                  <a:extLst>
                    <a:ext uri="{9D8B030D-6E8A-4147-A177-3AD203B41FA5}">
                      <a16:colId xmlns:a16="http://schemas.microsoft.com/office/drawing/2014/main" val="1891801567"/>
                    </a:ext>
                  </a:extLst>
                </a:gridCol>
                <a:gridCol w="2898272">
                  <a:extLst>
                    <a:ext uri="{9D8B030D-6E8A-4147-A177-3AD203B41FA5}">
                      <a16:colId xmlns:a16="http://schemas.microsoft.com/office/drawing/2014/main" val="451474109"/>
                    </a:ext>
                  </a:extLst>
                </a:gridCol>
                <a:gridCol w="2898272">
                  <a:extLst>
                    <a:ext uri="{9D8B030D-6E8A-4147-A177-3AD203B41FA5}">
                      <a16:colId xmlns:a16="http://schemas.microsoft.com/office/drawing/2014/main" val="4075067114"/>
                    </a:ext>
                  </a:extLst>
                </a:gridCol>
              </a:tblGrid>
              <a:tr h="582118">
                <a:tc>
                  <a:txBody>
                    <a:bodyPr/>
                    <a:lstStyle/>
                    <a:p>
                      <a:pPr algn="ctr"/>
                      <a:r>
                        <a:rPr lang="en-US" sz="2400">
                          <a:latin typeface="Arial"/>
                        </a:rPr>
                        <a:t>Contaminant</a:t>
                      </a:r>
                    </a:p>
                  </a:txBody>
                  <a:tcPr/>
                </a:tc>
                <a:tc>
                  <a:txBody>
                    <a:bodyPr/>
                    <a:lstStyle/>
                    <a:p>
                      <a:pPr algn="ctr"/>
                      <a:r>
                        <a:rPr lang="en-US" sz="2400" dirty="0">
                          <a:latin typeface="Arial"/>
                        </a:rPr>
                        <a:t>Proposed DLR (mg/L)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a:rPr>
                        <a:t>Revised DLR </a:t>
                      </a:r>
                      <a:r>
                        <a:rPr lang="en-US" sz="2400" dirty="0">
                          <a:latin typeface="Arial"/>
                        </a:rPr>
                        <a:t>(ug/L)</a:t>
                      </a:r>
                    </a:p>
                  </a:txBody>
                  <a:tcPr/>
                </a:tc>
                <a:extLst>
                  <a:ext uri="{0D108BD9-81ED-4DB2-BD59-A6C34878D82A}">
                    <a16:rowId xmlns:a16="http://schemas.microsoft.com/office/drawing/2014/main" val="264347092"/>
                  </a:ext>
                </a:extLst>
              </a:tr>
              <a:tr h="538999">
                <a:tc>
                  <a:txBody>
                    <a:bodyPr/>
                    <a:lstStyle/>
                    <a:p>
                      <a:r>
                        <a:rPr lang="en-US" sz="2200" dirty="0">
                          <a:latin typeface="Arial"/>
                        </a:rPr>
                        <a:t>Lead</a:t>
                      </a:r>
                    </a:p>
                  </a:txBody>
                  <a:tcPr/>
                </a:tc>
                <a:tc>
                  <a:txBody>
                    <a:bodyPr/>
                    <a:lstStyle/>
                    <a:p>
                      <a:pPr algn="ctr"/>
                      <a:r>
                        <a:rPr lang="en-US" sz="2200" dirty="0">
                          <a:latin typeface="Arial"/>
                        </a:rPr>
                        <a:t>0.001</a:t>
                      </a:r>
                    </a:p>
                    <a:p>
                      <a:pPr algn="ctr"/>
                      <a:r>
                        <a:rPr lang="en-US" sz="2200" dirty="0">
                          <a:latin typeface="Arial"/>
                        </a:rPr>
                        <a:t>0.0005*</a:t>
                      </a:r>
                    </a:p>
                  </a:txBody>
                  <a:tcPr/>
                </a:tc>
                <a:tc>
                  <a:txBody>
                    <a:bodyPr/>
                    <a:lstStyle/>
                    <a:p>
                      <a:pPr algn="ctr"/>
                      <a:r>
                        <a:rPr lang="en-US" sz="2200" dirty="0">
                          <a:latin typeface="Arial"/>
                        </a:rPr>
                        <a:t>1</a:t>
                      </a:r>
                    </a:p>
                    <a:p>
                      <a:pPr algn="ctr"/>
                      <a:r>
                        <a:rPr lang="en-US" sz="2200" dirty="0">
                          <a:latin typeface="Arial"/>
                        </a:rPr>
                        <a:t>0.5*</a:t>
                      </a:r>
                    </a:p>
                  </a:txBody>
                  <a:tcPr/>
                </a:tc>
                <a:extLst>
                  <a:ext uri="{0D108BD9-81ED-4DB2-BD59-A6C34878D82A}">
                    <a16:rowId xmlns:a16="http://schemas.microsoft.com/office/drawing/2014/main" val="1109198368"/>
                  </a:ext>
                </a:extLst>
              </a:tr>
            </a:tbl>
          </a:graphicData>
        </a:graphic>
      </p:graphicFrame>
      <p:sp>
        <p:nvSpPr>
          <p:cNvPr id="7" name="TextBox 6">
            <a:extLst>
              <a:ext uri="{FF2B5EF4-FFF2-40B4-BE49-F238E27FC236}">
                <a16:creationId xmlns:a16="http://schemas.microsoft.com/office/drawing/2014/main" id="{698D4D27-B137-48C8-B109-D10476759F97}"/>
              </a:ext>
            </a:extLst>
          </p:cNvPr>
          <p:cNvSpPr txBox="1"/>
          <p:nvPr/>
        </p:nvSpPr>
        <p:spPr>
          <a:xfrm>
            <a:off x="2654830" y="3858136"/>
            <a:ext cx="732778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Arial"/>
                <a:cs typeface="Arial"/>
              </a:rPr>
              <a:t>*Effective </a:t>
            </a:r>
            <a:r>
              <a:rPr lang="en-US" sz="2200" b="1" dirty="0">
                <a:latin typeface="Arial"/>
                <a:cs typeface="Arial"/>
              </a:rPr>
              <a:t>three years</a:t>
            </a:r>
            <a:r>
              <a:rPr lang="en-US" sz="2200" dirty="0">
                <a:latin typeface="Arial"/>
                <a:cs typeface="Arial"/>
              </a:rPr>
              <a:t> after regulation takes effect.</a:t>
            </a:r>
            <a:r>
              <a:rPr lang="en-US" sz="2200" dirty="0"/>
              <a:t> </a:t>
            </a:r>
          </a:p>
        </p:txBody>
      </p:sp>
      <p:sp>
        <p:nvSpPr>
          <p:cNvPr id="8" name="TextBox 7">
            <a:extLst>
              <a:ext uri="{FF2B5EF4-FFF2-40B4-BE49-F238E27FC236}">
                <a16:creationId xmlns:a16="http://schemas.microsoft.com/office/drawing/2014/main" id="{4DC21DEC-2F68-45DA-887F-25AFAA56EC81}"/>
              </a:ext>
            </a:extLst>
          </p:cNvPr>
          <p:cNvSpPr txBox="1"/>
          <p:nvPr/>
        </p:nvSpPr>
        <p:spPr>
          <a:xfrm>
            <a:off x="1012658" y="4533439"/>
            <a:ext cx="10166684" cy="83099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dirty="0">
                <a:latin typeface="Arial"/>
                <a:cs typeface="Arial"/>
              </a:rPr>
              <a:t>Revisions to reduced monitoring frequency criteria such that the criteria </a:t>
            </a:r>
            <a:r>
              <a:rPr lang="en-US" sz="2400" b="1" dirty="0">
                <a:latin typeface="Arial"/>
                <a:cs typeface="Arial"/>
              </a:rPr>
              <a:t>does not use </a:t>
            </a:r>
            <a:r>
              <a:rPr lang="en-US" sz="2400" dirty="0">
                <a:latin typeface="Arial"/>
                <a:cs typeface="Arial"/>
              </a:rPr>
              <a:t>the</a:t>
            </a:r>
            <a:r>
              <a:rPr lang="en-US" sz="2400" b="1" dirty="0">
                <a:latin typeface="Arial"/>
                <a:cs typeface="Arial"/>
              </a:rPr>
              <a:t> </a:t>
            </a:r>
            <a:r>
              <a:rPr lang="en-US" sz="2400" dirty="0">
                <a:latin typeface="Arial"/>
                <a:cs typeface="Arial"/>
              </a:rPr>
              <a:t>proposed lowered DLRs</a:t>
            </a:r>
          </a:p>
        </p:txBody>
      </p:sp>
    </p:spTree>
    <p:extLst>
      <p:ext uri="{BB962C8B-B14F-4D97-AF65-F5344CB8AC3E}">
        <p14:creationId xmlns:p14="http://schemas.microsoft.com/office/powerpoint/2010/main" val="3627587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DB5E9A-3F8C-4621-A126-C6AD63C35D04}"/>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31</a:t>
            </a:fld>
            <a:endParaRPr lang="en-US"/>
          </a:p>
        </p:txBody>
      </p:sp>
      <p:sp>
        <p:nvSpPr>
          <p:cNvPr id="5" name="Title 1">
            <a:extLst>
              <a:ext uri="{FF2B5EF4-FFF2-40B4-BE49-F238E27FC236}">
                <a16:creationId xmlns:a16="http://schemas.microsoft.com/office/drawing/2014/main" id="{27AD76A2-40FF-4090-BAC2-89E8741977B7}"/>
              </a:ext>
            </a:extLst>
          </p:cNvPr>
          <p:cNvSpPr>
            <a:spLocks noGrp="1"/>
          </p:cNvSpPr>
          <p:nvPr>
            <p:ph type="title"/>
          </p:nvPr>
        </p:nvSpPr>
        <p:spPr>
          <a:xfrm>
            <a:off x="838200" y="570262"/>
            <a:ext cx="10515600" cy="1325563"/>
          </a:xfrm>
        </p:spPr>
        <p:txBody>
          <a:bodyPr/>
          <a:lstStyle/>
          <a:p>
            <a:pPr algn="ctr"/>
            <a:r>
              <a:rPr lang="en-US" b="1" dirty="0">
                <a:solidFill>
                  <a:srgbClr val="004E7D"/>
                </a:solidFill>
                <a:latin typeface="Arial"/>
                <a:cs typeface="Arial"/>
              </a:rPr>
              <a:t>Regulatory Proposal – Radionuclides DLR</a:t>
            </a:r>
            <a:endParaRPr lang="en-US" b="1" dirty="0">
              <a:solidFill>
                <a:srgbClr val="004E7D"/>
              </a:solidFill>
            </a:endParaRPr>
          </a:p>
        </p:txBody>
      </p:sp>
      <p:sp>
        <p:nvSpPr>
          <p:cNvPr id="8" name="TextBox 7">
            <a:extLst>
              <a:ext uri="{FF2B5EF4-FFF2-40B4-BE49-F238E27FC236}">
                <a16:creationId xmlns:a16="http://schemas.microsoft.com/office/drawing/2014/main" id="{4DC21DEC-2F68-45DA-887F-25AFAA56EC81}"/>
              </a:ext>
            </a:extLst>
          </p:cNvPr>
          <p:cNvSpPr txBox="1"/>
          <p:nvPr/>
        </p:nvSpPr>
        <p:spPr>
          <a:xfrm>
            <a:off x="838200" y="2443227"/>
            <a:ext cx="10515600" cy="2308324"/>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dirty="0">
                <a:latin typeface="Arial"/>
                <a:cs typeface="Arial"/>
              </a:rPr>
              <a:t>Correction of uranium DLR to reflect the unit conversion from </a:t>
            </a:r>
            <a:r>
              <a:rPr lang="en-US" sz="2400" dirty="0">
                <a:latin typeface="Arial"/>
              </a:rPr>
              <a:t>µ</a:t>
            </a:r>
            <a:r>
              <a:rPr lang="en-US" sz="2400" dirty="0">
                <a:latin typeface="Arial"/>
                <a:cs typeface="Arial"/>
              </a:rPr>
              <a:t>g/L to </a:t>
            </a:r>
            <a:r>
              <a:rPr lang="en-US" sz="2400" dirty="0" err="1">
                <a:latin typeface="Arial"/>
                <a:cs typeface="Arial"/>
              </a:rPr>
              <a:t>pCi</a:t>
            </a:r>
            <a:r>
              <a:rPr lang="en-US" sz="2400" dirty="0">
                <a:latin typeface="Arial"/>
                <a:cs typeface="Arial"/>
              </a:rPr>
              <a:t>/L</a:t>
            </a:r>
          </a:p>
          <a:p>
            <a:pPr marL="914400" lvl="1" indent="-457200">
              <a:buFont typeface="Wingdings" panose="05000000000000000000" pitchFamily="2" charset="2"/>
              <a:buChar char="Ø"/>
            </a:pPr>
            <a:r>
              <a:rPr lang="en-US" sz="2400" dirty="0">
                <a:latin typeface="Arial"/>
                <a:cs typeface="Arial"/>
              </a:rPr>
              <a:t>Federal uranium detection limit is 1 </a:t>
            </a:r>
            <a:r>
              <a:rPr lang="en-US" sz="2400" dirty="0">
                <a:latin typeface="Arial"/>
              </a:rPr>
              <a:t>µ</a:t>
            </a:r>
            <a:r>
              <a:rPr lang="en-US" sz="2400" dirty="0">
                <a:latin typeface="Arial"/>
                <a:cs typeface="Arial"/>
              </a:rPr>
              <a:t>g/L</a:t>
            </a:r>
          </a:p>
          <a:p>
            <a:pPr marL="914400" lvl="1" indent="-457200">
              <a:buFont typeface="Wingdings" panose="05000000000000000000" pitchFamily="2" charset="2"/>
              <a:buChar char="Ø"/>
            </a:pPr>
            <a:r>
              <a:rPr lang="en-US" sz="2400" dirty="0">
                <a:latin typeface="Arial"/>
                <a:cs typeface="Arial"/>
              </a:rPr>
              <a:t>Current CA uranium DLR is 1 </a:t>
            </a:r>
            <a:r>
              <a:rPr lang="en-US" sz="2400" dirty="0" err="1">
                <a:latin typeface="Arial"/>
                <a:cs typeface="Arial"/>
              </a:rPr>
              <a:t>pCi</a:t>
            </a:r>
            <a:r>
              <a:rPr lang="en-US" sz="2400" dirty="0">
                <a:latin typeface="Arial"/>
                <a:cs typeface="Arial"/>
              </a:rPr>
              <a:t>/L, which is equivalent to 1.48 </a:t>
            </a:r>
            <a:r>
              <a:rPr lang="en-US" sz="2400" dirty="0">
                <a:latin typeface="Arial"/>
              </a:rPr>
              <a:t>µ</a:t>
            </a:r>
            <a:r>
              <a:rPr lang="en-US" sz="2400" dirty="0">
                <a:latin typeface="Arial"/>
                <a:cs typeface="Arial"/>
              </a:rPr>
              <a:t>g/L</a:t>
            </a:r>
          </a:p>
          <a:p>
            <a:pPr marL="914400" lvl="1" indent="-457200">
              <a:buFont typeface="Wingdings" panose="05000000000000000000" pitchFamily="2" charset="2"/>
              <a:buChar char="Ø"/>
            </a:pPr>
            <a:r>
              <a:rPr lang="en-US" sz="2400" dirty="0">
                <a:latin typeface="Arial"/>
                <a:cs typeface="Arial"/>
              </a:rPr>
              <a:t>Proposed uranium DLR is 0.68 </a:t>
            </a:r>
            <a:r>
              <a:rPr lang="en-US" sz="2400" dirty="0">
                <a:latin typeface="Arial"/>
              </a:rPr>
              <a:t>µ</a:t>
            </a:r>
            <a:r>
              <a:rPr lang="en-US" sz="2400" dirty="0">
                <a:latin typeface="Arial"/>
                <a:cs typeface="Arial"/>
              </a:rPr>
              <a:t>g/L </a:t>
            </a:r>
          </a:p>
          <a:p>
            <a:pPr marL="914400" lvl="1" indent="-457200">
              <a:buFont typeface="Wingdings" panose="05000000000000000000" pitchFamily="2" charset="2"/>
              <a:buChar char="Ø"/>
            </a:pPr>
            <a:endParaRPr lang="en-US" sz="2400" dirty="0">
              <a:latin typeface="Arial"/>
              <a:cs typeface="Arial"/>
            </a:endParaRPr>
          </a:p>
        </p:txBody>
      </p:sp>
    </p:spTree>
    <p:extLst>
      <p:ext uri="{BB962C8B-B14F-4D97-AF65-F5344CB8AC3E}">
        <p14:creationId xmlns:p14="http://schemas.microsoft.com/office/powerpoint/2010/main" val="190704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87761B-DD61-A9A1-00A5-8B068C6CB4A1}"/>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32</a:t>
            </a:fld>
            <a:endParaRPr lang="en-US"/>
          </a:p>
        </p:txBody>
      </p:sp>
      <p:sp>
        <p:nvSpPr>
          <p:cNvPr id="6" name="Title 1">
            <a:extLst>
              <a:ext uri="{FF2B5EF4-FFF2-40B4-BE49-F238E27FC236}">
                <a16:creationId xmlns:a16="http://schemas.microsoft.com/office/drawing/2014/main" id="{4F486C01-B82F-4C47-A9E6-BCEA1E51755B}"/>
              </a:ext>
            </a:extLst>
          </p:cNvPr>
          <p:cNvSpPr>
            <a:spLocks noGrp="1"/>
          </p:cNvSpPr>
          <p:nvPr>
            <p:ph type="title"/>
          </p:nvPr>
        </p:nvSpPr>
        <p:spPr>
          <a:xfrm>
            <a:off x="640079" y="365125"/>
            <a:ext cx="10515600" cy="743842"/>
          </a:xfrm>
        </p:spPr>
        <p:txBody>
          <a:bodyPr/>
          <a:lstStyle/>
          <a:p>
            <a:pPr algn="ctr"/>
            <a:r>
              <a:rPr lang="en-US" b="1" dirty="0">
                <a:solidFill>
                  <a:srgbClr val="004E7D"/>
                </a:solidFill>
                <a:latin typeface="Arial"/>
                <a:cs typeface="Arial"/>
              </a:rPr>
              <a:t>Summary of Regulatory Proposal</a:t>
            </a:r>
            <a:endParaRPr lang="en-US" b="1" dirty="0">
              <a:solidFill>
                <a:srgbClr val="004E7D"/>
              </a:solidFill>
            </a:endParaRPr>
          </a:p>
        </p:txBody>
      </p:sp>
      <p:graphicFrame>
        <p:nvGraphicFramePr>
          <p:cNvPr id="2" name="Table 1">
            <a:extLst>
              <a:ext uri="{FF2B5EF4-FFF2-40B4-BE49-F238E27FC236}">
                <a16:creationId xmlns:a16="http://schemas.microsoft.com/office/drawing/2014/main" id="{EB7000CD-21EB-450B-86A6-307E15AD5A0B}"/>
              </a:ext>
            </a:extLst>
          </p:cNvPr>
          <p:cNvGraphicFramePr>
            <a:graphicFrameLocks noGrp="1"/>
          </p:cNvGraphicFramePr>
          <p:nvPr>
            <p:extLst>
              <p:ext uri="{D42A27DB-BD31-4B8C-83A1-F6EECF244321}">
                <p14:modId xmlns:p14="http://schemas.microsoft.com/office/powerpoint/2010/main" val="2588099349"/>
              </p:ext>
            </p:extLst>
          </p:nvPr>
        </p:nvGraphicFramePr>
        <p:xfrm>
          <a:off x="640079" y="1359554"/>
          <a:ext cx="10796452" cy="4352044"/>
        </p:xfrm>
        <a:graphic>
          <a:graphicData uri="http://schemas.openxmlformats.org/drawingml/2006/table">
            <a:tbl>
              <a:tblPr firstRow="1" firstCol="1" bandRow="1">
                <a:tableStyleId>{5C22544A-7EE6-4342-B048-85BDC9FD1C3A}</a:tableStyleId>
              </a:tblPr>
              <a:tblGrid>
                <a:gridCol w="1814954">
                  <a:extLst>
                    <a:ext uri="{9D8B030D-6E8A-4147-A177-3AD203B41FA5}">
                      <a16:colId xmlns:a16="http://schemas.microsoft.com/office/drawing/2014/main" val="2985209836"/>
                    </a:ext>
                  </a:extLst>
                </a:gridCol>
                <a:gridCol w="1543832">
                  <a:extLst>
                    <a:ext uri="{9D8B030D-6E8A-4147-A177-3AD203B41FA5}">
                      <a16:colId xmlns:a16="http://schemas.microsoft.com/office/drawing/2014/main" val="3689152696"/>
                    </a:ext>
                  </a:extLst>
                </a:gridCol>
                <a:gridCol w="1613292">
                  <a:extLst>
                    <a:ext uri="{9D8B030D-6E8A-4147-A177-3AD203B41FA5}">
                      <a16:colId xmlns:a16="http://schemas.microsoft.com/office/drawing/2014/main" val="1352955780"/>
                    </a:ext>
                  </a:extLst>
                </a:gridCol>
                <a:gridCol w="1915785">
                  <a:extLst>
                    <a:ext uri="{9D8B030D-6E8A-4147-A177-3AD203B41FA5}">
                      <a16:colId xmlns:a16="http://schemas.microsoft.com/office/drawing/2014/main" val="2863464597"/>
                    </a:ext>
                  </a:extLst>
                </a:gridCol>
                <a:gridCol w="1983995">
                  <a:extLst>
                    <a:ext uri="{9D8B030D-6E8A-4147-A177-3AD203B41FA5}">
                      <a16:colId xmlns:a16="http://schemas.microsoft.com/office/drawing/2014/main" val="1302962832"/>
                    </a:ext>
                  </a:extLst>
                </a:gridCol>
                <a:gridCol w="1924594">
                  <a:extLst>
                    <a:ext uri="{9D8B030D-6E8A-4147-A177-3AD203B41FA5}">
                      <a16:colId xmlns:a16="http://schemas.microsoft.com/office/drawing/2014/main" val="1966369151"/>
                    </a:ext>
                  </a:extLst>
                </a:gridCol>
              </a:tblGrid>
              <a:tr h="622142">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Contaminant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PHG</a:t>
                      </a:r>
                      <a:br>
                        <a:rPr lang="en-US" sz="1600" dirty="0">
                          <a:effectLst/>
                          <a:latin typeface="Arial" panose="020B0604020202020204" pitchFamily="34" charset="0"/>
                          <a:cs typeface="Arial" panose="020B0604020202020204" pitchFamily="34" charset="0"/>
                        </a:rPr>
                      </a:br>
                      <a:r>
                        <a:rPr lang="en-US" sz="1600" dirty="0">
                          <a:effectLst/>
                          <a:latin typeface="Arial" panose="020B0604020202020204" pitchFamily="34" charset="0"/>
                          <a:cs typeface="Arial" panose="020B0604020202020204" pitchFamily="34" charset="0"/>
                        </a:rPr>
                        <a:t>(mg/L)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Standard</a:t>
                      </a:r>
                      <a:br>
                        <a:rPr lang="en-US" sz="1600">
                          <a:effectLst/>
                          <a:latin typeface="Arial" panose="020B0604020202020204" pitchFamily="34" charset="0"/>
                          <a:cs typeface="Arial" panose="020B0604020202020204" pitchFamily="34" charset="0"/>
                        </a:rPr>
                      </a:br>
                      <a:r>
                        <a:rPr lang="en-US" sz="1600">
                          <a:effectLst/>
                          <a:latin typeface="Arial" panose="020B0604020202020204" pitchFamily="34" charset="0"/>
                          <a:cs typeface="Arial" panose="020B0604020202020204" pitchFamily="34" charset="0"/>
                        </a:rPr>
                        <a:t>(mg/L)</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Current DLR</a:t>
                      </a:r>
                      <a:br>
                        <a:rPr lang="en-US" sz="1600" dirty="0">
                          <a:effectLst/>
                          <a:latin typeface="Arial" panose="020B0604020202020204" pitchFamily="34" charset="0"/>
                          <a:cs typeface="Arial" panose="020B0604020202020204" pitchFamily="34" charset="0"/>
                        </a:rPr>
                      </a:br>
                      <a:r>
                        <a:rPr lang="en-US" sz="1600" dirty="0">
                          <a:effectLst/>
                          <a:latin typeface="Arial" panose="020B0604020202020204" pitchFamily="34" charset="0"/>
                          <a:cs typeface="Arial" panose="020B0604020202020204" pitchFamily="34" charset="0"/>
                        </a:rPr>
                        <a:t>(mg/L)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Proposed Phase I DLR (mg/L)</a:t>
                      </a:r>
                      <a:endParaRPr lang="en-US" sz="1400" dirty="0">
                        <a:effectLst/>
                        <a:latin typeface="Arial" panose="020B060402020202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Proposed Phase II DLR (mg/L)</a:t>
                      </a:r>
                    </a:p>
                  </a:txBody>
                  <a:tcPr marL="68580" marR="68580" marT="0" marB="0" anchor="ctr"/>
                </a:tc>
                <a:extLst>
                  <a:ext uri="{0D108BD9-81ED-4DB2-BD59-A6C34878D82A}">
                    <a16:rowId xmlns:a16="http://schemas.microsoft.com/office/drawing/2014/main" val="3025740273"/>
                  </a:ext>
                </a:extLst>
              </a:tr>
              <a:tr h="339082">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Antimony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3981238067"/>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Arsenic</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0.000004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0.010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0.00050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3808262505"/>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Beryllium</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1986274404"/>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Cadmium</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0.00004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 change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921784926"/>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Iron</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None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0.3</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None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0.10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0" marB="0"/>
                </a:tc>
                <a:extLst>
                  <a:ext uri="{0D108BD9-81ED-4DB2-BD59-A6C34878D82A}">
                    <a16:rowId xmlns:a16="http://schemas.microsoft.com/office/drawing/2014/main" val="3428872427"/>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Lead</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0.0002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0.015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2008181796"/>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Manganese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None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None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2687927819"/>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Mercury</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0.0012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1202857814"/>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Nickel</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0.012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 change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0" marB="0"/>
                </a:tc>
                <a:extLst>
                  <a:ext uri="{0D108BD9-81ED-4DB2-BD59-A6C34878D82A}">
                    <a16:rowId xmlns:a16="http://schemas.microsoft.com/office/drawing/2014/main" val="628951825"/>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Thallium</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0.0001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2286077795"/>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Zinc</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5.0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 change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0" marB="0"/>
                </a:tc>
                <a:extLst>
                  <a:ext uri="{0D108BD9-81ED-4DB2-BD59-A6C34878D82A}">
                    <a16:rowId xmlns:a16="http://schemas.microsoft.com/office/drawing/2014/main" val="128876338"/>
                  </a:ext>
                </a:extLst>
              </a:tr>
            </a:tbl>
          </a:graphicData>
        </a:graphic>
      </p:graphicFrame>
    </p:spTree>
    <p:extLst>
      <p:ext uri="{BB962C8B-B14F-4D97-AF65-F5344CB8AC3E}">
        <p14:creationId xmlns:p14="http://schemas.microsoft.com/office/powerpoint/2010/main" val="2153467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373B9-551E-4F0A-B6FF-AAB47461DDF1}"/>
              </a:ext>
              <a:ext uri="{C183D7F6-B498-43B3-948B-1728B52AA6E4}">
                <adec:decorative xmlns:adec="http://schemas.microsoft.com/office/drawing/2017/decorative" val="1"/>
              </a:ext>
            </a:extLst>
          </p:cNvPr>
          <p:cNvSpPr>
            <a:spLocks noGrp="1"/>
          </p:cNvSpPr>
          <p:nvPr>
            <p:ph type="body" sz="quarter" idx="10"/>
          </p:nvPr>
        </p:nvSpPr>
        <p:spPr/>
        <p:txBody>
          <a:bodyPr/>
          <a:lstStyle/>
          <a:p>
            <a:r>
              <a:rPr lang="en-US">
                <a:latin typeface="Arial"/>
                <a:cs typeface="Arial"/>
              </a:rPr>
              <a:t>California Water Boards</a:t>
            </a:r>
            <a:endParaRPr lang="en-US"/>
          </a:p>
        </p:txBody>
      </p:sp>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401072" y="496403"/>
            <a:ext cx="11677936" cy="968552"/>
          </a:xfrm>
        </p:spPr>
        <p:txBody>
          <a:bodyPr>
            <a:noAutofit/>
          </a:bodyPr>
          <a:lstStyle/>
          <a:p>
            <a:r>
              <a:rPr lang="en-US" sz="5400" b="1" dirty="0">
                <a:latin typeface="Arial"/>
                <a:cs typeface="Arial"/>
              </a:rPr>
              <a:t>Comments</a:t>
            </a:r>
            <a:br>
              <a:rPr lang="en-US" sz="5400" b="1" dirty="0"/>
            </a:br>
            <a:endParaRPr lang="en-US" sz="4000" dirty="0"/>
          </a:p>
        </p:txBody>
      </p:sp>
    </p:spTree>
    <p:extLst>
      <p:ext uri="{BB962C8B-B14F-4D97-AF65-F5344CB8AC3E}">
        <p14:creationId xmlns:p14="http://schemas.microsoft.com/office/powerpoint/2010/main" val="234531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F882-F9F3-4060-8321-AB50C6B40C69}"/>
              </a:ext>
            </a:extLst>
          </p:cNvPr>
          <p:cNvSpPr>
            <a:spLocks noGrp="1"/>
          </p:cNvSpPr>
          <p:nvPr>
            <p:ph type="title"/>
          </p:nvPr>
        </p:nvSpPr>
        <p:spPr>
          <a:xfrm>
            <a:off x="895051" y="42152"/>
            <a:ext cx="10515600" cy="1325563"/>
          </a:xfrm>
        </p:spPr>
        <p:txBody>
          <a:bodyPr/>
          <a:lstStyle/>
          <a:p>
            <a:pPr algn="ctr"/>
            <a:r>
              <a:rPr lang="en-US" dirty="0">
                <a:solidFill>
                  <a:srgbClr val="002060"/>
                </a:solidFill>
                <a:latin typeface="Arial"/>
                <a:cs typeface="Arial"/>
              </a:rPr>
              <a:t>Participation Instructions</a:t>
            </a:r>
            <a:endParaRPr lang="en-US" dirty="0">
              <a:solidFill>
                <a:srgbClr val="002060"/>
              </a:solidFill>
            </a:endParaRPr>
          </a:p>
        </p:txBody>
      </p:sp>
      <p:sp>
        <p:nvSpPr>
          <p:cNvPr id="4" name="Slide Number Placeholder 3">
            <a:extLst>
              <a:ext uri="{FF2B5EF4-FFF2-40B4-BE49-F238E27FC236}">
                <a16:creationId xmlns:a16="http://schemas.microsoft.com/office/drawing/2014/main" id="{F7C63F08-008E-43EA-87DE-5A73B644C1AB}"/>
              </a:ext>
            </a:extLst>
          </p:cNvPr>
          <p:cNvSpPr>
            <a:spLocks noGrp="1"/>
          </p:cNvSpPr>
          <p:nvPr>
            <p:ph type="sldNum" sz="quarter" idx="4"/>
          </p:nvPr>
        </p:nvSpPr>
        <p:spPr/>
        <p:txBody>
          <a:bodyPr/>
          <a:lstStyle/>
          <a:p>
            <a:fld id="{A15CFC30-E45D-4431-B46B-489B270F7815}" type="slidenum">
              <a:rPr lang="en-US" smtClean="0"/>
              <a:pPr/>
              <a:t>34</a:t>
            </a:fld>
            <a:endParaRPr lang="en-US"/>
          </a:p>
        </p:txBody>
      </p:sp>
      <p:sp>
        <p:nvSpPr>
          <p:cNvPr id="6" name="object 4">
            <a:extLst>
              <a:ext uri="{FF2B5EF4-FFF2-40B4-BE49-F238E27FC236}">
                <a16:creationId xmlns:a16="http://schemas.microsoft.com/office/drawing/2014/main" id="{07BE7866-8EE6-4E60-9C00-C1C7D1D214B2}"/>
              </a:ext>
            </a:extLst>
          </p:cNvPr>
          <p:cNvSpPr txBox="1"/>
          <p:nvPr/>
        </p:nvSpPr>
        <p:spPr>
          <a:xfrm>
            <a:off x="0" y="1392033"/>
            <a:ext cx="11902031" cy="825867"/>
          </a:xfrm>
          <a:prstGeom prst="rect">
            <a:avLst/>
          </a:prstGeom>
        </p:spPr>
        <p:txBody>
          <a:bodyPr vert="horz" wrap="square" lIns="0" tIns="12700" rIns="0" bIns="0" rtlCol="0" anchor="t">
            <a:spAutoFit/>
          </a:bodyPr>
          <a:lstStyle/>
          <a:p>
            <a:pPr marL="12700" algn="ctr">
              <a:spcBef>
                <a:spcPts val="100"/>
              </a:spcBef>
              <a:tabLst>
                <a:tab pos="241300" algn="l"/>
              </a:tabLst>
            </a:pPr>
            <a:r>
              <a:rPr lang="en-US" sz="2800" b="1" spc="-10" dirty="0">
                <a:solidFill>
                  <a:srgbClr val="004E7D"/>
                </a:solidFill>
                <a:latin typeface="Arial"/>
                <a:cs typeface="Calibri"/>
              </a:rPr>
              <a:t>Webcast Participants</a:t>
            </a:r>
          </a:p>
          <a:p>
            <a:pPr marL="12700" algn="ctr">
              <a:spcBef>
                <a:spcPts val="100"/>
              </a:spcBef>
              <a:tabLst>
                <a:tab pos="241300" algn="l"/>
              </a:tabLst>
            </a:pPr>
            <a:r>
              <a:rPr lang="en-US" sz="2400" b="1" u="sng" dirty="0">
                <a:latin typeface="Arial" panose="020B0604020202020204" pitchFamily="34" charset="0"/>
                <a:cs typeface="Arial" panose="020B0604020202020204" pitchFamily="34" charset="0"/>
              </a:rPr>
              <a:t>video.calepa.ca.gov </a:t>
            </a:r>
            <a:endParaRPr lang="en-US" sz="3600" b="1" u="sng" spc="-10" dirty="0">
              <a:solidFill>
                <a:srgbClr val="004E7D"/>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7F37B21-2475-484D-B896-B8133A07EB77}"/>
              </a:ext>
            </a:extLst>
          </p:cNvPr>
          <p:cNvSpPr/>
          <p:nvPr/>
        </p:nvSpPr>
        <p:spPr>
          <a:xfrm>
            <a:off x="683393" y="2394623"/>
            <a:ext cx="11001675" cy="3647152"/>
          </a:xfrm>
          <a:prstGeom prst="rect">
            <a:avLst/>
          </a:prstGeom>
        </p:spPr>
        <p:txBody>
          <a:bodyPr wrap="square">
            <a:spAutoFit/>
          </a:bodyPr>
          <a:lstStyle/>
          <a:p>
            <a:pPr>
              <a:spcBef>
                <a:spcPts val="1800"/>
              </a:spcBef>
            </a:pPr>
            <a:r>
              <a:rPr lang="en-US" sz="2400" dirty="0">
                <a:latin typeface="Arial"/>
                <a:cs typeface="Arial"/>
              </a:rPr>
              <a:t>Registered Participants will be muted until asked to comment </a:t>
            </a:r>
          </a:p>
          <a:p>
            <a:pPr>
              <a:spcBef>
                <a:spcPts val="1800"/>
              </a:spcBef>
            </a:pPr>
            <a:r>
              <a:rPr lang="en-US" sz="2400" dirty="0">
                <a:latin typeface="Arial"/>
                <a:cs typeface="Arial"/>
              </a:rPr>
              <a:t>“Virtual Blue Speaker Card” – Obtain Zoom Password</a:t>
            </a:r>
          </a:p>
          <a:p>
            <a:pPr marL="800100" lvl="1" indent="-342900">
              <a:buFont typeface="Arial" panose="020B0604020202020204" pitchFamily="34" charset="0"/>
              <a:buChar char="•"/>
            </a:pPr>
            <a:r>
              <a:rPr lang="en-US" sz="2400" dirty="0">
                <a:latin typeface="Arial"/>
                <a:cs typeface="Arial"/>
              </a:rPr>
              <a:t>Email </a:t>
            </a:r>
            <a:r>
              <a:rPr lang="en-US" sz="2400" dirty="0">
                <a:latin typeface="Arial"/>
                <a:cs typeface="Arial"/>
                <a:hlinkClick r:id="rId3"/>
              </a:rPr>
              <a:t>DDWRegUnit@Waterboards.ca.gov</a:t>
            </a:r>
            <a:r>
              <a:rPr lang="en-US" sz="2400" dirty="0">
                <a:latin typeface="Arial"/>
                <a:cs typeface="Arial"/>
              </a:rPr>
              <a:t> </a:t>
            </a:r>
          </a:p>
          <a:p>
            <a:pPr marL="800100" lvl="1" indent="-342900">
              <a:buFont typeface="Arial" panose="020B0604020202020204" pitchFamily="34" charset="0"/>
              <a:buChar char="•"/>
            </a:pPr>
            <a:r>
              <a:rPr lang="en-US" sz="2400" dirty="0">
                <a:latin typeface="Arial"/>
                <a:cs typeface="Arial"/>
              </a:rPr>
              <a:t>Subject line, indicate: Metal DLRs Workshop</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Your name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Who you represent (i.e., self, another person, an organization)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Whether you intend to participate via videoconference or telephonically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calling in, please provide the last three digits of the phone number you will be calling from</a:t>
            </a:r>
          </a:p>
        </p:txBody>
      </p:sp>
    </p:spTree>
    <p:extLst>
      <p:ext uri="{BB962C8B-B14F-4D97-AF65-F5344CB8AC3E}">
        <p14:creationId xmlns:p14="http://schemas.microsoft.com/office/powerpoint/2010/main" val="365960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2522-7864-474A-B9A2-E3131B9EFC2E}"/>
              </a:ext>
            </a:extLst>
          </p:cNvPr>
          <p:cNvSpPr>
            <a:spLocks noGrp="1"/>
          </p:cNvSpPr>
          <p:nvPr>
            <p:ph type="title"/>
          </p:nvPr>
        </p:nvSpPr>
        <p:spPr>
          <a:xfrm>
            <a:off x="838200" y="491490"/>
            <a:ext cx="10515600" cy="1325563"/>
          </a:xfrm>
        </p:spPr>
        <p:txBody>
          <a:bodyPr/>
          <a:lstStyle/>
          <a:p>
            <a:pPr algn="ctr"/>
            <a:r>
              <a:rPr lang="en-US" b="1" dirty="0">
                <a:solidFill>
                  <a:srgbClr val="004E7D"/>
                </a:solidFill>
                <a:latin typeface="Arial"/>
                <a:cs typeface="Arial"/>
              </a:rPr>
              <a:t>Comments on the Proposal</a:t>
            </a:r>
          </a:p>
        </p:txBody>
      </p:sp>
      <p:sp>
        <p:nvSpPr>
          <p:cNvPr id="3" name="Text Placeholder 2">
            <a:extLst>
              <a:ext uri="{FF2B5EF4-FFF2-40B4-BE49-F238E27FC236}">
                <a16:creationId xmlns:a16="http://schemas.microsoft.com/office/drawing/2014/main" id="{A956804D-9314-4F35-B912-D651B79B4DB1}"/>
              </a:ext>
            </a:extLst>
          </p:cNvPr>
          <p:cNvSpPr>
            <a:spLocks noGrp="1"/>
          </p:cNvSpPr>
          <p:nvPr>
            <p:ph type="body" sz="quarter" idx="11"/>
          </p:nvPr>
        </p:nvSpPr>
        <p:spPr>
          <a:xfrm>
            <a:off x="887730" y="2138011"/>
            <a:ext cx="10515600" cy="2708309"/>
          </a:xfrm>
        </p:spPr>
        <p:txBody>
          <a:bodyPr vert="horz" lIns="91440" tIns="45720" rIns="91440" bIns="45720" rtlCol="0" anchor="t">
            <a:normAutofit/>
          </a:bodyPr>
          <a:lstStyle/>
          <a:p>
            <a:r>
              <a:rPr lang="en-US" dirty="0">
                <a:latin typeface="Arial"/>
                <a:cs typeface="Arial"/>
              </a:rPr>
              <a:t>Comments should be related to the regulatory proposal outlined in this presentation</a:t>
            </a:r>
          </a:p>
          <a:p>
            <a:pPr>
              <a:spcBef>
                <a:spcPts val="600"/>
              </a:spcBef>
              <a:spcAft>
                <a:spcPts val="600"/>
              </a:spcAft>
            </a:pPr>
            <a:r>
              <a:rPr lang="en-US" dirty="0">
                <a:latin typeface="Arial"/>
                <a:cs typeface="Arial"/>
              </a:rPr>
              <a:t>In addition, feedback on ways to improve laboratory survey and participation is welcomed. </a:t>
            </a:r>
            <a:endParaRPr lang="en-US" dirty="0"/>
          </a:p>
          <a:p>
            <a:pPr marL="0" indent="0" algn="ctr">
              <a:spcBef>
                <a:spcPts val="2400"/>
              </a:spcBef>
              <a:buNone/>
            </a:pPr>
            <a:r>
              <a:rPr lang="en-US" sz="3600" b="1" i="1" dirty="0">
                <a:solidFill>
                  <a:srgbClr val="002060"/>
                </a:solidFill>
                <a:latin typeface="Arial"/>
                <a:cs typeface="Arial"/>
              </a:rPr>
              <a:t>All comments may be made public </a:t>
            </a:r>
            <a:r>
              <a:rPr lang="en-US" sz="3600" i="1" dirty="0">
                <a:solidFill>
                  <a:srgbClr val="002060"/>
                </a:solidFill>
                <a:latin typeface="Arial"/>
                <a:cs typeface="Arial"/>
              </a:rPr>
              <a:t> </a:t>
            </a:r>
            <a:endParaRPr lang="en-US" sz="3600" i="1" dirty="0">
              <a:solidFill>
                <a:srgbClr val="002060"/>
              </a:solidFill>
            </a:endParaRPr>
          </a:p>
        </p:txBody>
      </p:sp>
      <p:sp>
        <p:nvSpPr>
          <p:cNvPr id="4" name="Slide Number Placeholder 3">
            <a:extLst>
              <a:ext uri="{FF2B5EF4-FFF2-40B4-BE49-F238E27FC236}">
                <a16:creationId xmlns:a16="http://schemas.microsoft.com/office/drawing/2014/main" id="{9631AB3D-13A2-4035-B9E6-305C8BFB05D6}"/>
              </a:ext>
            </a:extLst>
          </p:cNvPr>
          <p:cNvSpPr>
            <a:spLocks noGrp="1"/>
          </p:cNvSpPr>
          <p:nvPr>
            <p:ph type="sldNum" sz="quarter" idx="4"/>
          </p:nvPr>
        </p:nvSpPr>
        <p:spPr/>
        <p:txBody>
          <a:bodyPr/>
          <a:lstStyle/>
          <a:p>
            <a:fld id="{A15CFC30-E45D-4431-B46B-489B270F7815}" type="slidenum">
              <a:rPr lang="en-US" smtClean="0"/>
              <a:pPr/>
              <a:t>35</a:t>
            </a:fld>
            <a:endParaRPr lang="en-US"/>
          </a:p>
        </p:txBody>
      </p:sp>
    </p:spTree>
    <p:extLst>
      <p:ext uri="{BB962C8B-B14F-4D97-AF65-F5344CB8AC3E}">
        <p14:creationId xmlns:p14="http://schemas.microsoft.com/office/powerpoint/2010/main" val="3987878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C93A-4AC5-4C7D-B8BA-1D51E25E19AA}"/>
              </a:ext>
            </a:extLst>
          </p:cNvPr>
          <p:cNvSpPr>
            <a:spLocks noGrp="1"/>
          </p:cNvSpPr>
          <p:nvPr>
            <p:ph type="title"/>
          </p:nvPr>
        </p:nvSpPr>
        <p:spPr>
          <a:xfrm>
            <a:off x="765048" y="527014"/>
            <a:ext cx="10515600" cy="1325563"/>
          </a:xfrm>
        </p:spPr>
        <p:txBody>
          <a:bodyPr/>
          <a:lstStyle/>
          <a:p>
            <a:pPr algn="ctr"/>
            <a:r>
              <a:rPr lang="en-US" b="1" dirty="0">
                <a:solidFill>
                  <a:srgbClr val="004E7D"/>
                </a:solidFill>
                <a:latin typeface="Arial"/>
                <a:cs typeface="Arial"/>
              </a:rPr>
              <a:t>Submitting Written Comments</a:t>
            </a:r>
          </a:p>
        </p:txBody>
      </p:sp>
      <p:sp>
        <p:nvSpPr>
          <p:cNvPr id="3" name="Text Placeholder 2">
            <a:extLst>
              <a:ext uri="{FF2B5EF4-FFF2-40B4-BE49-F238E27FC236}">
                <a16:creationId xmlns:a16="http://schemas.microsoft.com/office/drawing/2014/main" id="{11DDEE67-4002-453C-BE17-829EF5CAFD28}"/>
              </a:ext>
            </a:extLst>
          </p:cNvPr>
          <p:cNvSpPr>
            <a:spLocks noGrp="1"/>
          </p:cNvSpPr>
          <p:nvPr>
            <p:ph type="body" sz="quarter" idx="11"/>
          </p:nvPr>
        </p:nvSpPr>
        <p:spPr>
          <a:xfrm>
            <a:off x="579991" y="2189920"/>
            <a:ext cx="10700657" cy="3118239"/>
          </a:xfrm>
        </p:spPr>
        <p:txBody>
          <a:bodyPr vert="horz" lIns="91440" tIns="45720" rIns="91440" bIns="45720" rtlCol="0" anchor="t">
            <a:normAutofit/>
          </a:bodyPr>
          <a:lstStyle/>
          <a:p>
            <a:pPr marL="0" indent="0" algn="ctr">
              <a:buNone/>
            </a:pPr>
            <a:r>
              <a:rPr lang="en-US" dirty="0">
                <a:latin typeface="Arial"/>
                <a:cs typeface="Arial"/>
              </a:rPr>
              <a:t>Public Comments deadline </a:t>
            </a:r>
            <a:r>
              <a:rPr lang="en-US" b="1" dirty="0">
                <a:latin typeface="Arial"/>
                <a:cs typeface="Arial"/>
              </a:rPr>
              <a:t>November 18, 2022, noon.</a:t>
            </a:r>
          </a:p>
          <a:p>
            <a:pPr marL="457200" lvl="1" indent="0" algn="ctr">
              <a:spcBef>
                <a:spcPts val="1800"/>
              </a:spcBef>
              <a:buNone/>
            </a:pPr>
            <a:r>
              <a:rPr lang="en-US" sz="2800" b="1" dirty="0">
                <a:latin typeface="Arial"/>
                <a:cs typeface="Arial"/>
              </a:rPr>
              <a:t>Written comments can be sent via email to:</a:t>
            </a:r>
          </a:p>
          <a:p>
            <a:pPr marL="457200" lvl="1" indent="0" algn="ctr">
              <a:buNone/>
            </a:pPr>
            <a:r>
              <a:rPr lang="en-US" sz="2800" dirty="0">
                <a:latin typeface="Arial"/>
                <a:ea typeface="Source Sans Pro"/>
                <a:cs typeface="Arial"/>
                <a:hlinkClick r:id="rId3"/>
              </a:rPr>
              <a:t>commentletters@waterboards.ca.gov</a:t>
            </a:r>
            <a:r>
              <a:rPr lang="en-US" sz="2800" dirty="0">
                <a:latin typeface="Arial"/>
                <a:ea typeface="Source Sans Pro"/>
                <a:cs typeface="Arial"/>
              </a:rPr>
              <a:t> </a:t>
            </a:r>
            <a:endParaRPr lang="en-US" sz="2800" dirty="0"/>
          </a:p>
          <a:p>
            <a:pPr marL="457200" lvl="1" indent="0" algn="ctr">
              <a:buNone/>
            </a:pPr>
            <a:r>
              <a:rPr lang="en-US" sz="2800" dirty="0">
                <a:latin typeface="Arial"/>
                <a:cs typeface="Arial"/>
              </a:rPr>
              <a:t>Subject line: “Comment Letter – Metal DLRs Workshop"</a:t>
            </a:r>
          </a:p>
          <a:p>
            <a:pPr marL="457200" lvl="1" indent="0" algn="ctr">
              <a:lnSpc>
                <a:spcPct val="100000"/>
              </a:lnSpc>
              <a:spcBef>
                <a:spcPts val="0"/>
              </a:spcBef>
              <a:buNone/>
            </a:pPr>
            <a:endParaRPr lang="en-US" b="1" dirty="0">
              <a:solidFill>
                <a:srgbClr val="000000"/>
              </a:solidFill>
              <a:highlight>
                <a:srgbClr val="FFFF00"/>
              </a:highlight>
              <a:latin typeface="Arial"/>
              <a:cs typeface="Arial"/>
            </a:endParaRPr>
          </a:p>
          <a:p>
            <a:pPr marL="457200" lvl="1" indent="0" algn="ctr">
              <a:buNone/>
            </a:pPr>
            <a:r>
              <a:rPr lang="en-US" sz="2800" b="1" i="1" dirty="0">
                <a:solidFill>
                  <a:srgbClr val="002060"/>
                </a:solidFill>
                <a:latin typeface="Arial"/>
                <a:cs typeface="Arial"/>
              </a:rPr>
              <a:t>All comments may be made public</a:t>
            </a:r>
          </a:p>
        </p:txBody>
      </p:sp>
      <p:sp>
        <p:nvSpPr>
          <p:cNvPr id="4" name="Slide Number Placeholder 3">
            <a:extLst>
              <a:ext uri="{FF2B5EF4-FFF2-40B4-BE49-F238E27FC236}">
                <a16:creationId xmlns:a16="http://schemas.microsoft.com/office/drawing/2014/main" id="{79E88BCE-9798-40E7-A47F-1BF2D98493A9}"/>
              </a:ext>
            </a:extLst>
          </p:cNvPr>
          <p:cNvSpPr>
            <a:spLocks noGrp="1"/>
          </p:cNvSpPr>
          <p:nvPr>
            <p:ph type="sldNum" sz="quarter" idx="4"/>
          </p:nvPr>
        </p:nvSpPr>
        <p:spPr/>
        <p:txBody>
          <a:bodyPr/>
          <a:lstStyle/>
          <a:p>
            <a:fld id="{A15CFC30-E45D-4431-B46B-489B270F7815}" type="slidenum">
              <a:rPr lang="en-US" smtClean="0"/>
              <a:pPr/>
              <a:t>36</a:t>
            </a:fld>
            <a:endParaRPr lang="en-US"/>
          </a:p>
        </p:txBody>
      </p:sp>
    </p:spTree>
    <p:extLst>
      <p:ext uri="{BB962C8B-B14F-4D97-AF65-F5344CB8AC3E}">
        <p14:creationId xmlns:p14="http://schemas.microsoft.com/office/powerpoint/2010/main" val="909998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558F-EF6B-4D4F-B56E-A333635D28BF}"/>
              </a:ext>
            </a:extLst>
          </p:cNvPr>
          <p:cNvSpPr>
            <a:spLocks noGrp="1"/>
          </p:cNvSpPr>
          <p:nvPr>
            <p:ph type="title"/>
          </p:nvPr>
        </p:nvSpPr>
        <p:spPr/>
        <p:txBody>
          <a:bodyPr/>
          <a:lstStyle/>
          <a:p>
            <a:pPr algn="ctr"/>
            <a:r>
              <a:rPr lang="en-US" b="1">
                <a:solidFill>
                  <a:srgbClr val="004E7D"/>
                </a:solidFill>
                <a:latin typeface="Arial"/>
                <a:cs typeface="Arial"/>
              </a:rPr>
              <a:t>Thank You</a:t>
            </a:r>
          </a:p>
        </p:txBody>
      </p:sp>
      <p:sp>
        <p:nvSpPr>
          <p:cNvPr id="3" name="Text Placeholder 2">
            <a:extLst>
              <a:ext uri="{FF2B5EF4-FFF2-40B4-BE49-F238E27FC236}">
                <a16:creationId xmlns:a16="http://schemas.microsoft.com/office/drawing/2014/main" id="{86A24689-31EC-4251-99DA-D434C8308B77}"/>
              </a:ext>
            </a:extLst>
          </p:cNvPr>
          <p:cNvSpPr>
            <a:spLocks noGrp="1"/>
          </p:cNvSpPr>
          <p:nvPr>
            <p:ph type="body" sz="quarter" idx="11"/>
          </p:nvPr>
        </p:nvSpPr>
        <p:spPr>
          <a:xfrm>
            <a:off x="751936" y="2058838"/>
            <a:ext cx="10515600" cy="4142357"/>
          </a:xfrm>
        </p:spPr>
        <p:txBody>
          <a:bodyPr vert="horz" lIns="91440" tIns="45720" rIns="91440" bIns="45720" rtlCol="0" anchor="t">
            <a:normAutofit/>
          </a:bodyPr>
          <a:lstStyle/>
          <a:p>
            <a:pPr marL="0" indent="0" algn="ctr">
              <a:buNone/>
            </a:pPr>
            <a:r>
              <a:rPr lang="en-US" sz="2400" b="1" dirty="0">
                <a:latin typeface="Arial"/>
                <a:ea typeface="Source Sans Pro"/>
                <a:cs typeface="Arial"/>
              </a:rPr>
              <a:t>Public Comments before November 18, 2022, noon.</a:t>
            </a:r>
            <a:endParaRPr lang="en-US" sz="2400" dirty="0">
              <a:ea typeface="Source Sans Pro"/>
              <a:cs typeface="Arial"/>
            </a:endParaRPr>
          </a:p>
          <a:p>
            <a:pPr marL="0" indent="0" algn="ctr">
              <a:buNone/>
            </a:pPr>
            <a:endParaRPr lang="en-US" sz="2400" dirty="0">
              <a:latin typeface="Arial"/>
              <a:ea typeface="Source Sans Pro"/>
              <a:cs typeface="Arial"/>
            </a:endParaRPr>
          </a:p>
          <a:p>
            <a:pPr marL="457200" lvl="1" indent="0" algn="ctr">
              <a:lnSpc>
                <a:spcPct val="100000"/>
              </a:lnSpc>
              <a:spcBef>
                <a:spcPts val="0"/>
              </a:spcBef>
              <a:buNone/>
            </a:pPr>
            <a:r>
              <a:rPr lang="en-US" b="1" dirty="0">
                <a:latin typeface="Arial"/>
                <a:cs typeface="Arial"/>
              </a:rPr>
              <a:t>Drinking Water Rulemaking Questions</a:t>
            </a:r>
            <a:endParaRPr lang="en-US" b="1" dirty="0"/>
          </a:p>
          <a:p>
            <a:pPr marL="457200" lvl="1" indent="0" algn="ctr">
              <a:lnSpc>
                <a:spcPct val="100000"/>
              </a:lnSpc>
              <a:spcBef>
                <a:spcPts val="0"/>
              </a:spcBef>
              <a:buNone/>
            </a:pPr>
            <a:r>
              <a:rPr lang="en-US" dirty="0">
                <a:latin typeface="Arial"/>
                <a:cs typeface="Arial"/>
                <a:hlinkClick r:id="rId3"/>
              </a:rPr>
              <a:t>melissa.hall@waterboards.ca.gov</a:t>
            </a:r>
            <a:r>
              <a:rPr lang="en-US" dirty="0">
                <a:latin typeface="Arial"/>
                <a:cs typeface="Arial"/>
              </a:rPr>
              <a:t> </a:t>
            </a:r>
            <a:endParaRPr lang="en-US" dirty="0">
              <a:ea typeface="Source Sans Pro"/>
              <a:cs typeface="Arial"/>
            </a:endParaRPr>
          </a:p>
          <a:p>
            <a:pPr marL="0" indent="0" algn="ctr">
              <a:buNone/>
            </a:pPr>
            <a:endParaRPr lang="en-US" sz="2400" u="sng" dirty="0">
              <a:solidFill>
                <a:srgbClr val="1E4B65"/>
              </a:solidFill>
              <a:latin typeface="Source Sans Pro" panose="020B0503030403020204" pitchFamily="34" charset="0"/>
              <a:ea typeface="Source Sans Pro" panose="020B0503030403020204" pitchFamily="34" charset="0"/>
            </a:endParaRPr>
          </a:p>
          <a:p>
            <a:pPr algn="ctr">
              <a:buNone/>
            </a:pPr>
            <a:r>
              <a:rPr lang="en-US" sz="2400" b="1" dirty="0">
                <a:latin typeface="Arial"/>
                <a:cs typeface="Arial"/>
              </a:rPr>
              <a:t>Email List – </a:t>
            </a:r>
            <a:r>
              <a:rPr lang="en-US" sz="2400" b="1" i="1" dirty="0">
                <a:latin typeface="Arial"/>
                <a:cs typeface="Arial"/>
              </a:rPr>
              <a:t>Drinking Water Program Announcements:</a:t>
            </a:r>
            <a:endParaRPr lang="en-US" sz="2400" dirty="0">
              <a:latin typeface="Arial"/>
              <a:cs typeface="Arial"/>
            </a:endParaRPr>
          </a:p>
          <a:p>
            <a:pPr algn="ctr">
              <a:buNone/>
            </a:pPr>
            <a:r>
              <a:rPr lang="en-US" sz="2400" dirty="0">
                <a:latin typeface="Arial"/>
                <a:cs typeface="Arial"/>
              </a:rPr>
              <a:t>bit.ly/</a:t>
            </a:r>
            <a:r>
              <a:rPr lang="en-US" sz="2400" dirty="0" err="1">
                <a:latin typeface="Arial"/>
                <a:cs typeface="Arial"/>
              </a:rPr>
              <a:t>SWRCB_Email_SignUp</a:t>
            </a:r>
            <a:endParaRPr lang="en-US" sz="2400" dirty="0">
              <a:latin typeface="Arial"/>
              <a:cs typeface="Arial"/>
            </a:endParaRPr>
          </a:p>
          <a:p>
            <a:pPr marL="0" indent="0" algn="ctr">
              <a:buNone/>
            </a:pPr>
            <a:endParaRPr lang="en-US" sz="3600" dirty="0"/>
          </a:p>
        </p:txBody>
      </p:sp>
      <p:sp>
        <p:nvSpPr>
          <p:cNvPr id="4" name="Slide Number Placeholder 3">
            <a:extLst>
              <a:ext uri="{FF2B5EF4-FFF2-40B4-BE49-F238E27FC236}">
                <a16:creationId xmlns:a16="http://schemas.microsoft.com/office/drawing/2014/main" id="{67862129-BEC5-4B7D-9E18-BACB4BC9E070}"/>
              </a:ext>
            </a:extLst>
          </p:cNvPr>
          <p:cNvSpPr>
            <a:spLocks noGrp="1"/>
          </p:cNvSpPr>
          <p:nvPr>
            <p:ph type="sldNum" sz="quarter" idx="4"/>
          </p:nvPr>
        </p:nvSpPr>
        <p:spPr/>
        <p:txBody>
          <a:bodyPr/>
          <a:lstStyle/>
          <a:p>
            <a:fld id="{A15CFC30-E45D-4431-B46B-489B270F7815}" type="slidenum">
              <a:rPr lang="en-US" dirty="0" smtClean="0"/>
              <a:pPr/>
              <a:t>37</a:t>
            </a:fld>
            <a:endParaRPr lang="en-US"/>
          </a:p>
        </p:txBody>
      </p:sp>
    </p:spTree>
    <p:extLst>
      <p:ext uri="{BB962C8B-B14F-4D97-AF65-F5344CB8AC3E}">
        <p14:creationId xmlns:p14="http://schemas.microsoft.com/office/powerpoint/2010/main" val="258677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7770-4697-4B65-830A-25B51161F7AE}"/>
              </a:ext>
            </a:extLst>
          </p:cNvPr>
          <p:cNvSpPr>
            <a:spLocks noGrp="1"/>
          </p:cNvSpPr>
          <p:nvPr>
            <p:ph type="title"/>
          </p:nvPr>
        </p:nvSpPr>
        <p:spPr/>
        <p:txBody>
          <a:bodyPr/>
          <a:lstStyle/>
          <a:p>
            <a:pPr algn="ctr"/>
            <a:r>
              <a:rPr lang="en-US" b="1" dirty="0">
                <a:solidFill>
                  <a:srgbClr val="004E7D"/>
                </a:solidFill>
                <a:latin typeface="Arial"/>
                <a:cs typeface="Arial"/>
              </a:rPr>
              <a:t>Meeting Logistics</a:t>
            </a:r>
          </a:p>
        </p:txBody>
      </p:sp>
      <p:sp>
        <p:nvSpPr>
          <p:cNvPr id="3" name="Text Placeholder 2">
            <a:extLst>
              <a:ext uri="{FF2B5EF4-FFF2-40B4-BE49-F238E27FC236}">
                <a16:creationId xmlns:a16="http://schemas.microsoft.com/office/drawing/2014/main" id="{5A2CDF1A-049B-4F31-91B4-040E99948DF7}"/>
              </a:ext>
            </a:extLst>
          </p:cNvPr>
          <p:cNvSpPr>
            <a:spLocks noGrp="1"/>
          </p:cNvSpPr>
          <p:nvPr>
            <p:ph type="body" sz="quarter" idx="11"/>
          </p:nvPr>
        </p:nvSpPr>
        <p:spPr>
          <a:xfrm>
            <a:off x="838200" y="1690689"/>
            <a:ext cx="10515600" cy="4341712"/>
          </a:xfrm>
        </p:spPr>
        <p:txBody>
          <a:bodyPr vert="horz" lIns="91440" tIns="45720" rIns="91440" bIns="45720" rtlCol="0" anchor="t">
            <a:normAutofit/>
          </a:bodyPr>
          <a:lstStyle/>
          <a:p>
            <a:pPr>
              <a:spcBef>
                <a:spcPts val="1800"/>
              </a:spcBef>
            </a:pPr>
            <a:r>
              <a:rPr lang="en-US" sz="2400" dirty="0">
                <a:latin typeface="Arial"/>
                <a:cs typeface="Arial"/>
              </a:rPr>
              <a:t>Meeting is being recorded </a:t>
            </a:r>
            <a:endParaRPr lang="en-US" sz="2400" dirty="0"/>
          </a:p>
          <a:p>
            <a:pPr>
              <a:spcBef>
                <a:spcPts val="1800"/>
              </a:spcBef>
            </a:pPr>
            <a:r>
              <a:rPr lang="en-US" sz="2400" dirty="0">
                <a:latin typeface="Arial"/>
                <a:cs typeface="Arial"/>
              </a:rPr>
              <a:t>Registered Participants will be muted until asked to comment </a:t>
            </a:r>
          </a:p>
          <a:p>
            <a:pPr>
              <a:spcBef>
                <a:spcPts val="1800"/>
              </a:spcBef>
            </a:pPr>
            <a:r>
              <a:rPr lang="en-US" sz="2400" dirty="0">
                <a:latin typeface="Arial"/>
                <a:cs typeface="Arial"/>
              </a:rPr>
              <a:t>“Virtual Blue Speaker Card” – Obtain Zoom Password</a:t>
            </a:r>
          </a:p>
          <a:p>
            <a:pPr lvl="1">
              <a:spcBef>
                <a:spcPts val="1800"/>
              </a:spcBef>
            </a:pPr>
            <a:r>
              <a:rPr lang="en-US" sz="2000" dirty="0">
                <a:latin typeface="Arial"/>
                <a:cs typeface="Arial"/>
              </a:rPr>
              <a:t>Email </a:t>
            </a:r>
            <a:r>
              <a:rPr lang="en-US" sz="2000" dirty="0">
                <a:latin typeface="Arial"/>
                <a:cs typeface="Arial"/>
                <a:hlinkClick r:id="rId3"/>
              </a:rPr>
              <a:t>DDWRegUnit@Waterboards.ca.gov</a:t>
            </a:r>
            <a:r>
              <a:rPr lang="en-US" sz="2000" dirty="0">
                <a:latin typeface="Arial"/>
                <a:cs typeface="Arial"/>
              </a:rPr>
              <a:t> </a:t>
            </a:r>
          </a:p>
          <a:p>
            <a:pPr lvl="1">
              <a:spcBef>
                <a:spcPts val="1800"/>
              </a:spcBef>
            </a:pPr>
            <a:r>
              <a:rPr lang="en-US" sz="2000" dirty="0">
                <a:latin typeface="Arial"/>
                <a:cs typeface="Arial"/>
              </a:rPr>
              <a:t>Subject line, indicate: Metal DLRs Workshop</a:t>
            </a:r>
          </a:p>
          <a:p>
            <a:pPr lvl="1"/>
            <a:r>
              <a:rPr lang="en-US" sz="2000" dirty="0"/>
              <a:t>Your name</a:t>
            </a:r>
          </a:p>
          <a:p>
            <a:pPr lvl="1"/>
            <a:r>
              <a:rPr lang="en-US" sz="2000" dirty="0"/>
              <a:t>Who you represent (i.e., self, another person, an organization)</a:t>
            </a:r>
          </a:p>
          <a:p>
            <a:pPr lvl="1"/>
            <a:r>
              <a:rPr lang="en-US" sz="2000" dirty="0"/>
              <a:t>Whether you intend to participate via videoconference or telephonically</a:t>
            </a:r>
          </a:p>
          <a:p>
            <a:pPr lvl="1"/>
            <a:r>
              <a:rPr lang="en-US" sz="2000" dirty="0"/>
              <a:t>If calling in, please provide the last three digits of the phone number you will be calling from</a:t>
            </a:r>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72262EA-F088-4C22-AB65-4BB18EEAF0AB}"/>
              </a:ext>
            </a:extLst>
          </p:cNvPr>
          <p:cNvSpPr>
            <a:spLocks noGrp="1"/>
          </p:cNvSpPr>
          <p:nvPr>
            <p:ph type="sldNum" sz="quarter" idx="4"/>
          </p:nvPr>
        </p:nvSpPr>
        <p:spPr/>
        <p:txBody>
          <a:bodyPr/>
          <a:lstStyle/>
          <a:p>
            <a:fld id="{A15CFC30-E45D-4431-B46B-489B270F7815}" type="slidenum">
              <a:rPr lang="en-US" smtClean="0"/>
              <a:pPr/>
              <a:t>4</a:t>
            </a:fld>
            <a:endParaRPr lang="en-US"/>
          </a:p>
        </p:txBody>
      </p:sp>
      <p:sp>
        <p:nvSpPr>
          <p:cNvPr id="5" name="TextBox 4" descr="California Water Boards">
            <a:extLst>
              <a:ext uri="{FF2B5EF4-FFF2-40B4-BE49-F238E27FC236}">
                <a16:creationId xmlns:a16="http://schemas.microsoft.com/office/drawing/2014/main" id="{C89F8C63-9894-458E-85B8-1D1FB13D6D6A}"/>
              </a:ext>
            </a:extLst>
          </p:cNvPr>
          <p:cNvSpPr txBox="1"/>
          <p:nvPr/>
        </p:nvSpPr>
        <p:spPr>
          <a:xfrm>
            <a:off x="8763000" y="6396335"/>
            <a:ext cx="4914900" cy="461665"/>
          </a:xfrm>
          <a:prstGeom prst="rect">
            <a:avLst/>
          </a:prstGeom>
          <a:noFill/>
        </p:spPr>
        <p:txBody>
          <a:bodyPr wrap="square" lIns="91440" tIns="45720" rIns="91440" bIns="45720" rtlCol="0" anchor="t">
            <a:spAutoFit/>
          </a:bodyPr>
          <a:lstStyle/>
          <a:p>
            <a:endParaRPr lang="en-US" sz="2400">
              <a:solidFill>
                <a:schemeClr val="bg1"/>
              </a:solidFill>
              <a:highlight>
                <a:srgbClr val="004E7D"/>
              </a:highlight>
              <a:cs typeface="Calibri"/>
            </a:endParaRPr>
          </a:p>
        </p:txBody>
      </p:sp>
    </p:spTree>
    <p:extLst>
      <p:ext uri="{BB962C8B-B14F-4D97-AF65-F5344CB8AC3E}">
        <p14:creationId xmlns:p14="http://schemas.microsoft.com/office/powerpoint/2010/main" val="326471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A31E-C04A-4BBF-88EC-84EFE3A521AF}"/>
              </a:ext>
            </a:extLst>
          </p:cNvPr>
          <p:cNvSpPr>
            <a:spLocks noGrp="1"/>
          </p:cNvSpPr>
          <p:nvPr>
            <p:ph type="title"/>
          </p:nvPr>
        </p:nvSpPr>
        <p:spPr/>
        <p:txBody>
          <a:bodyPr/>
          <a:lstStyle/>
          <a:p>
            <a:pPr algn="ctr"/>
            <a:r>
              <a:rPr lang="en-US" b="1" dirty="0">
                <a:solidFill>
                  <a:srgbClr val="004E7D"/>
                </a:solidFill>
                <a:latin typeface="Arial"/>
                <a:cs typeface="Arial"/>
              </a:rPr>
              <a:t>Today’s Workshop</a:t>
            </a:r>
          </a:p>
        </p:txBody>
      </p:sp>
      <p:sp>
        <p:nvSpPr>
          <p:cNvPr id="3" name="Text Placeholder 2">
            <a:extLst>
              <a:ext uri="{FF2B5EF4-FFF2-40B4-BE49-F238E27FC236}">
                <a16:creationId xmlns:a16="http://schemas.microsoft.com/office/drawing/2014/main" id="{663C2739-1ECD-4DB5-9281-2E8B5F3D3F93}"/>
              </a:ext>
            </a:extLst>
          </p:cNvPr>
          <p:cNvSpPr>
            <a:spLocks noGrp="1"/>
          </p:cNvSpPr>
          <p:nvPr>
            <p:ph type="body" sz="quarter" idx="11"/>
          </p:nvPr>
        </p:nvSpPr>
        <p:spPr>
          <a:xfrm>
            <a:off x="720584" y="1931670"/>
            <a:ext cx="10750832" cy="3979192"/>
          </a:xfrm>
        </p:spPr>
        <p:txBody>
          <a:bodyPr vert="horz" lIns="91440" tIns="45720" rIns="91440" bIns="45720" rtlCol="0" anchor="t">
            <a:noAutofit/>
          </a:bodyPr>
          <a:lstStyle/>
          <a:p>
            <a:pPr marL="571500" indent="-571500">
              <a:spcAft>
                <a:spcPts val="600"/>
              </a:spcAft>
            </a:pPr>
            <a:r>
              <a:rPr lang="en-US" sz="2400" dirty="0">
                <a:latin typeface="Arial"/>
                <a:cs typeface="Arial"/>
              </a:rPr>
              <a:t>No action on regulation today</a:t>
            </a:r>
          </a:p>
          <a:p>
            <a:pPr marL="571500" indent="-571500">
              <a:spcAft>
                <a:spcPts val="600"/>
              </a:spcAft>
            </a:pPr>
            <a:r>
              <a:rPr lang="en-US" sz="2400" dirty="0">
                <a:latin typeface="Arial"/>
                <a:cs typeface="Arial"/>
              </a:rPr>
              <a:t>Intent is to receive public comments on metal DLRs</a:t>
            </a:r>
          </a:p>
          <a:p>
            <a:pPr marL="571500" indent="-571500">
              <a:spcAft>
                <a:spcPts val="600"/>
              </a:spcAft>
            </a:pPr>
            <a:r>
              <a:rPr lang="en-US" sz="2400" dirty="0">
                <a:latin typeface="Arial"/>
                <a:cs typeface="Arial"/>
              </a:rPr>
              <a:t>Comments must be submitted by </a:t>
            </a:r>
            <a:r>
              <a:rPr lang="en-US" sz="2400" b="1" u="sng" dirty="0">
                <a:latin typeface="Arial"/>
                <a:cs typeface="Arial"/>
              </a:rPr>
              <a:t>Friday, November 18, 2022, noon</a:t>
            </a:r>
            <a:endParaRPr lang="en-US" sz="2400" b="1" u="sng" dirty="0">
              <a:highlight>
                <a:srgbClr val="FFFF00"/>
              </a:highlight>
              <a:latin typeface="Arial"/>
              <a:cs typeface="Arial"/>
            </a:endParaRPr>
          </a:p>
          <a:p>
            <a:pPr marL="571500" indent="-571500">
              <a:spcAft>
                <a:spcPts val="600"/>
              </a:spcAft>
            </a:pPr>
            <a:r>
              <a:rPr lang="en-US" sz="2400" dirty="0">
                <a:latin typeface="Arial"/>
                <a:cs typeface="Arial"/>
              </a:rPr>
              <a:t>Future opportunities to comment</a:t>
            </a:r>
          </a:p>
          <a:p>
            <a:pPr marL="1028700" lvl="1" indent="-571500">
              <a:spcAft>
                <a:spcPts val="600"/>
              </a:spcAft>
            </a:pPr>
            <a:r>
              <a:rPr lang="en-US" dirty="0">
                <a:latin typeface="Arial"/>
                <a:cs typeface="Arial"/>
              </a:rPr>
              <a:t>45-day public comment period at the start of formal rulemaking process</a:t>
            </a:r>
          </a:p>
          <a:p>
            <a:pPr marL="1028700" lvl="1" indent="-571500">
              <a:spcAft>
                <a:spcPts val="600"/>
              </a:spcAft>
            </a:pPr>
            <a:r>
              <a:rPr lang="en-US" dirty="0">
                <a:latin typeface="Arial"/>
                <a:cs typeface="Arial"/>
              </a:rPr>
              <a:t>Additional comment periods for regulation changes, if needed</a:t>
            </a:r>
          </a:p>
        </p:txBody>
      </p:sp>
      <p:sp>
        <p:nvSpPr>
          <p:cNvPr id="4" name="Slide Number Placeholder 3">
            <a:extLst>
              <a:ext uri="{FF2B5EF4-FFF2-40B4-BE49-F238E27FC236}">
                <a16:creationId xmlns:a16="http://schemas.microsoft.com/office/drawing/2014/main" id="{247C8C9B-B7A9-49BA-B6E3-4ED50CB8C379}"/>
              </a:ext>
            </a:extLst>
          </p:cNvPr>
          <p:cNvSpPr>
            <a:spLocks noGrp="1"/>
          </p:cNvSpPr>
          <p:nvPr>
            <p:ph type="sldNum" sz="quarter" idx="4"/>
          </p:nvPr>
        </p:nvSpPr>
        <p:spPr/>
        <p:txBody>
          <a:bodyPr/>
          <a:lstStyle/>
          <a:p>
            <a:fld id="{A15CFC30-E45D-4431-B46B-489B270F7815}" type="slidenum">
              <a:rPr lang="en-US" smtClean="0"/>
              <a:pPr/>
              <a:t>5</a:t>
            </a:fld>
            <a:endParaRPr lang="en-US" dirty="0"/>
          </a:p>
        </p:txBody>
      </p:sp>
    </p:spTree>
    <p:extLst>
      <p:ext uri="{BB962C8B-B14F-4D97-AF65-F5344CB8AC3E}">
        <p14:creationId xmlns:p14="http://schemas.microsoft.com/office/powerpoint/2010/main" val="219921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838200" y="320302"/>
            <a:ext cx="10515600" cy="1325563"/>
          </a:xfrm>
        </p:spPr>
        <p:txBody>
          <a:bodyPr/>
          <a:lstStyle/>
          <a:p>
            <a:pPr algn="ctr"/>
            <a:r>
              <a:rPr lang="en-US" b="1" dirty="0">
                <a:solidFill>
                  <a:srgbClr val="004E7D"/>
                </a:solidFill>
                <a:latin typeface="Arial"/>
                <a:cs typeface="Arial"/>
              </a:rPr>
              <a:t>Outline</a:t>
            </a:r>
            <a:endParaRPr lang="en-US" dirty="0">
              <a:solidFill>
                <a:srgbClr val="004E7D"/>
              </a:solidFill>
            </a:endParaRPr>
          </a:p>
        </p:txBody>
      </p:sp>
      <p:sp>
        <p:nvSpPr>
          <p:cNvPr id="4" name="Slide Number Placeholder 3">
            <a:extLst>
              <a:ext uri="{FF2B5EF4-FFF2-40B4-BE49-F238E27FC236}">
                <a16:creationId xmlns:a16="http://schemas.microsoft.com/office/drawing/2014/main" id="{3FF1C9BE-BE4F-427C-8DB6-D7EF7A02B1CE}"/>
              </a:ext>
            </a:extLst>
          </p:cNvPr>
          <p:cNvSpPr>
            <a:spLocks noGrp="1"/>
          </p:cNvSpPr>
          <p:nvPr>
            <p:ph type="sldNum" sz="quarter" idx="4"/>
          </p:nvPr>
        </p:nvSpPr>
        <p:spPr/>
        <p:txBody>
          <a:bodyPr/>
          <a:lstStyle/>
          <a:p>
            <a:fld id="{A15CFC30-E45D-4431-B46B-489B270F7815}" type="slidenum">
              <a:rPr lang="en-US" smtClean="0"/>
              <a:pPr/>
              <a:t>6</a:t>
            </a:fld>
            <a:endParaRPr lang="en-US"/>
          </a:p>
        </p:txBody>
      </p:sp>
      <p:sp>
        <p:nvSpPr>
          <p:cNvPr id="6" name="Text Placeholder 2">
            <a:extLst>
              <a:ext uri="{FF2B5EF4-FFF2-40B4-BE49-F238E27FC236}">
                <a16:creationId xmlns:a16="http://schemas.microsoft.com/office/drawing/2014/main" id="{576AEE8C-37B8-4FDF-AB64-9708C04218FF}"/>
              </a:ext>
            </a:extLst>
          </p:cNvPr>
          <p:cNvSpPr txBox="1">
            <a:spLocks/>
          </p:cNvSpPr>
          <p:nvPr/>
        </p:nvSpPr>
        <p:spPr>
          <a:xfrm>
            <a:off x="838200" y="1645865"/>
            <a:ext cx="10515600" cy="46806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400" dirty="0">
                <a:latin typeface="Arial"/>
                <a:cs typeface="Arial"/>
              </a:rPr>
              <a:t>Brief Background</a:t>
            </a:r>
            <a:endParaRPr lang="en-US" sz="2400" dirty="0"/>
          </a:p>
          <a:p>
            <a:pPr>
              <a:spcBef>
                <a:spcPts val="600"/>
              </a:spcBef>
              <a:spcAft>
                <a:spcPts val="600"/>
              </a:spcAft>
            </a:pPr>
            <a:r>
              <a:rPr lang="en-US" sz="2400" dirty="0">
                <a:latin typeface="Arial"/>
                <a:cs typeface="Arial"/>
              </a:rPr>
              <a:t>November 2021: Initial Survey</a:t>
            </a:r>
          </a:p>
          <a:p>
            <a:pPr>
              <a:spcBef>
                <a:spcPts val="600"/>
              </a:spcBef>
              <a:spcAft>
                <a:spcPts val="600"/>
              </a:spcAft>
            </a:pPr>
            <a:r>
              <a:rPr lang="en-US" sz="2400" dirty="0">
                <a:latin typeface="Arial"/>
                <a:cs typeface="Arial"/>
              </a:rPr>
              <a:t>February 2022: Follow-Up</a:t>
            </a:r>
            <a:endParaRPr lang="en-US" sz="2400" dirty="0"/>
          </a:p>
          <a:p>
            <a:pPr>
              <a:spcBef>
                <a:spcPts val="600"/>
              </a:spcBef>
              <a:spcAft>
                <a:spcPts val="600"/>
              </a:spcAft>
            </a:pPr>
            <a:r>
              <a:rPr lang="en-US" sz="2400" dirty="0">
                <a:latin typeface="Arial"/>
                <a:cs typeface="Arial"/>
              </a:rPr>
              <a:t>Regulatory Proposal</a:t>
            </a:r>
          </a:p>
          <a:p>
            <a:pPr>
              <a:spcBef>
                <a:spcPts val="600"/>
              </a:spcBef>
              <a:spcAft>
                <a:spcPts val="600"/>
              </a:spcAft>
            </a:pPr>
            <a:endParaRPr lang="en-US" sz="2400" dirty="0">
              <a:latin typeface="Arial"/>
              <a:cs typeface="Arial"/>
            </a:endParaRPr>
          </a:p>
          <a:p>
            <a:pPr>
              <a:spcAft>
                <a:spcPts val="1200"/>
              </a:spcAft>
              <a:buFont typeface="Wingdings" panose="05000000000000000000" pitchFamily="2" charset="2"/>
              <a:buChar char="Ø"/>
            </a:pPr>
            <a:r>
              <a:rPr lang="en-US" sz="2400" dirty="0">
                <a:latin typeface="Arial"/>
                <a:cs typeface="Arial"/>
              </a:rPr>
              <a:t>Inform the public and interested parties about the proposed metals detection limits for purposes of reporting (DLRs)</a:t>
            </a:r>
          </a:p>
          <a:p>
            <a:pPr>
              <a:spcAft>
                <a:spcPts val="1200"/>
              </a:spcAft>
              <a:buFont typeface="Wingdings" panose="05000000000000000000" pitchFamily="2" charset="2"/>
              <a:buChar char="Ø"/>
            </a:pPr>
            <a:r>
              <a:rPr lang="en-US" sz="2400" dirty="0">
                <a:latin typeface="Arial"/>
                <a:cs typeface="Arial"/>
              </a:rPr>
              <a:t>Collect the public’s feedback before the official rulemaking process starts</a:t>
            </a:r>
            <a:endParaRPr lang="en-US" sz="2400" dirty="0"/>
          </a:p>
          <a:p>
            <a:pPr marL="457200" indent="-457200">
              <a:spcBef>
                <a:spcPts val="600"/>
              </a:spcBef>
              <a:spcAft>
                <a:spcPts val="600"/>
              </a:spcAft>
              <a:buFont typeface="Wingdings" panose="020B0604020202020204" pitchFamily="34" charset="0"/>
              <a:buChar char="§"/>
            </a:pPr>
            <a:endParaRPr lang="en-US" dirty="0"/>
          </a:p>
          <a:p>
            <a:pPr marL="0" indent="0">
              <a:spcBef>
                <a:spcPts val="600"/>
              </a:spcBef>
              <a:spcAft>
                <a:spcPts val="600"/>
              </a:spcAft>
              <a:buNone/>
            </a:pPr>
            <a:endParaRPr lang="en-US" dirty="0"/>
          </a:p>
          <a:p>
            <a:pPr marL="0" indent="0">
              <a:spcBef>
                <a:spcPts val="600"/>
              </a:spcBef>
              <a:spcAft>
                <a:spcPts val="600"/>
              </a:spcAft>
              <a:buNone/>
            </a:pPr>
            <a:endParaRPr lang="en-US" dirty="0"/>
          </a:p>
        </p:txBody>
      </p:sp>
    </p:spTree>
    <p:extLst>
      <p:ext uri="{BB962C8B-B14F-4D97-AF65-F5344CB8AC3E}">
        <p14:creationId xmlns:p14="http://schemas.microsoft.com/office/powerpoint/2010/main" val="42450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577D-AE3C-3D24-5FA0-DA18154C14CC}"/>
              </a:ext>
            </a:extLst>
          </p:cNvPr>
          <p:cNvSpPr>
            <a:spLocks noGrp="1"/>
          </p:cNvSpPr>
          <p:nvPr>
            <p:ph type="title"/>
          </p:nvPr>
        </p:nvSpPr>
        <p:spPr>
          <a:xfrm>
            <a:off x="945776" y="2480796"/>
            <a:ext cx="10515600" cy="1325563"/>
          </a:xfrm>
        </p:spPr>
        <p:txBody>
          <a:bodyPr/>
          <a:lstStyle/>
          <a:p>
            <a:pPr algn="ctr"/>
            <a:r>
              <a:rPr lang="en-US" b="1" dirty="0">
                <a:solidFill>
                  <a:srgbClr val="004E7D"/>
                </a:solidFill>
                <a:latin typeface="Arial"/>
                <a:cs typeface="Arial"/>
              </a:rPr>
              <a:t>Definition of Key Terms</a:t>
            </a:r>
            <a:endParaRPr lang="en-US" b="1" dirty="0">
              <a:solidFill>
                <a:srgbClr val="004E7D"/>
              </a:solidFill>
            </a:endParaRPr>
          </a:p>
        </p:txBody>
      </p:sp>
      <p:sp>
        <p:nvSpPr>
          <p:cNvPr id="4" name="Slide Number Placeholder 3">
            <a:extLst>
              <a:ext uri="{FF2B5EF4-FFF2-40B4-BE49-F238E27FC236}">
                <a16:creationId xmlns:a16="http://schemas.microsoft.com/office/drawing/2014/main" id="{2B8906E9-FF87-EB74-4FBE-55FEB68F2663}"/>
              </a:ext>
            </a:extLst>
          </p:cNvPr>
          <p:cNvSpPr>
            <a:spLocks noGrp="1"/>
          </p:cNvSpPr>
          <p:nvPr>
            <p:ph type="sldNum" sz="quarter" idx="4"/>
          </p:nvPr>
        </p:nvSpPr>
        <p:spPr/>
        <p:txBody>
          <a:bodyPr/>
          <a:lstStyle/>
          <a:p>
            <a:fld id="{A15CFC30-E45D-4431-B46B-489B270F7815}" type="slidenum">
              <a:rPr lang="en-US" smtClean="0"/>
              <a:pPr/>
              <a:t>7</a:t>
            </a:fld>
            <a:endParaRPr lang="en-US"/>
          </a:p>
        </p:txBody>
      </p:sp>
    </p:spTree>
    <p:extLst>
      <p:ext uri="{BB962C8B-B14F-4D97-AF65-F5344CB8AC3E}">
        <p14:creationId xmlns:p14="http://schemas.microsoft.com/office/powerpoint/2010/main" val="336874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a:xfrm>
            <a:off x="865094" y="365125"/>
            <a:ext cx="10515600" cy="1325563"/>
          </a:xfrm>
        </p:spPr>
        <p:txBody>
          <a:bodyPr/>
          <a:lstStyle/>
          <a:p>
            <a:pPr algn="ctr"/>
            <a:r>
              <a:rPr lang="en-US" b="1" dirty="0">
                <a:solidFill>
                  <a:srgbClr val="004E7D"/>
                </a:solidFill>
                <a:latin typeface="Arial"/>
                <a:cs typeface="Arial"/>
              </a:rPr>
              <a:t>"Detection Limit for Purposes of Reporting (DLR)"</a:t>
            </a:r>
            <a:endParaRPr lang="en-US"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795425" y="2055813"/>
            <a:ext cx="10810239" cy="4031609"/>
          </a:xfrm>
        </p:spPr>
        <p:txBody>
          <a:bodyPr vert="horz" lIns="91440" tIns="45720" rIns="91440" bIns="45720" rtlCol="0" anchor="t">
            <a:normAutofit fontScale="85000" lnSpcReduction="10000"/>
          </a:bodyPr>
          <a:lstStyle/>
          <a:p>
            <a:r>
              <a:rPr lang="en-US" sz="2400" dirty="0">
                <a:latin typeface="Arial"/>
                <a:cs typeface="Arial"/>
              </a:rPr>
              <a:t> </a:t>
            </a:r>
            <a:r>
              <a:rPr lang="en-US" sz="2400" b="1" dirty="0">
                <a:latin typeface="Arial"/>
                <a:cs typeface="Arial"/>
              </a:rPr>
              <a:t>Detection Limit for Purposes of Reporting (DLR)</a:t>
            </a:r>
            <a:endParaRPr lang="en-US" sz="2400" dirty="0"/>
          </a:p>
          <a:p>
            <a:pPr marL="457200" lvl="1" indent="0">
              <a:buNone/>
            </a:pPr>
            <a:r>
              <a:rPr lang="en-US" dirty="0">
                <a:latin typeface="Arial"/>
                <a:cs typeface="Arial"/>
              </a:rPr>
              <a:t>“Designated minimum level at or above which any analytical finding of a contaminant in drinking water resulting from monitoring must be reported to the State Water Board”</a:t>
            </a:r>
            <a:endParaRPr lang="en-US" dirty="0"/>
          </a:p>
          <a:p>
            <a:pPr marL="457200" lvl="1" indent="0">
              <a:buNone/>
            </a:pPr>
            <a:r>
              <a:rPr lang="en-US" dirty="0">
                <a:latin typeface="Arial"/>
                <a:cs typeface="Arial"/>
              </a:rPr>
              <a:t>[22 Cal. Code of Regs section 64400.34]</a:t>
            </a:r>
            <a:endParaRPr lang="en-US" dirty="0"/>
          </a:p>
          <a:p>
            <a:pPr marL="457200" lvl="1" indent="0">
              <a:buNone/>
            </a:pPr>
            <a:endParaRPr lang="en-US" dirty="0">
              <a:latin typeface="Arial"/>
              <a:cs typeface="Arial"/>
            </a:endParaRPr>
          </a:p>
          <a:p>
            <a:r>
              <a:rPr lang="en-US" sz="2400" b="1" dirty="0"/>
              <a:t>Detection Limit for Purposes of Reporting (DLR)</a:t>
            </a:r>
          </a:p>
          <a:p>
            <a:pPr marL="457200" lvl="1" indent="0">
              <a:buNone/>
            </a:pPr>
            <a:r>
              <a:rPr lang="en-US" dirty="0"/>
              <a:t>The designated minimum level at or above which any analytical finding of a contaminant in drinking water resulting from monitoring required under this chapter shall be reported to the Department.</a:t>
            </a:r>
          </a:p>
          <a:p>
            <a:pPr marL="457200" lvl="1" indent="0">
              <a:buNone/>
            </a:pPr>
            <a:r>
              <a:rPr lang="en-US" dirty="0"/>
              <a:t>[22 Cal. Code of Regs section 64671.15]</a:t>
            </a:r>
          </a:p>
          <a:p>
            <a:r>
              <a:rPr lang="en-US" sz="2400" dirty="0">
                <a:latin typeface="Arial"/>
                <a:cs typeface="Arial"/>
              </a:rPr>
              <a:t>Part of criteria for reduced tap sampling frequency [section 64676.5]</a:t>
            </a:r>
          </a:p>
          <a:p>
            <a:r>
              <a:rPr lang="en-US" sz="2400" dirty="0">
                <a:latin typeface="Arial"/>
                <a:cs typeface="Arial"/>
              </a:rPr>
              <a:t>Part of criteria for reduced water quality parameter (WQP) sampling, corrosion control [section 64674]</a:t>
            </a:r>
          </a:p>
          <a:p>
            <a:pPr marL="457200" lvl="1" indent="0">
              <a:buNone/>
            </a:pPr>
            <a:endParaRPr lang="en-US" dirty="0">
              <a:latin typeface="Arial"/>
              <a:cs typeface="Arial"/>
            </a:endParaRPr>
          </a:p>
          <a:p>
            <a:pPr marL="457200" lvl="1" indent="0">
              <a:buNone/>
            </a:pPr>
            <a:endParaRPr lang="en-US" dirty="0">
              <a:latin typeface="Arial"/>
              <a:cs typeface="Arial"/>
            </a:endParaRPr>
          </a:p>
          <a:p>
            <a:pPr marL="457200" indent="-457200"/>
            <a:endParaRPr lang="en-US" b="1" dirty="0"/>
          </a:p>
          <a:p>
            <a:pPr marL="457200" indent="-457200"/>
            <a:endParaRPr lang="en-US" b="1" dirty="0"/>
          </a:p>
          <a:p>
            <a:pPr marL="914400" lvl="1" indent="-457200"/>
            <a:endParaRPr lang="en-US" dirty="0"/>
          </a:p>
          <a:p>
            <a:pPr marL="457200" lvl="1" indent="0">
              <a:buNone/>
            </a:pPr>
            <a:endParaRPr lang="en-US" dirty="0"/>
          </a:p>
          <a:p>
            <a:pPr marL="0" indent="0">
              <a:buNone/>
            </a:pPr>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8</a:t>
            </a:fld>
            <a:endParaRPr lang="en-US"/>
          </a:p>
        </p:txBody>
      </p:sp>
    </p:spTree>
    <p:extLst>
      <p:ext uri="{BB962C8B-B14F-4D97-AF65-F5344CB8AC3E}">
        <p14:creationId xmlns:p14="http://schemas.microsoft.com/office/powerpoint/2010/main" val="214231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p:txBody>
          <a:bodyPr/>
          <a:lstStyle/>
          <a:p>
            <a:pPr algn="ctr"/>
            <a:r>
              <a:rPr lang="en-US" b="1" dirty="0">
                <a:solidFill>
                  <a:srgbClr val="004E7D"/>
                </a:solidFill>
                <a:latin typeface="Arial"/>
                <a:cs typeface="Arial"/>
              </a:rPr>
              <a:t>Primary and Secondary Drinking Water Standards</a:t>
            </a:r>
            <a:endParaRPr lang="en-US" b="1"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838200" y="1958934"/>
            <a:ext cx="10515600" cy="3602038"/>
          </a:xfrm>
        </p:spPr>
        <p:txBody>
          <a:bodyPr vert="horz" lIns="91440" tIns="45720" rIns="91440" bIns="45720" rtlCol="0" anchor="t">
            <a:normAutofit lnSpcReduction="10000"/>
          </a:bodyPr>
          <a:lstStyle/>
          <a:p>
            <a:pPr marL="457200" indent="-457200"/>
            <a:r>
              <a:rPr lang="en-US" dirty="0">
                <a:latin typeface="Arial"/>
                <a:cs typeface="Arial"/>
              </a:rPr>
              <a:t>Primary drinking water standard (HSC 116275)</a:t>
            </a:r>
          </a:p>
          <a:p>
            <a:pPr marL="914400" lvl="1" indent="-457200"/>
            <a:r>
              <a:rPr lang="en-US" dirty="0">
                <a:latin typeface="Arial"/>
                <a:cs typeface="Arial"/>
              </a:rPr>
              <a:t>Maximum level of a contaminant (MCLs) that have adverse effect of health</a:t>
            </a:r>
          </a:p>
          <a:p>
            <a:pPr marL="914400" lvl="1" indent="-457200"/>
            <a:r>
              <a:rPr lang="en-US" dirty="0">
                <a:latin typeface="Arial"/>
                <a:cs typeface="Arial"/>
              </a:rPr>
              <a:t>Specific treatment techniques adopted in lieu of MCLs</a:t>
            </a:r>
          </a:p>
          <a:p>
            <a:pPr marL="914400" lvl="1" indent="-457200"/>
            <a:r>
              <a:rPr lang="en-US" dirty="0">
                <a:latin typeface="Arial"/>
                <a:cs typeface="Arial"/>
              </a:rPr>
              <a:t>Monitoring and reporting requirements for MCLs</a:t>
            </a:r>
          </a:p>
          <a:p>
            <a:pPr marL="914400" lvl="1" indent="-457200"/>
            <a:r>
              <a:rPr lang="en-US" dirty="0">
                <a:latin typeface="Arial"/>
                <a:cs typeface="Arial"/>
              </a:rPr>
              <a:t>e.g., MCLs, Lead and Copper Rule action levels</a:t>
            </a:r>
          </a:p>
          <a:p>
            <a:pPr marL="457200" indent="-457200"/>
            <a:r>
              <a:rPr lang="en-US" dirty="0">
                <a:latin typeface="Arial"/>
                <a:cs typeface="Arial"/>
              </a:rPr>
              <a:t>Secondary drinking water standards (HSC 116275)</a:t>
            </a:r>
          </a:p>
          <a:p>
            <a:pPr marL="914400" lvl="1" indent="-457200"/>
            <a:r>
              <a:rPr lang="en-US" dirty="0">
                <a:latin typeface="Arial"/>
                <a:cs typeface="Arial"/>
              </a:rPr>
              <a:t>Aesthetic impacts (taste, color, odor)</a:t>
            </a:r>
            <a:endParaRPr lang="en-US" dirty="0"/>
          </a:p>
          <a:p>
            <a:pPr marL="914400" lvl="1" indent="-457200"/>
            <a:r>
              <a:rPr lang="en-US" dirty="0">
                <a:latin typeface="Arial"/>
                <a:cs typeface="Arial"/>
              </a:rPr>
              <a:t>e.g., Secondary MCLs [22 Cal. Code of Regs section 64449]</a:t>
            </a:r>
          </a:p>
          <a:p>
            <a:pPr marL="457200" indent="-457200"/>
            <a:endParaRPr lang="en-US" sz="3200" dirty="0"/>
          </a:p>
          <a:p>
            <a:pPr marL="457200" indent="-457200"/>
            <a:endParaRPr lang="en-US" sz="3200" dirty="0"/>
          </a:p>
          <a:p>
            <a:endParaRPr lang="en-US" dirty="0">
              <a:latin typeface="Arial"/>
              <a:cs typeface="Arial"/>
            </a:endParaRPr>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9</a:t>
            </a:fld>
            <a:endParaRPr lang="en-US"/>
          </a:p>
        </p:txBody>
      </p:sp>
    </p:spTree>
    <p:extLst>
      <p:ext uri="{BB962C8B-B14F-4D97-AF65-F5344CB8AC3E}">
        <p14:creationId xmlns:p14="http://schemas.microsoft.com/office/powerpoint/2010/main" val="1947068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lides.pptx" id="{D19092ED-CF3C-41A9-A920-5466ADCE7D9B}" vid="{1F01FAC9-64E3-4430-8637-095864E45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B6DAAAB9B6FC4BA3388B699DAF62A0" ma:contentTypeVersion="10" ma:contentTypeDescription="Create a new document." ma:contentTypeScope="" ma:versionID="3ea27297b1de6caa0ed8cea9143cc950">
  <xsd:schema xmlns:xsd="http://www.w3.org/2001/XMLSchema" xmlns:xs="http://www.w3.org/2001/XMLSchema" xmlns:p="http://schemas.microsoft.com/office/2006/metadata/properties" xmlns:ns3="56c934b6-9dcd-43ae-9b1a-98e58d26a298" xmlns:ns4="107b7c3e-dbeb-4f03-86be-f5af223e6e79" targetNamespace="http://schemas.microsoft.com/office/2006/metadata/properties" ma:root="true" ma:fieldsID="68304f2eabc13524dc4fbfe35aecea48" ns3:_="" ns4:_="">
    <xsd:import namespace="56c934b6-9dcd-43ae-9b1a-98e58d26a298"/>
    <xsd:import namespace="107b7c3e-dbeb-4f03-86be-f5af223e6e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934b6-9dcd-43ae-9b1a-98e58d26a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7b7c3e-dbeb-4f03-86be-f5af223e6e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07b7c3e-dbeb-4f03-86be-f5af223e6e79">
      <UserInfo>
        <DisplayName>Miller, Zach@Waterboards</DisplayName>
        <AccountId>377</AccountId>
        <AccountType/>
      </UserInfo>
      <UserInfo>
        <DisplayName>Schumann, Thomas@Waterboards</DisplayName>
        <AccountId>8533</AccountId>
        <AccountType/>
      </UserInfo>
      <UserInfo>
        <DisplayName>Pierce, Wendy@Waterboards</DisplayName>
        <AccountId>2225</AccountId>
        <AccountType/>
      </UserInfo>
      <UserInfo>
        <DisplayName>Herrera, Elizabeth@Waterboards</DisplayName>
        <AccountId>18505</AccountId>
        <AccountType/>
      </UserInfo>
    </SharedWithUsers>
  </documentManagement>
</p:properties>
</file>

<file path=customXml/item4.xml><?xml version="1.0" encoding="utf-8"?>
<PAW xmlns="http://www.net-centric.com/PAWPP">
  <Shape xmlns="" ID="9HAvdJ+myBMqiGuxvZ27OeSIvKA=" isBookmarkSet="no" pdftag="H3" artifact="_x0030_" bookmark="yes" Order="_x0034_"/>
  <Shape xmlns="" ID="8tRyxh5pDc0k1Iq7Qlx48cZoSYQ=" isBookmarkSet="no" pdftag="H2" artifact="_x0030_" bookmark="yes" Order="_x0032_"/>
  <Shape xmlns="" ID="yFhg22mOUVUOAOgNwYLhst5tHuM=" isBookmarkSet="no" pdftag="H1" artifact="_x0030_" bookmark="yes" Order="_x0031_"/>
  <Shape xmlns="" ID="+pBcK/YtpAmADYOkEXWyNkQ0nv0=" isBookmarkSet="no" bookmark="no" pdftag="H5" artifact="_x0030_" Order="_x0033_"/>
  <Shape xmlns="" ID="zKoUKcAvzwWjhxIOb4iy0J2uZYs=" isBookmarkSet="no" pdftag="H1" artifact="_x0030_" bookmark="yes" Order="_x0031_"/>
  <Shape xmlns="" ID="gHZIUQQyA1+waS/p8j9Ddb9Ch1Y=" Order="_x0031_" pdftag="_x005B_Artifact_x005D_" isBookmarkSet="no" bookmark="no"/>
  <Shape xmlns="" ID="UGfqCW5uJriNXCkG0OjJO3LwKWE=" formula="no" inline="no" pdftag="Figure" isBookmarkSet="no" bookmark="no" Lang="" validate="no" artifact="_x0030_" Order="_x0032_"/>
  <HyperLink xmlns="" ID="muBVZmxiqOacZn6Dd+TpNwOUhS8=-776961056120.075_338.0465" validate="" plainAltText="email_x0020_address_x0020_for_x0020_project_x0020_email_x0020_inbox" language="" Lang=""/>
  <HyperLink xmlns="" ID="9hg9F8yhOolvRv+vb62gBsfgI5g=1819386333525.035_395.28" validate="" plainAltText="link_x0020_to_x0020_Bacteria_x0020_Provisions_x0020_Staff_x0020_Report_x0020_" language="" Lang=""/>
  <HyperLink xmlns="" ID="PYxa6qzzZUKJb3luphmUrrM59T0=-1503560330298.07_147.6" validate="" plainAltText="link_x0020_to_x0020_Project_x0020_Webpage" language="" Lang=""/>
  <HyperLink xmlns="" ID="PYxa6qzzZUKJb3luphmUrrM59T0=1164096192140.95_238.08" validate="" plainAltText="link_x0020_to_x0020_Water_x0020_Boards_x0020_email_x0020_subscription_x0020_list" language="" Lang=""/>
  <HyperLink xmlns="" ID="PYxa6qzzZUKJb3luphmUrrM59T0=-77696105691.2_328.56" validate="" plainAltText="project_x0020_specific_x0020_email_x0020_inbox_x0020_LahontanBacteriaObjectives_x0040_waterboards.ca.gov" language="" Lang=""/>
  <HyperLink xmlns="" ID="Ag/stLwQAswHVlpaovFAHGszYyI=-97237512973.2_155.8285" validate="" plainAltText="link_x0020_to_x0020_Basin_x0020_Planning_x0020_webpage" language="" Lang=""/>
  <HyperLink xmlns="" ID="Ag/stLwQAswHVlpaovFAHGszYyI=44608789973.2_186.0685" language="" validate="" plainAltText="link_x0020_to_x0020_Basin_x0020_Planning_x0020_webpage"/>
  <HyperLink xmlns="" ID="Ag/stLwQAswHVlpaovFAHGszYyI=29771296438.95_288.7885" validate="" plainAltText="link_x0020_to_x0020_January_x0020_202i_x0020_Staff_x0020_Report_x0020_for_x0020_Board_x0020_packet_x0020_" language="" Lang=""/>
  <HyperLink xmlns="" ID="/xo3dvJ9/zdEFI2PE0jTgPix18g=-1281806034164.06_219.3102" validate="" plainAltText="project_x0020_email_x0020_address" language="" Lang=""/>
  <HyperLink xmlns="" ID="/xo3dvJ9/zdEFI2PE0jTgPix18g=-104669552514.9351_219.3102" plainAltText="_x0040_waterboards.ca.gov" language="" Lang=""/>
  <HyperLink xmlns="" ID="/xo3dvJ9/zdEFI2PE0jTgPix18g=-213808029879.96_348.6702" validate="" plainAltText="link_x0020_to_x0020_project_x0020_website" language="" Lang=""/>
  <HyperLink xmlns="" ID="/xo3dvJ9/zdEFI2PE0jTgPix18g=357814343400.375_388.9102" validate="" plainAltText="link_x0020_to_x0020_project_x0020_website" language=""/>
  <Shape xmlns="" ID="i4l1Hko8toBZsIbnkAzp09AfV2s=" Order="_x0031_" pdftag="_x005B_Artifact_x005D_" isBookmarkSet="no" bookmark="no"/>
  <Shape xmlns="" ID="eRNJW8P+0KousEo5FF+zFOVmjiE=" isBookmarkSet="no" pdftag="H3" artifact="_x0030_" bookmark="yes" Order="_x0032_"/>
  <Shape xmlns="" ID="mNACpVUwctHByqA2HzW5isODoI8=" pdftag="H2" isBookmarkSet="no" bookmark="yes" Order="_x0031_"/>
  <Shape xmlns="" ID="IPJ3FDaQnMGoW4Poj0ktL7EDs+c=" pdftag="H2" isBookmarkSet="no" bookmark="yes" Order="_x0031_"/>
  <Shape xmlns="" ID="muBVZmxiqOacZn6Dd+TpNwOUhS8=" isBookmarkSet="no" pdftag="H2" artifact="_x0030_" bookmark="yes" Order="_x0032_"/>
  <Shape xmlns="" ID="zBFaKAxpyR8vSGX5BAbGhW4nyZo=" Order="_x0031_" pdftag="_x005B_Artifact_x005D_" isBookmarkSet="no" bookmark="no"/>
  <Shape xmlns="" ID="WDQ5LTxi912gBuyTKjGo+Mr/nfE=" formula="no" inline="no" isBookmarkSet="no" bookmark="no" Lang="" Order="_x0033_" pdftag="_x005B_Artifact_x005D_" artifact="_x0031_" validate="no"/>
  <Shape xmlns="" ID="lLRdBCvgWHzHDq/tYJizXQt+3dA=" pdftag="H2" isBookmarkSet="no" bookmark="yes" Order="_x0031_"/>
  <Shape xmlns="" ID="858ILk0LvAmIbSb2zhNfYRHnoQI=" isBookmarkSet="no" pdftag="H3" artifact="_x0030_" bookmark="yes" Order="_x0032_"/>
  <Shape xmlns="" ID="mieNx8/ZBK7EdyQqkdkMpbebTqk=" Order="_x0031_" pdftag="_x005B_Artifact_x005D_" isBookmarkSet="no" bookmark="no"/>
  <Shape xmlns="" ID="NLOVQdorn0te3DMlP1iGrxx8XMg=" formula="no" inline="no" pdftag="Figure" isBookmarkSet="no" bookmark="no" Lang="" artifact="_x0030_" validate="no" Order="_x0033_"/>
  <Shape xmlns="" ID="6XPhDsGa7J2DIEQ7xAw6F6RMXNE=" formula="no" inline="no" pdftag="Figure" isBookmarkSet="no" bookmark="no" Lang="" artifact="_x0030_" validate="no" Order="_x0034_"/>
  <Shape xmlns="" ID="FEzKSpukdbTUqtMPD80rR11O2jk=" isBookmarkSet="no" bookmark="no" Order="_x0033_" pdftag="_x005B_Artifact_x005D_" artifact="_x0031_"/>
  <Shape xmlns="" ID="ttJboG8cksJJXj8VwBQGCh8FTWk=" pdftag="H3" isBookmarkSet="no" bookmark="yes" Order="_x0032_"/>
  <Shape xmlns="" ID="/QN+CjUJnsZTTywYJ5ebFSBmKps=" pdftag="H2" isBookmarkSet="no" bookmark="yes" Order="_x0031_"/>
  <Shape xmlns="" ID="4BjjXQwGD0geqECGWEF2U38fWfc=" pdftag="H2" isBookmarkSet="no" bookmark="yes" Order="_x0031_"/>
  <Shape xmlns="" ID="7k9kOOaeU5Br5CyjU+0aMkpsLgE=" isBookmarkSet="no" pdftag="H3" artifact="_x0030_" bookmark="yes" Order="_x0032_"/>
  <Shape xmlns="" ID="Gaa/EFZV2qkaVQDL8XfO2OEPaBA=" Order="_x0031_" pdftag="_x005B_Artifact_x005D_" isBookmarkSet="no" bookmark="no"/>
  <Shape xmlns="" ID="91tRelYrQc5eV6vt3nalIKj4KJE=" pdftag="H2" isBookmarkSet="no" bookmark="yes" Order="_x0031_"/>
  <Shape xmlns="" ID="wJTRL+tyFav53p5Kjjg9lC1/cto=" isBookmarkSet="no" pdftag="H3" artifact="_x0030_" bookmark="yes" Order="_x0032_"/>
  <Shape xmlns="" ID="NGseu+XtjtjLNQDTHCIJyoEKglk=" Order="_x0031_" pdftag="_x005B_Artifact_x005D_" isBookmarkSet="no" bookmark="no"/>
  <Shape xmlns="" ID="xNUYR/4eCqWatNn1SujQ6t0Mszw=" pdftag="H2" isBookmarkSet="no" bookmark="yes" Order="_x0031_"/>
  <Shape xmlns="" ID="5auFHqHg3/9c1wNXDYJbdlihy/Y=" isBookmarkSet="no" pdftag="H3" artifact="_x0030_" bookmark="yes" Order="_x0032_"/>
  <Shape xmlns="" ID="6rN0UoYxFuChFZOQo04vIn9Bo68=" Order="_x0031_" pdftag="_x005B_Artifact_x005D_" isBookmarkSet="no" bookmark="no"/>
  <Shape xmlns="" ID="DOqzQb/tHHiH2FP9A6CyeFqa9SI=" pdftag="H2" isBookmarkSet="no" bookmark="yes" Order="_x0031_"/>
  <Shape xmlns="" ID="9hg9F8yhOolvRv+vb62gBsfgI5g=" isBookmarkSet="no" pdftag="H3" artifact="_x0030_" bookmark="yes" Order="_x0032_"/>
  <Shape xmlns="" ID="z8s8sGCbOhPIL7JB4eohbWZdi1w=" Order="_x0031_" pdftag="_x005B_Artifact_x005D_" isBookmarkSet="no" bookmark="no"/>
  <Shape xmlns="" ID="2USour2BRTboW7M03yciSamLtic=" pdftag="H2" isBookmarkSet="no" bookmark="yes" Order="_x0031_"/>
  <Shape xmlns="" ID="2M+GBafXVufjn+5ToEOeMvTCQxc=" isBookmarkSet="no" pdftag="H3" artifact="_x0030_" bookmark="yes" Order="_x0032_"/>
  <Shape xmlns="" ID="oKv97iXNGPejqEBzFnD/SjEiYi8=" Order="_x0031_" pdftag="_x005B_Artifact_x005D_" isBookmarkSet="no" bookmark="no"/>
  <Shape xmlns="" ID="DbpBfRoCqPSdcv2IhATzUdBeyMI=" pdftag="H2" isBookmarkSet="no" bookmark="yes" Order="_x0031_"/>
  <Shape xmlns="" ID="phmoUIn4nRbigfxjQXpWcPmyhQY=" isBookmarkSet="no" pdftag="H3" artifact="_x0030_" bookmark="yes" Order="_x0032_"/>
  <Shape xmlns="" ID="UMAIWoRUaCSvhmDqDd8HMqKmA5Q=" Order="_x0031_" pdftag="_x005B_Artifact_x005D_" isBookmarkSet="no" bookmark="no"/>
  <Shape xmlns="" ID="AMSDeDt6c7VMgn+TiwLyrY1zU2c=" pdftag="H2" isBookmarkSet="no" bookmark="yes" Order="_x0031_"/>
  <Shape xmlns="" ID="PYxa6qzzZUKJb3luphmUrrM59T0=" pdftag="P" isBookmarkSet="no" Order="_x0032_" bookmark="no"/>
  <Shape xmlns="" ID="wlp0WjsT1E4owdaY8+PIhmCUU+E=" Order="_x0031_" pdftag="_x005B_Artifact_x005D_" isBookmarkSet="no" bookmark="no"/>
  <Shape xmlns="" ID="FGktIvdGTpBmxDgRt0O5BRHjWGI=" pdftag="H2" isBookmarkSet="no" bookmark="yes" Order="_x0031_"/>
  <Shape xmlns="" ID="ZZ2T1kHxBDx4AAYJinTGz5coh6g=" isBookmarkSet="no" pdftag="H3" artifact="_x0030_" bookmark="yes" Order="_x0032_"/>
  <Shape xmlns="" ID="2+TEVkdxU51fjNMl1yThodoDmz4=" Order="_x0031_" pdftag="_x005B_Artifact_x005D_" isBookmarkSet="no" bookmark="no"/>
  <Shape xmlns="" ID="Wm+j4hjjgf9aZUlqk+ZjTtyh8+M=" isBookmarkSet="no" bookmark="no" Order="_x0033_" pdftag="_x005B_Artifact_x005D_" artifact="_x0031_"/>
  <Shape xmlns="" ID="aeMq+7RfCKjE2OTfUEBsCpVGVEQ=" pdftag="H3" isBookmarkSet="no" bookmark="yes" Order="_x0032_"/>
  <Shape xmlns="" ID="RuBofeHYqlGpVg2PgjDyljeh2CA=" pdftag="H2" isBookmarkSet="no" bookmark="yes" Order="_x0031_"/>
  <Shape xmlns="" ID="eT487ODClEmJ/cjxTzUKoTf7mL0=" pdftag="H2" isBookmarkSet="no" bookmark="yes" Order="_x0031_"/>
  <Shape xmlns="" ID="Ag/stLwQAswHVlpaovFAHGszYyI=" isBookmarkSet="no" pdftag="H3" artifact="_x0030_" bookmark="yes" Order="_x0032_"/>
  <Shape xmlns="" ID="znWnYB2AWb2hFa6bsnyrdwq2SDE=" Order="_x0031_" pdftag="_x005B_Artifact_x005D_" isBookmarkSet="no" bookmark="no"/>
  <Shape xmlns="" ID="nYQdlq+eq48+1teOFiTYyBy8PFk=" isBookmarkSet="no" bookmark="no" Order="_x0033_" pdftag="_x005B_Artifact_x005D_" artifact="_x0031_"/>
  <Shape xmlns="" ID="MKER/brzHax5wA0eBCX+1b2iLSs=" pdftag="H3" isBookmarkSet="no" bookmark="yes" Order="_x0032_"/>
  <Shape xmlns="" ID="9KXs4EbOSSZxpS2oFGODabrcki4=" pdftag="H2" isBookmarkSet="no" bookmark="yes" Order="_x0031_"/>
  <Shape xmlns="" ID="Jp1hiaA0f/XKT6/Ay88nk868/U8=" pdftag="H2" isBookmarkSet="no" bookmark="yes" Order="_x0031_"/>
  <Shape xmlns="" ID="5Jlv65rqPRqsjF1w6sEVKcNofxQ=" isBookmarkSet="no" pdftag="H3" artifact="_x0030_" bookmark="yes" Order="_x0032_"/>
  <Shape xmlns="" ID="17GkI/rlDpYDIoRx74faHtzpTFY=" Order="_x0031_" pdftag="_x005B_Artifact_x005D_" isBookmarkSet="no" bookmark="no"/>
  <Shape xmlns="" ID="x4GITLQepvKAiTNe/0w1C4cyTnA=" pdftag="H2" isBookmarkSet="no" bookmark="yes" Order="_x0031_"/>
  <Shape xmlns="" ID="0hERovrS/rXM8LbA8/XaLhH+0Mo=" Order="_x0031_" pdftag="_x005B_Artifact_x005D_" isBookmarkSet="no" bookmark="no"/>
  <Shape xmlns="" ID="rzOYXxPCfYS/fMzZad+KheVWB98=" isBookmarkSet="no" pdftag="H3" artifact="_x0030_" bookmark="yes" Order="_x0032_"/>
  <Shape xmlns="" ID="7TrT0NCka05+XJWLfvA8QOZ+m2s=" isBookmarkSet="no" bookmark="no" pdftag="H5" artifact="_x0030_" Order="_x0034_"/>
  <Shape xmlns="" ID="0N5poaFI63z7MxSw50SyCDmZgak=" formula="no" inline="no" pdftag="Figure" isBookmarkSet="no" Lang="" bookmark="no" artifact="_x0030_" validate="no" Order="_x0036_"/>
  <Shape xmlns="" ID="5zsacAJe6UIbOjCwgJzefBZ4Rq8=" isBookmarkSet="no" bookmark="no" pdftag="H4" artifact="_x0030_" Order="_x0033_"/>
  <Shape xmlns="" ID="bb1C4eIsg3u1PamCub2HyAYLa2A=" formula="no" inline="no" pdftag="Figure" isBookmarkSet="no" Lang="" bookmark="no" artifact="_x0030_" validate="no" Order="_x0035_"/>
  <Shape xmlns="" ID="oIY4cf8ccTzPqC33p0K7VDFDh2Y=" formula="no" inline="no" pdftag="Figure" isBookmarkSet="no" Lang="" bookmark="no" artifact="_x0030_" validate="no" Order="_x0037_"/>
  <Shape xmlns="" ID="mJ25EA0tc+S/t2jOj9rBGZHNEqY=" pdftag="H2" isBookmarkSet="no" bookmark="yes" Order="_x0031_"/>
  <Shape xmlns="" ID="gAVZzJRfsZGAznjJvZZELMVec8g=" isBookmarkSet="no" pdftag="H3" artifact="_x0030_" bookmark="yes" Order="_x0032_"/>
  <Shape xmlns="" ID="TITDDHt6u1EDoCbCz2UxQCt4BJY=" Order="_x0031_" pdftag="_x005B_Artifact_x005D_" isBookmarkSet="no" bookmark="no"/>
  <Shape xmlns="" ID="LhdEeoLUeh/Lb3vDvTifqCedAJ4=" isBookmarkSet="no" bookmark="no" pdftag="H4" artifact="_x0030_" Order="_x0033_"/>
  <Shape xmlns="" ID="lgXXpelyOS71XaHRyz8Q7IPHykA=" pdftag="H2" isBookmarkSet="no" bookmark="yes" Order="_x0031_"/>
  <Shape xmlns="" ID="BqueIt7wDVtVQzCxJva8xOfFphQ=" pdftag="P" isBookmarkSet="no" Order="_x0032_" bookmark="no"/>
  <Shape xmlns="" ID="dKSRnoxo9EQc7P+/AmQptwCmCko=" Order="_x0031_" pdftag="_x005B_Artifact_x005D_" isBookmarkSet="no" bookmark="no"/>
  <Shape xmlns="" ID="CWrFKJuCR6YYZSSp92prKGZYtTw=" pdftag="H2" isBookmarkSet="no" bookmark="yes" Order="_x0031_"/>
  <Shape xmlns="" ID="/xo3dvJ9/zdEFI2PE0jTgPix18g=" pdftag="P" isBookmarkSet="no" Order="_x0032_" bookmark="no"/>
  <Shape xmlns="" ID="23meWDifmawk9BwUGJPwi4b+EGQ=" Order="_x0031_" pdftag="_x005B_Artifact_x005D_" isBookmarkSet="no" bookmark="no"/>
  <SubText xmlns="" ID="UGfqCW5uJriNXCkG0OjJO3LwKWE=" ActualText=""/>
  <SubText xmlns="" ID="WDQ5LTxi912gBuyTKjGo+Mr/nfE=" ActualText="California_x0020_Water_x0020_Boards"/>
  <SubText xmlns="" ID="NLOVQdorn0te3DMlP1iGrxx8XMg=" ActualText=""/>
  <SubText xmlns="" ID="6XPhDsGa7J2DIEQ7xAw6F6RMXNE=" ActualText="none"/>
  <SubText xmlns="" ID="0N5poaFI63z7MxSw50SyCDmZgak=" ActualText=""/>
  <SubText xmlns="" ID="bb1C4eIsg3u1PamCub2HyAYLa2A=" ActualText=""/>
  <SubText xmlns="" ID="oIY4cf8ccTzPqC33p0K7VDFDh2Y=" ActualText=""/>
  <HyperLink xmlns="" ID="X3hdnFPwsYI5O3gXGjY80or4JcQ=-88986404091.2_166.965" validate="" plainAltText="link_x0020_to_x0020_project_x0020_website" language="" Lang=""/>
  <HyperLink xmlns="" ID="X3hdnFPwsYI5O3gXGjY80or4JcQ=119952202891.2_197.205" validate="" plainAltText="link_x0020_to_x0020_project_x0020_website" language=""/>
  <HyperLink xmlns="" ID="X3hdnFPwsYI5O3gXGjY80or4JcQ=-91450243591.2_317.925" validate="" plainAltText="link_x0020_to_x0020_email_x0020_subscription_x0020_list_x0020_" language="" Lang=""/>
  <HyperLink xmlns="" ID="X3hdnFPwsYI5O3gXGjY80or4JcQ=-109318305791.2_348.165" validate="" plainAltText="link_x0020_to_x0020_email_x0020_subscription_x0020_list_x0020__x000D_" language=""/>
  <HyperLink xmlns="" ID="X3hdnFPwsYI5O3gXGjY80or4JcQ=-77696105691.2_438.6451" validate="" plainAltText="link_x0020_to_x0020_project_x0020_email_x0020_address" language="" Lang=""/>
  <HyperLink xmlns="" ID="jZ4NzIaXotxmXbFFX6slmTxut4c=-776961056153.3926_204.5932" validate="" plainAltText="link_x0020_to_x0020_project_x0020_email_x0020_address" language="" Lang=""/>
  <HyperLink xmlns="" ID="jZ4NzIaXotxmXbFFX6slmTxut4c=-213808029873.16756_333.9532" validate="" plainAltText="link_x0020_to_x0020_projectg_x0020_website" language="" Lang=""/>
  <HyperLink xmlns="" ID="jZ4NzIaXotxmXbFFX6slmTxut4c=357814343393.5826_374.1932" validate="" plainAltText="link_x0020_to_x0020_project_x0020_website" language=""/>
  <Shape xmlns="" ID="X3hdnFPwsYI5O3gXGjY80or4JcQ=" isBookmarkSet="no" pdftag="H3" artifact="_x0030_" bookmark="yes" Order="_x0032_"/>
  <Shape xmlns="" ID="i29XgAx6KahGyNRJQvAfP03n3Iw=" isBookmarkSet="no" pdftag="H3" artifact="_x0030_" bookmark="yes" Order="_x0032_"/>
  <Shape xmlns="" ID="jZ4NzIaXotxmXbFFX6slmTxut4c=" isBookmarkSet="no" pdftag="H3" artifact="_x0030_" bookmark="yes" Order="_x0032_"/>
</PAW>
</file>

<file path=customXml/itemProps1.xml><?xml version="1.0" encoding="utf-8"?>
<ds:datastoreItem xmlns:ds="http://schemas.openxmlformats.org/officeDocument/2006/customXml" ds:itemID="{066D26EE-B8B2-4045-9967-A1F580B71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934b6-9dcd-43ae-9b1a-98e58d26a298"/>
    <ds:schemaRef ds:uri="107b7c3e-dbeb-4f03-86be-f5af223e6e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ABDD82-3E3E-42BF-BAF0-EA8DCD7F1851}">
  <ds:schemaRefs>
    <ds:schemaRef ds:uri="http://schemas.microsoft.com/sharepoint/v3/contenttype/forms"/>
  </ds:schemaRefs>
</ds:datastoreItem>
</file>

<file path=customXml/itemProps3.xml><?xml version="1.0" encoding="utf-8"?>
<ds:datastoreItem xmlns:ds="http://schemas.openxmlformats.org/officeDocument/2006/customXml" ds:itemID="{8E9299A4-8454-4FFA-9F7D-41DF2D6924B5}">
  <ds:schemaRefs>
    <ds:schemaRef ds:uri="http://schemas.microsoft.com/office/2006/metadata/properties"/>
    <ds:schemaRef ds:uri="http://purl.org/dc/terms/"/>
    <ds:schemaRef ds:uri="http://purl.org/dc/elements/1.1/"/>
    <ds:schemaRef ds:uri="http://schemas.microsoft.com/office/2006/documentManagement/types"/>
    <ds:schemaRef ds:uri="56c934b6-9dcd-43ae-9b1a-98e58d26a298"/>
    <ds:schemaRef ds:uri="http://schemas.openxmlformats.org/package/2006/metadata/core-properties"/>
    <ds:schemaRef ds:uri="http://schemas.microsoft.com/office/infopath/2007/PartnerControls"/>
    <ds:schemaRef ds:uri="107b7c3e-dbeb-4f03-86be-f5af223e6e79"/>
    <ds:schemaRef ds:uri="http://www.w3.org/XML/1998/namespace"/>
    <ds:schemaRef ds:uri="http://purl.org/dc/dcmitype/"/>
  </ds:schemaRefs>
</ds:datastoreItem>
</file>

<file path=customXml/itemProps4.xml><?xml version="1.0" encoding="utf-8"?>
<ds:datastoreItem xmlns:ds="http://schemas.openxmlformats.org/officeDocument/2006/customXml" ds:itemID="{8687937E-6F83-47D8-B76F-CDFDB8CE4DFE}">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3186</TotalTime>
  <Words>2615</Words>
  <Application>Microsoft Office PowerPoint</Application>
  <PresentationFormat>Widescreen</PresentationFormat>
  <Paragraphs>678</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Source Sans Pro</vt:lpstr>
      <vt:lpstr>Wingdings</vt:lpstr>
      <vt:lpstr>Office Theme</vt:lpstr>
      <vt:lpstr>Meeting Information</vt:lpstr>
      <vt:lpstr>Metals Detection Limit for Purposes of Reporting (DLR) </vt:lpstr>
      <vt:lpstr> State Water Boards' Mission Statement   To preserve, enhance, and restore the quality of California's water resources and drinking water for the protection of the environment, public health, and all beneficial uses, and to ensure proper water resource allocation and efficient use,  for the benefit of present and future generations. </vt:lpstr>
      <vt:lpstr>Meeting Logistics</vt:lpstr>
      <vt:lpstr>Today’s Workshop</vt:lpstr>
      <vt:lpstr>Outline</vt:lpstr>
      <vt:lpstr>Definition of Key Terms</vt:lpstr>
      <vt:lpstr>"Detection Limit for Purposes of Reporting (DLR)"</vt:lpstr>
      <vt:lpstr>Primary and Secondary Drinking Water Standards</vt:lpstr>
      <vt:lpstr>Notification Levels</vt:lpstr>
      <vt:lpstr>Public Health Goal (PHG)</vt:lpstr>
      <vt:lpstr>Relationship Between MCL, DLR, and PHG</vt:lpstr>
      <vt:lpstr>How is the level of an MCL determined?</vt:lpstr>
      <vt:lpstr>Technological Feasibility</vt:lpstr>
      <vt:lpstr>Metals Summary</vt:lpstr>
      <vt:lpstr>Brief Summary of Proposal</vt:lpstr>
      <vt:lpstr>Summary of Laboratory Surveys</vt:lpstr>
      <vt:lpstr>November 2021 Initial Survey</vt:lpstr>
      <vt:lpstr>Initial Survey: MRLs of Metals with Primary Drinking Water Standard</vt:lpstr>
      <vt:lpstr>Initial Survey: MRL for Metals with Secondary MCLs </vt:lpstr>
      <vt:lpstr>Initial Survey: Current Sample Analysis Costs </vt:lpstr>
      <vt:lpstr>Initial Survey: Projected Cost Increase Based on Target MRL</vt:lpstr>
      <vt:lpstr>February 2022 Follow-up Survey</vt:lpstr>
      <vt:lpstr>Follow-up Survey: Costs</vt:lpstr>
      <vt:lpstr>Follow-up Survey: Laboratory Capability </vt:lpstr>
      <vt:lpstr>Follow-up Survey: Lower DLRs</vt:lpstr>
      <vt:lpstr>Regulatory Proposal</vt:lpstr>
      <vt:lpstr>Regulatory Proposal – Revised Primary MCL DLRs</vt:lpstr>
      <vt:lpstr>Regulatory Proposal – Adoption of Secondary MCL DLRs</vt:lpstr>
      <vt:lpstr>Regulatory Proposal – Revised Lead DLR</vt:lpstr>
      <vt:lpstr>Regulatory Proposal – Radionuclides DLR</vt:lpstr>
      <vt:lpstr>Summary of Regulatory Proposal</vt:lpstr>
      <vt:lpstr>Comments </vt:lpstr>
      <vt:lpstr>Participation Instructions</vt:lpstr>
      <vt:lpstr>Comments on the Proposal</vt:lpstr>
      <vt:lpstr>Submitting Written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Metals Detection Limit for Purposes of Reporting (DLR)</dc:title>
  <dc:creator>Sim, Alison@Waterboards</dc:creator>
  <cp:lastModifiedBy>Sim, Alison@Waterboards</cp:lastModifiedBy>
  <cp:revision>428</cp:revision>
  <dcterms:created xsi:type="dcterms:W3CDTF">2022-04-19T22:52:53Z</dcterms:created>
  <dcterms:modified xsi:type="dcterms:W3CDTF">2022-11-03T23:49:11Z</dcterms:modified>
  <cp:contentStatus/>
</cp:coreProperties>
</file>