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24"/>
  </p:notesMasterIdLst>
  <p:handoutMasterIdLst>
    <p:handoutMasterId r:id="rId25"/>
  </p:handoutMasterIdLst>
  <p:sldIdLst>
    <p:sldId id="484" r:id="rId3"/>
    <p:sldId id="495" r:id="rId4"/>
    <p:sldId id="494" r:id="rId5"/>
    <p:sldId id="423" r:id="rId6"/>
    <p:sldId id="492" r:id="rId7"/>
    <p:sldId id="388" r:id="rId8"/>
    <p:sldId id="420" r:id="rId9"/>
    <p:sldId id="493" r:id="rId10"/>
    <p:sldId id="489" r:id="rId11"/>
    <p:sldId id="408" r:id="rId12"/>
    <p:sldId id="473" r:id="rId13"/>
    <p:sldId id="481" r:id="rId14"/>
    <p:sldId id="468" r:id="rId15"/>
    <p:sldId id="476" r:id="rId16"/>
    <p:sldId id="477" r:id="rId17"/>
    <p:sldId id="486" r:id="rId18"/>
    <p:sldId id="490" r:id="rId19"/>
    <p:sldId id="491" r:id="rId20"/>
    <p:sldId id="487" r:id="rId21"/>
    <p:sldId id="478" r:id="rId22"/>
    <p:sldId id="496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unds, Zachary@Waterboards" initials="ZCR" lastIdx="1" clrIdx="0"/>
  <p:cmAuthor id="1" name="Ewing, Catherine@Waterboards" initials="CRE" lastIdx="3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92" autoAdjust="0"/>
  </p:normalViewPr>
  <p:slideViewPr>
    <p:cSldViewPr>
      <p:cViewPr varScale="1">
        <p:scale>
          <a:sx n="81" d="100"/>
          <a:sy n="81" d="100"/>
        </p:scale>
        <p:origin x="187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9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9159DE-DD15-4C9B-A338-6F934C57E465}" type="datetimeFigureOut">
              <a:rPr lang="en-US"/>
              <a:pPr>
                <a:defRPr/>
              </a:pPr>
              <a:t>4/13/2017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4605312-F641-4E39-BA48-7F50ADBE36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87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DD9A2BF-5720-43F1-A38F-9867B2774671}" type="datetimeFigureOut">
              <a:rPr lang="en-US"/>
              <a:pPr>
                <a:defRPr/>
              </a:pPr>
              <a:t>4/13/2017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EDDF99A-D1A4-42BF-9A4C-D759EAE79A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91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AF5075-A159-4748-93F3-D930B7AD131B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6733" indent="-286146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50704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9761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70349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1044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51739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392434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33130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A77D55-CF9E-4764-B166-C9354478BD5F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kumimoji="0" lang="en-US" altLang="en-US" dirty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46E0D-25B0-400E-BA6C-53844E87F1B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66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46E0D-25B0-400E-BA6C-53844E87F1B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66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46E0D-25B0-400E-BA6C-53844E87F1B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84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46E0D-25B0-400E-BA6C-53844E87F1B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37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46E0D-25B0-400E-BA6C-53844E87F1B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84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46E0D-25B0-400E-BA6C-53844E87F1B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8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46E0D-25B0-400E-BA6C-53844E87F1B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39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DF99A-D1A4-42BF-9A4C-D759EAE79AA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57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82516-98C8-466E-97C7-3DC6654FBF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15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1pPr>
            <a:lvl2pPr marL="746733" indent="-286146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2pPr>
            <a:lvl3pPr marL="1150704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3pPr>
            <a:lvl4pPr marL="1609761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4pPr>
            <a:lvl5pPr marL="2070349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5pPr>
            <a:lvl6pPr marL="2511044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6pPr>
            <a:lvl7pPr marL="2951739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7pPr>
            <a:lvl8pPr marL="3392434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8pPr>
            <a:lvl9pPr marL="3833130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885B09-3604-41AE-A851-44A0A9AD9C39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kumimoji="0" lang="en-US" altLang="en-US" dirty="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 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DF99A-D1A4-42BF-9A4C-D759EAE79AA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6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1pPr>
            <a:lvl2pPr marL="746733" indent="-286146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2pPr>
            <a:lvl3pPr marL="1150704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3pPr>
            <a:lvl4pPr marL="1609761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4pPr>
            <a:lvl5pPr marL="2070349" indent="-229529" defTabSz="9288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</a:defRPr>
            </a:lvl5pPr>
            <a:lvl6pPr marL="2511044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6pPr>
            <a:lvl7pPr marL="2951739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7pPr>
            <a:lvl8pPr marL="3392434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8pPr>
            <a:lvl9pPr marL="3833130" indent="-229529" defTabSz="92882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920854-7678-4906-8D07-FC729145A507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kumimoji="0" lang="en-US" altLang="en-US" dirty="0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F5C1-34A0-42D4-BEC4-649A70606EF3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F7492-C3B2-4B2C-B6C8-A25B4376E3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4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B3EA-2F66-464A-9B18-3159E309EFAC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939FC-5D57-44CD-B963-7FE84CBDC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0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BF163-4E9D-4192-BF03-E6E8454B7300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F61D0-87D3-40EF-ADC8-9AED4C911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93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00B98-AACC-4967-BA34-4A5AF79D8507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67DED-BA50-46EB-9807-B58B622CE9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39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2AE2-B6E7-41A0-AF3C-F385F40FC681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53C71-B6ED-494B-8FDB-E76EADC410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60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7917-28B5-4A85-8570-1B6861ABFE8B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91323-B311-4E42-BA27-1D48891E86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15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A3230-DE80-4FE8-957A-8718B7B57C3D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C6C4E-5FD9-40AA-AD4B-848ABFD77D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64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581B1-B732-4564-B750-AB2173E9A085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C594D-42D5-4904-9733-A12C28A52A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25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80B7-0E76-4C96-B8E8-CAC2601B732A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D3FDA-7275-462B-8F80-D67D7A6A4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425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0D28C-D404-4725-9AC3-25DE5A2D983B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10815-C83A-472C-92E3-35964125E4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42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62D6-68D0-4C15-814C-050938FF187F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229C-28C7-4154-839D-E785DD84E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10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01ABE-C87F-4DB7-AA02-35AF0DA41561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F10D0-6C11-482B-B580-1C630FEEB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67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97DB9-62F7-481B-AD2F-B4ADA5A7C72D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B9838-F954-4C5B-8360-9540D5939E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84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2E7C-1AD3-4C65-A593-714E12ABC344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7D013-F842-499C-9AA0-0D7EBD625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26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A8527-AD25-4358-B569-26833822E248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7DF0-E60E-4E34-9D2A-2057FBE778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6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55E56-0866-4AC4-9B7D-E475C4FD0994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5E467-BCF5-45F5-B745-CF78F0C7DB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4643C-B2B0-4809-8D56-F92853B22353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038C-A0DB-4FDC-A572-C89362D2E3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4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D7E1-2F81-42D7-B1D6-34007EFB9B6C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A5DE-A5DE-449C-92EB-5308020F84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559D9-801E-4E67-AEAE-49CA9EFFD82B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249E3-1B06-40F5-970B-104CD07A4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3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302B5-FBDB-42E8-9B37-EB1715B91426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53D18-9D78-44A5-9ECB-8B6A88673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1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D739-4620-4506-BE55-C559F16B2D5E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8CE54-944E-4051-89CB-CF752FF7C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5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932F8-F4AF-4459-8190-0B62AEF7133F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EB80-9607-46BC-828F-05B81FB40E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2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B1D320-6985-4F91-8233-F933ACADFFBC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787DEE-660A-4E47-BC08-35AE9D367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930F0E-8C95-4778-A1CD-EA1F4325DC06}" type="datetime1">
              <a:rPr lang="en-US" smtClean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04883B-ED18-41C2-A838-F4CC5366D1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erboards.ca.gov/water_issues/programs/peer_revie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dof.ca.gov/Forecasting/Economics/Major_Regulations/Major_Regulations_Tabl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erboards.ca.gov/drinking_water/certlic/drinkingwater/123TCP_SBDDW-17-001.shtml" TargetMode="External"/><Relationship Id="rId2" Type="http://schemas.openxmlformats.org/officeDocument/2006/relationships/hyperlink" Target="http://www.waterboards.ca.gov/drinking_water/certlic/drinkingwater/123TCP.shtml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7400"/>
            <a:ext cx="8305800" cy="2514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1,2,3-Trichloropropane (1,2,3-TCP) Maximum Contaminant Level (MCL)</a:t>
            </a:r>
            <a:br>
              <a:rPr lang="en-US" b="1" dirty="0" smtClean="0"/>
            </a:b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715000"/>
            <a:ext cx="8534400" cy="7620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Public Hearing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April 19, 2017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399"/>
            <a:ext cx="2011363" cy="147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 descr="statese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639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409700" y="3886200"/>
            <a:ext cx="6400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en-US" sz="1800" smtClean="0">
                <a:solidFill>
                  <a:schemeClr val="tx1"/>
                </a:solidFill>
              </a:rPr>
              <a:t>State Water Resources Control Board (State Water Board)</a:t>
            </a:r>
          </a:p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en-US" sz="1800" smtClean="0">
                <a:solidFill>
                  <a:schemeClr val="tx1"/>
                </a:solidFill>
              </a:rPr>
              <a:t>Division of Drinking Water (DDW)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90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304800"/>
            <a:ext cx="8442325" cy="7620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sz="4200" b="1" dirty="0" smtClean="0"/>
              <a:t>1,2,3-TCP MCL Development </a:t>
            </a:r>
            <a:r>
              <a:rPr lang="en-US" sz="4200" b="1" dirty="0"/>
              <a:t>Process</a:t>
            </a:r>
            <a:endParaRPr lang="en-US" altLang="en-US" sz="42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458200" cy="40386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altLang="en-US" b="1" dirty="0" smtClean="0"/>
              <a:t>Health and Safety Code Section 116365: </a:t>
            </a:r>
            <a:endParaRPr lang="en-US" altLang="en-US" dirty="0" smtClean="0"/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altLang="en-US" dirty="0" smtClean="0"/>
              <a:t>State Water Board must set the MCL at a level that is as close as feasible to the corresponding public health goal </a:t>
            </a:r>
            <a:r>
              <a:rPr lang="en-US" altLang="en-US" b="1" u="sng" dirty="0" smtClean="0"/>
              <a:t>placing primary emphasis on the protection of public health</a:t>
            </a:r>
            <a:r>
              <a:rPr lang="en-US" altLang="en-US" b="1" dirty="0" smtClean="0"/>
              <a:t>, </a:t>
            </a:r>
            <a:r>
              <a:rPr lang="en-US" altLang="en-US" dirty="0" smtClean="0"/>
              <a:t>and that, to the extent </a:t>
            </a:r>
            <a:r>
              <a:rPr lang="en-US" altLang="en-US" b="1" dirty="0" smtClean="0"/>
              <a:t>technologically and economically feasible…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altLang="en-US" sz="800" b="1" i="1" dirty="0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34F6295-1644-4714-A94B-2E3C0FD572D0}" type="slidenum">
              <a:rPr lang="en-US" altLang="en-US" sz="10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1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8600" y="346229"/>
            <a:ext cx="198194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PHG Published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71431" y="346229"/>
            <a:ext cx="198194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Data Collection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75790" y="3828026"/>
            <a:ext cx="194457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Determine BAT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62600" y="346229"/>
            <a:ext cx="2438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DLR Determination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71058" y="3399049"/>
            <a:ext cx="194458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Calculate Costs (Treatment, Laboratory, and Monitoring)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20394" y="4724400"/>
            <a:ext cx="19445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Determine Health Benefits 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971059" y="5759827"/>
            <a:ext cx="194458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Evaluation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29826" y="3551027"/>
            <a:ext cx="19445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Identify Impacted Population 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952380" y="1219200"/>
            <a:ext cx="198194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Identify Range of MCLs for Evaluation</a:t>
            </a:r>
            <a:endParaRPr lang="en-US" b="1" dirty="0"/>
          </a:p>
        </p:txBody>
      </p:sp>
      <p:cxnSp>
        <p:nvCxnSpPr>
          <p:cNvPr id="29" name="Straight Arrow Connector 28"/>
          <p:cNvCxnSpPr>
            <a:stCxn id="15" idx="3"/>
            <a:endCxn id="16" idx="1"/>
          </p:cNvCxnSpPr>
          <p:nvPr/>
        </p:nvCxnSpPr>
        <p:spPr>
          <a:xfrm>
            <a:off x="2210540" y="530895"/>
            <a:ext cx="76089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6" idx="3"/>
            <a:endCxn id="18" idx="1"/>
          </p:cNvCxnSpPr>
          <p:nvPr/>
        </p:nvCxnSpPr>
        <p:spPr>
          <a:xfrm>
            <a:off x="4953371" y="530895"/>
            <a:ext cx="60922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8" idx="2"/>
            <a:endCxn id="26" idx="0"/>
          </p:cNvCxnSpPr>
          <p:nvPr/>
        </p:nvCxnSpPr>
        <p:spPr>
          <a:xfrm rot="5400000">
            <a:off x="5110756" y="-451845"/>
            <a:ext cx="503639" cy="2838450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6" idx="2"/>
            <a:endCxn id="21" idx="0"/>
          </p:cNvCxnSpPr>
          <p:nvPr/>
        </p:nvCxnSpPr>
        <p:spPr>
          <a:xfrm flipH="1">
            <a:off x="3943349" y="2142530"/>
            <a:ext cx="1" cy="125651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1" idx="2"/>
            <a:endCxn id="24" idx="0"/>
          </p:cNvCxnSpPr>
          <p:nvPr/>
        </p:nvCxnSpPr>
        <p:spPr>
          <a:xfrm>
            <a:off x="3943349" y="4599378"/>
            <a:ext cx="1" cy="1160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endCxn id="25" idx="0"/>
          </p:cNvCxnSpPr>
          <p:nvPr/>
        </p:nvCxnSpPr>
        <p:spPr>
          <a:xfrm rot="10800000" flipV="1">
            <a:off x="1402118" y="2684331"/>
            <a:ext cx="2560285" cy="86669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>
            <a:off x="3943350" y="2684331"/>
            <a:ext cx="2685679" cy="111974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5" idx="2"/>
            <a:endCxn id="22" idx="0"/>
          </p:cNvCxnSpPr>
          <p:nvPr/>
        </p:nvCxnSpPr>
        <p:spPr>
          <a:xfrm flipH="1">
            <a:off x="1392685" y="4197358"/>
            <a:ext cx="9432" cy="5270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22" idx="2"/>
            <a:endCxn id="24" idx="1"/>
          </p:cNvCxnSpPr>
          <p:nvPr/>
        </p:nvCxnSpPr>
        <p:spPr>
          <a:xfrm rot="16200000" flipH="1">
            <a:off x="1894991" y="4868425"/>
            <a:ext cx="573762" cy="157837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7" idx="2"/>
            <a:endCxn id="24" idx="3"/>
          </p:cNvCxnSpPr>
          <p:nvPr/>
        </p:nvCxnSpPr>
        <p:spPr>
          <a:xfrm rot="5400000">
            <a:off x="4908293" y="4204705"/>
            <a:ext cx="1747135" cy="173244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181600" y="1026840"/>
            <a:ext cx="36209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Major Steps in MCL Development Process for 1,2,3-TCP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57999" y="6434268"/>
            <a:ext cx="160020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MCL Selected</a:t>
            </a:r>
            <a:endParaRPr lang="en-US" dirty="0"/>
          </a:p>
        </p:txBody>
      </p:sp>
      <p:cxnSp>
        <p:nvCxnSpPr>
          <p:cNvPr id="30" name="Elbow Connector 29"/>
          <p:cNvCxnSpPr>
            <a:stCxn id="24" idx="2"/>
            <a:endCxn id="46" idx="1"/>
          </p:cNvCxnSpPr>
          <p:nvPr/>
        </p:nvCxnSpPr>
        <p:spPr>
          <a:xfrm rot="16200000" flipH="1">
            <a:off x="5155787" y="4916721"/>
            <a:ext cx="489775" cy="2914649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-59727" y="6062332"/>
            <a:ext cx="316266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BAT – Best Available Treatment Technology</a:t>
            </a:r>
          </a:p>
          <a:p>
            <a:r>
              <a:rPr lang="en-US" sz="1200" dirty="0" smtClean="0"/>
              <a:t>DLR – Detection Limit for Purposes of Reporting</a:t>
            </a:r>
          </a:p>
          <a:p>
            <a:r>
              <a:rPr lang="en-US" sz="1200" dirty="0" smtClean="0"/>
              <a:t>MCL </a:t>
            </a:r>
            <a:r>
              <a:rPr lang="en-US" sz="1200" dirty="0"/>
              <a:t>– Maximum Contaminant Level</a:t>
            </a:r>
          </a:p>
          <a:p>
            <a:r>
              <a:rPr lang="en-US" sz="1200" dirty="0" smtClean="0"/>
              <a:t>PHG – Public Health Goal</a:t>
            </a:r>
          </a:p>
          <a:p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10815-C83A-472C-92E3-35964125E49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300" b="1" dirty="0" smtClean="0"/>
              <a:t>1,2,3-TCP MCL Development – </a:t>
            </a:r>
            <a:br>
              <a:rPr lang="en-US" altLang="en-US" sz="3300" b="1" dirty="0" smtClean="0"/>
            </a:br>
            <a:r>
              <a:rPr lang="en-US" altLang="en-US" sz="3300" b="1" dirty="0" smtClean="0"/>
              <a:t>Additional Requirements for Rulemaking </a:t>
            </a:r>
            <a:endParaRPr lang="en-US" altLang="en-US" sz="3300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447800"/>
            <a:ext cx="8915400" cy="47244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</a:rPr>
              <a:t>External Scientific Peer Review </a:t>
            </a:r>
          </a:p>
          <a:p>
            <a:pPr lvl="1">
              <a:defRPr/>
            </a:pPr>
            <a:r>
              <a:rPr lang="en-US" sz="2700" dirty="0" smtClean="0"/>
              <a:t>Health and Safety Code 57004</a:t>
            </a:r>
            <a:endParaRPr lang="en-US" sz="2700" dirty="0"/>
          </a:p>
          <a:p>
            <a:pPr lvl="1">
              <a:defRPr/>
            </a:pPr>
            <a:r>
              <a:rPr lang="en-US" sz="2600" dirty="0" smtClean="0">
                <a:hlinkClick r:id="rId3"/>
              </a:rPr>
              <a:t>http</a:t>
            </a:r>
            <a:r>
              <a:rPr lang="en-US" sz="2600" dirty="0">
                <a:hlinkClick r:id="rId3"/>
              </a:rPr>
              <a:t>://www.waterboards.ca.gov/water_issues/programs/peer_review/</a:t>
            </a:r>
            <a:endParaRPr lang="en-US" sz="2600" dirty="0"/>
          </a:p>
          <a:p>
            <a:pPr marL="0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US" sz="600" dirty="0" smtClean="0"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</a:rPr>
              <a:t>Compliance </a:t>
            </a:r>
            <a:r>
              <a:rPr lang="en-US" b="1" dirty="0">
                <a:solidFill>
                  <a:schemeClr val="tx1"/>
                </a:solidFill>
              </a:rPr>
              <a:t>with CEQA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en-US" sz="900" dirty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</a:rPr>
              <a:t>Major </a:t>
            </a:r>
            <a:r>
              <a:rPr lang="en-US" b="1" dirty="0" smtClean="0">
                <a:solidFill>
                  <a:schemeClr val="tx1"/>
                </a:solidFill>
              </a:rPr>
              <a:t>Regulations </a:t>
            </a:r>
            <a:r>
              <a:rPr lang="en-US" b="1" dirty="0" smtClean="0"/>
              <a:t>Analysis </a:t>
            </a:r>
            <a:endParaRPr lang="en-US" dirty="0" smtClean="0"/>
          </a:p>
          <a:p>
            <a:pPr lvl="1" eaLnBrk="1" hangingPunct="1">
              <a:buClrTx/>
              <a:defRPr/>
            </a:pPr>
            <a:r>
              <a:rPr lang="en-US" sz="2700" dirty="0" smtClean="0"/>
              <a:t>State Administrative Procedure Act requirement for any proposed regulation </a:t>
            </a:r>
            <a:r>
              <a:rPr lang="en-US" sz="2700" dirty="0"/>
              <a:t>with economic impact  </a:t>
            </a:r>
            <a:r>
              <a:rPr lang="en-US" sz="2700" dirty="0" smtClean="0"/>
              <a:t>&gt; $</a:t>
            </a:r>
            <a:r>
              <a:rPr lang="en-US" sz="2700" dirty="0"/>
              <a:t>50 </a:t>
            </a:r>
            <a:r>
              <a:rPr lang="en-US" sz="2700" dirty="0" smtClean="0"/>
              <a:t>million</a:t>
            </a:r>
          </a:p>
          <a:p>
            <a:pPr lvl="1" eaLnBrk="1" hangingPunct="1">
              <a:buClrTx/>
              <a:defRPr/>
            </a:pPr>
            <a:r>
              <a:rPr lang="en-US" sz="2700" dirty="0">
                <a:hlinkClick r:id="rId4"/>
              </a:rPr>
              <a:t>http://www.dof.ca.gov/Forecasting/Economics/Major_Regulations/Major_Regulations_Table</a:t>
            </a:r>
            <a:r>
              <a:rPr lang="en-US" sz="2700" dirty="0" smtClean="0">
                <a:hlinkClick r:id="rId4"/>
              </a:rPr>
              <a:t>/</a:t>
            </a:r>
            <a:endParaRPr lang="en-US" sz="2700" dirty="0" smtClean="0"/>
          </a:p>
          <a:p>
            <a:pPr marL="457200" lvl="1" indent="0" eaLnBrk="1" hangingPunct="1">
              <a:buClrTx/>
              <a:buNone/>
              <a:defRPr/>
            </a:pPr>
            <a:endParaRPr lang="en-US" sz="2700" dirty="0"/>
          </a:p>
          <a:p>
            <a:pPr marL="28733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46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9CD3859-084D-413D-BAB7-8821B7D96F14}" type="slidenum">
              <a:rPr lang="en-US" altLang="en-US" sz="10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3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90600"/>
            <a:ext cx="8763000" cy="5715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Tx/>
              <a:buNone/>
              <a:defRPr/>
            </a:pPr>
            <a:r>
              <a:rPr lang="en-US" altLang="en-US" sz="3000" dirty="0" smtClean="0">
                <a:solidFill>
                  <a:schemeClr val="tx1"/>
                </a:solidFill>
              </a:rPr>
              <a:t>Proposed MCL of</a:t>
            </a:r>
            <a:r>
              <a:rPr lang="en-US" altLang="en-US" sz="3000" dirty="0" smtClean="0"/>
              <a:t> </a:t>
            </a:r>
            <a:r>
              <a:rPr lang="en-US" altLang="en-US" sz="3000" b="1" u="sng" dirty="0" smtClean="0"/>
              <a:t>5 ppt </a:t>
            </a:r>
            <a:r>
              <a:rPr lang="en-US" altLang="en-US" sz="3000" dirty="0" smtClean="0"/>
              <a:t>is based on the following considerations: </a:t>
            </a:r>
          </a:p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  <a:defRPr/>
            </a:pPr>
            <a:endParaRPr lang="en-US" altLang="en-US" sz="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900" b="1" dirty="0" smtClean="0"/>
              <a:t>Technical Feasibility:</a:t>
            </a:r>
          </a:p>
          <a:p>
            <a:pPr marL="914400" lvl="1" indent="-514350">
              <a:buFont typeface="Courier New" panose="02070309020205020404" pitchFamily="49" charset="0"/>
              <a:buChar char="­"/>
            </a:pPr>
            <a:r>
              <a:rPr lang="en-US" sz="2200" dirty="0"/>
              <a:t>ELAP-Certified Laboratories – Analytical Detection Limit of 5 ppt</a:t>
            </a:r>
          </a:p>
          <a:p>
            <a:pPr marL="914400" lvl="1" indent="-514350">
              <a:buFont typeface="Courier New" panose="02070309020205020404" pitchFamily="49" charset="0"/>
              <a:buChar char="­"/>
            </a:pPr>
            <a:r>
              <a:rPr lang="en-US" sz="2200" dirty="0" smtClean="0"/>
              <a:t>The standard treatment for 1,2,3-TCP (Granular Activated Carbon)  </a:t>
            </a:r>
            <a:r>
              <a:rPr lang="en-US" sz="2200" dirty="0"/>
              <a:t>is proven, </a:t>
            </a:r>
            <a:r>
              <a:rPr lang="en-US" sz="2200" dirty="0" smtClean="0"/>
              <a:t>cost-effective and reliable down to 5 ppt</a:t>
            </a:r>
            <a:endParaRPr lang="en-US" sz="2200" dirty="0"/>
          </a:p>
          <a:p>
            <a:pPr marL="0" indent="0">
              <a:buNone/>
            </a:pPr>
            <a:r>
              <a:rPr lang="en-US" sz="2900" b="1" dirty="0" smtClean="0"/>
              <a:t>Economic </a:t>
            </a:r>
            <a:r>
              <a:rPr lang="en-US" sz="2900" b="1" dirty="0"/>
              <a:t>Feasibility </a:t>
            </a:r>
          </a:p>
          <a:p>
            <a:pPr marL="0" indent="0">
              <a:buNone/>
            </a:pPr>
            <a:r>
              <a:rPr lang="en-US" sz="2900" b="1" dirty="0" smtClean="0"/>
              <a:t>Protection </a:t>
            </a:r>
            <a:r>
              <a:rPr lang="en-US" sz="2900" b="1" dirty="0"/>
              <a:t>of Public Health: </a:t>
            </a:r>
          </a:p>
          <a:p>
            <a:pPr marL="914400" lvl="1" indent="-514350">
              <a:buFont typeface="Courier New" panose="02070309020205020404" pitchFamily="49" charset="0"/>
              <a:buChar char="­"/>
            </a:pPr>
            <a:r>
              <a:rPr lang="en-US" sz="2200" dirty="0" smtClean="0"/>
              <a:t>5 ppt </a:t>
            </a:r>
            <a:r>
              <a:rPr lang="en-US" sz="2200" dirty="0"/>
              <a:t>would result in a theoretical cancer risk of less than </a:t>
            </a:r>
            <a:r>
              <a:rPr lang="en-US" sz="2200" dirty="0" smtClean="0"/>
              <a:t>1/100,000 </a:t>
            </a:r>
            <a:endParaRPr lang="en-US" sz="2200" dirty="0"/>
          </a:p>
          <a:p>
            <a:pPr marL="914400" lvl="1" indent="-514350">
              <a:buFont typeface="Courier New" panose="02070309020205020404" pitchFamily="49" charset="0"/>
              <a:buChar char="­"/>
            </a:pPr>
            <a:r>
              <a:rPr lang="en-US" sz="2200" dirty="0" smtClean="0"/>
              <a:t>GAC reduces inhalation exposure (not addressed by bottled water)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endParaRPr lang="en-US" sz="2200" dirty="0"/>
          </a:p>
          <a:p>
            <a:pPr marL="0" indent="0" eaLnBrk="1" hangingPunct="1">
              <a:lnSpc>
                <a:spcPct val="90000"/>
              </a:lnSpc>
              <a:buClrTx/>
              <a:buFont typeface="Symbol" pitchFamily="18" charset="2"/>
              <a:buNone/>
              <a:defRPr/>
            </a:pPr>
            <a:endParaRPr lang="en-US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3E6BFD7-12EA-4E49-9678-6E9C9588D179}" type="slidenum">
              <a:rPr lang="en-US" altLang="en-US" sz="10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-76200"/>
            <a:ext cx="929640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200" b="1" dirty="0" smtClean="0"/>
              <a:t>1,2,3-TCP MCL – Proposed Regulation</a:t>
            </a:r>
            <a:endParaRPr lang="en-US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874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03238"/>
            <a:ext cx="8839200" cy="868362"/>
          </a:xfrm>
        </p:spPr>
        <p:txBody>
          <a:bodyPr/>
          <a:lstStyle/>
          <a:p>
            <a:r>
              <a:rPr lang="en-US" sz="3200" b="1" dirty="0" smtClean="0"/>
              <a:t>1,2,3-TCP MCL – Proposed Regulation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715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Existing Regulations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Compliance</a:t>
            </a:r>
            <a:endParaRPr lang="en-US" dirty="0" smtClean="0"/>
          </a:p>
          <a:p>
            <a:pPr lvl="1"/>
            <a:r>
              <a:rPr lang="en-US" dirty="0" smtClean="0"/>
              <a:t>Based on Running Annual Average (RAA)</a:t>
            </a:r>
          </a:p>
          <a:p>
            <a:pPr lvl="1"/>
            <a:r>
              <a:rPr lang="en-US" dirty="0" smtClean="0"/>
              <a:t>May be out of compliance before collecting 4 quarterly samples</a:t>
            </a:r>
          </a:p>
          <a:p>
            <a:r>
              <a:rPr lang="en-US" b="1" dirty="0"/>
              <a:t>Monitoring</a:t>
            </a:r>
          </a:p>
          <a:p>
            <a:pPr lvl="1"/>
            <a:r>
              <a:rPr lang="en-US" dirty="0"/>
              <a:t>Initial quarterly monitoring for 1 year – starts </a:t>
            </a:r>
            <a:r>
              <a:rPr lang="en-US" b="1" dirty="0"/>
              <a:t>January </a:t>
            </a:r>
            <a:r>
              <a:rPr lang="en-US" b="1" dirty="0" smtClean="0"/>
              <a:t>2018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868362"/>
          </a:xfrm>
        </p:spPr>
        <p:txBody>
          <a:bodyPr/>
          <a:lstStyle/>
          <a:p>
            <a:r>
              <a:rPr lang="en-US" sz="3200" b="1" dirty="0"/>
              <a:t>1,2,3-TCP MCL – Proposed Regulation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038600"/>
          </a:xfrm>
        </p:spPr>
        <p:txBody>
          <a:bodyPr/>
          <a:lstStyle/>
          <a:p>
            <a:r>
              <a:rPr lang="en-US" b="1" dirty="0" smtClean="0"/>
              <a:t>Monitoring (continued)</a:t>
            </a:r>
          </a:p>
          <a:p>
            <a:pPr lvl="1"/>
            <a:r>
              <a:rPr lang="en-US" dirty="0" smtClean="0"/>
              <a:t>Initial quarterly monitoring</a:t>
            </a:r>
          </a:p>
          <a:p>
            <a:pPr lvl="1"/>
            <a:r>
              <a:rPr lang="en-US" dirty="0" smtClean="0"/>
              <a:t>Subsequent routine </a:t>
            </a:r>
            <a:r>
              <a:rPr lang="en-US" dirty="0"/>
              <a:t>monitoring </a:t>
            </a:r>
            <a:r>
              <a:rPr lang="en-US" dirty="0" smtClean="0"/>
              <a:t>(every 1 or 3 years) 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1,2,3-TCP is detected </a:t>
            </a:r>
            <a:r>
              <a:rPr lang="en-US" b="1" dirty="0"/>
              <a:t>at or above </a:t>
            </a:r>
            <a:r>
              <a:rPr lang="en-US" dirty="0"/>
              <a:t>the MCL</a:t>
            </a:r>
          </a:p>
          <a:p>
            <a:pPr lvl="2"/>
            <a:r>
              <a:rPr lang="en-US" dirty="0"/>
              <a:t>More frequent monitoring is then required to determine compliance with </a:t>
            </a:r>
            <a:r>
              <a:rPr lang="en-US" dirty="0" smtClean="0"/>
              <a:t>MCL</a:t>
            </a:r>
          </a:p>
          <a:p>
            <a:pPr marL="114300" indent="0">
              <a:buNone/>
            </a:pPr>
            <a:r>
              <a:rPr lang="en-US" dirty="0" smtClean="0"/>
              <a:t>Consistent with existing regulations for Synthetic Organic Chemicals</a:t>
            </a:r>
          </a:p>
          <a:p>
            <a:pPr lvl="1"/>
            <a:endParaRPr lang="en-US" b="1" dirty="0"/>
          </a:p>
          <a:p>
            <a:pPr marL="914400" lvl="2" indent="0">
              <a:buNone/>
            </a:pPr>
            <a:endParaRPr lang="en-US" sz="2200" dirty="0"/>
          </a:p>
          <a:p>
            <a:pPr marL="914400" lvl="2" indent="0">
              <a:buNone/>
            </a:pPr>
            <a:endParaRPr lang="en-US" sz="2200" dirty="0" smtClean="0"/>
          </a:p>
          <a:p>
            <a:pPr marL="914400" lvl="2" indent="0">
              <a:buNone/>
            </a:pPr>
            <a:endParaRPr lang="en-US" sz="2200" dirty="0" smtClean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1,2,3-TCP DLR – Proposed Regulation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DLR of 5 ppt</a:t>
            </a:r>
          </a:p>
          <a:p>
            <a:r>
              <a:rPr lang="en-US" dirty="0" smtClean="0"/>
              <a:t>Provides a consistent definition of “non-detect” when monitoring for 1,2,3-TCP</a:t>
            </a:r>
          </a:p>
          <a:p>
            <a:r>
              <a:rPr lang="en-US" dirty="0" smtClean="0"/>
              <a:t>Analytical methods have been in use for over a decade</a:t>
            </a:r>
          </a:p>
          <a:p>
            <a:r>
              <a:rPr lang="en-US" dirty="0" smtClean="0"/>
              <a:t>More than 20 CA ELAP-certified laboratories using the methods</a:t>
            </a:r>
          </a:p>
          <a:p>
            <a:pPr lvl="1"/>
            <a:r>
              <a:rPr lang="en-US" dirty="0" smtClean="0"/>
              <a:t>List of laboratories on the State Water Board website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963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1,2,3-TCP BAT – Proposed Regulation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proposed BAT is </a:t>
            </a:r>
            <a:r>
              <a:rPr lang="en-US" b="1" dirty="0" smtClean="0"/>
              <a:t>Granular Activated Carbon</a:t>
            </a:r>
            <a:r>
              <a:rPr lang="en-US" dirty="0" smtClean="0"/>
              <a:t> </a:t>
            </a:r>
            <a:r>
              <a:rPr lang="en-US" b="1" dirty="0" smtClean="0"/>
              <a:t>(GAC)</a:t>
            </a:r>
          </a:p>
          <a:p>
            <a:pPr lvl="1"/>
            <a:r>
              <a:rPr lang="en-US" dirty="0" smtClean="0"/>
              <a:t>Already in use for 1,2,3-TCP treatment</a:t>
            </a:r>
          </a:p>
          <a:p>
            <a:pPr lvl="1"/>
            <a:r>
              <a:rPr lang="en-US" dirty="0" smtClean="0"/>
              <a:t>Removes 1,2,3-TCP to less than the proposed DLR</a:t>
            </a:r>
          </a:p>
          <a:p>
            <a:pPr lvl="1"/>
            <a:r>
              <a:rPr lang="en-US" dirty="0" smtClean="0"/>
              <a:t>Readily available and reliable technology</a:t>
            </a:r>
          </a:p>
          <a:p>
            <a:r>
              <a:rPr lang="en-US" dirty="0" smtClean="0"/>
              <a:t>BAT designation does not prevent permitting of alternative technologies capable of removing 1,2,3-TCP.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66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80" y="1752600"/>
            <a:ext cx="8936620" cy="4191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Options </a:t>
            </a:r>
            <a:r>
              <a:rPr lang="en-US" dirty="0" smtClean="0"/>
              <a:t>for a well that is out of compliance</a:t>
            </a:r>
            <a:r>
              <a:rPr lang="en-US" dirty="0"/>
              <a:t>:</a:t>
            </a:r>
          </a:p>
          <a:p>
            <a:pPr lvl="1"/>
            <a:r>
              <a:rPr lang="en-US" sz="2600" dirty="0"/>
              <a:t>Provide </a:t>
            </a:r>
            <a:r>
              <a:rPr lang="en-US" sz="2600" dirty="0" smtClean="0"/>
              <a:t>treatment (GAC or other District-approved treatment)</a:t>
            </a:r>
            <a:endParaRPr lang="en-US" sz="2600" dirty="0"/>
          </a:p>
          <a:p>
            <a:pPr lvl="1"/>
            <a:r>
              <a:rPr lang="en-US" sz="2600" dirty="0"/>
              <a:t>Drill </a:t>
            </a:r>
            <a:r>
              <a:rPr lang="en-US" sz="2600" dirty="0" smtClean="0"/>
              <a:t>new well</a:t>
            </a:r>
            <a:endParaRPr lang="en-US" sz="2600" dirty="0"/>
          </a:p>
          <a:p>
            <a:pPr lvl="1"/>
            <a:r>
              <a:rPr lang="en-US" sz="2600" dirty="0"/>
              <a:t>Remove the well from use</a:t>
            </a:r>
          </a:p>
          <a:p>
            <a:pPr lvl="1"/>
            <a:r>
              <a:rPr lang="en-US" sz="2600" dirty="0"/>
              <a:t>Purchase water from a nearby </a:t>
            </a:r>
            <a:r>
              <a:rPr lang="en-US" sz="2600" dirty="0" smtClean="0"/>
              <a:t>utility</a:t>
            </a:r>
            <a:endParaRPr lang="en-US" sz="2600" dirty="0"/>
          </a:p>
          <a:p>
            <a:pPr lvl="1"/>
            <a:r>
              <a:rPr lang="en-US" sz="2600" dirty="0"/>
              <a:t>Consolidate with a nearby larger water system</a:t>
            </a:r>
          </a:p>
          <a:p>
            <a:pPr lvl="1"/>
            <a:r>
              <a:rPr lang="en-US" sz="2600" dirty="0"/>
              <a:t>Blend </a:t>
            </a:r>
            <a:r>
              <a:rPr lang="en-US" sz="2600" dirty="0" smtClean="0"/>
              <a:t>contaminated </a:t>
            </a:r>
            <a:r>
              <a:rPr lang="en-US" sz="2600" dirty="0"/>
              <a:t>water with a clean source </a:t>
            </a:r>
            <a:r>
              <a:rPr lang="en-US" sz="2600" dirty="0" smtClean="0"/>
              <a:t>to reduce overall concentrations of 1,2,3-TCP to below MCL</a:t>
            </a:r>
            <a:endParaRPr lang="en-US" sz="26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4980" y="350838"/>
            <a:ext cx="88392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b="1" dirty="0" smtClean="0"/>
              <a:t>1,2,3-TCP MCL – Treatment Options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6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1,2,3-TCP Public Notification &amp; Consumer Confidence Report – Proposed Regulation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Notification &amp; Consumer Confidence Report</a:t>
            </a:r>
            <a:endParaRPr lang="en-US" dirty="0"/>
          </a:p>
          <a:p>
            <a:pPr lvl="1"/>
            <a:r>
              <a:rPr lang="en-US" dirty="0"/>
              <a:t>New language for 1,2,3-TCP health effects</a:t>
            </a:r>
          </a:p>
          <a:p>
            <a:pPr lvl="1"/>
            <a:r>
              <a:rPr lang="en-US" dirty="0"/>
              <a:t>New language for sources of 1,2,3-TCP contamination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75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Hearing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Water Board is not taking action on the regulations today</a:t>
            </a:r>
          </a:p>
          <a:p>
            <a:r>
              <a:rPr lang="en-US" dirty="0" smtClean="0"/>
              <a:t>Public Hearing in accordance with Administrative Procedure Act requirements</a:t>
            </a:r>
          </a:p>
          <a:p>
            <a:pPr lvl="1"/>
            <a:r>
              <a:rPr lang="en-US" dirty="0" smtClean="0"/>
              <a:t>Intent is to receive public comments</a:t>
            </a:r>
          </a:p>
          <a:p>
            <a:pPr lvl="1"/>
            <a:r>
              <a:rPr lang="en-US" dirty="0" smtClean="0"/>
              <a:t>State Water Board will respond to public comments in the Final Statement of Reasons</a:t>
            </a:r>
          </a:p>
          <a:p>
            <a:pPr lvl="1"/>
            <a:r>
              <a:rPr lang="en-US" dirty="0" smtClean="0"/>
              <a:t>Written public comments must be submitted to State Water Board by Friday, April 21, at 5:00 p.m.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9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24001"/>
            <a:ext cx="8610600" cy="4190999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Addition to Organic Chemical Initial Monitoring regulations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Allows samples collected prior to MCL effective date to be substituted for initial monitoring samples</a:t>
            </a:r>
          </a:p>
          <a:p>
            <a:pPr marL="742950" lvl="2" indent="-342900"/>
            <a:r>
              <a:rPr lang="en-US" dirty="0" smtClean="0"/>
              <a:t>Requests must be made in writing to applicable District Office</a:t>
            </a:r>
          </a:p>
          <a:p>
            <a:pPr marL="742950" lvl="2" indent="-342900"/>
            <a:r>
              <a:rPr lang="en-US" dirty="0" smtClean="0"/>
              <a:t>Can only substitute samples in like calendar quarters (e.g. Q2 2016 for Q2 2018)</a:t>
            </a:r>
          </a:p>
          <a:p>
            <a:pPr marL="742950" lvl="2" indent="-342900"/>
            <a:r>
              <a:rPr lang="en-US" dirty="0" smtClean="0"/>
              <a:t>Can only substitute three of the four quarterly samples – must collect at least one sample during initial monitoring</a:t>
            </a:r>
          </a:p>
          <a:p>
            <a:pPr marL="742950" lvl="2" indent="-342900"/>
            <a:r>
              <a:rPr lang="en-US" smtClean="0"/>
              <a:t>Will also apply </a:t>
            </a:r>
            <a:r>
              <a:rPr lang="en-US" dirty="0" smtClean="0"/>
              <a:t>to future organic chemical MCLs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b="1" dirty="0" smtClean="0"/>
              <a:t>Proposed “Grandfathering” Regulations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8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1,2,3-TCP information website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www.waterboards.ca.gov/drinking_water/certlic/drinkingwater/123TCP.shtml</a:t>
            </a:r>
            <a:endParaRPr lang="en-US" dirty="0" smtClean="0"/>
          </a:p>
          <a:p>
            <a:pPr lvl="1"/>
            <a:r>
              <a:rPr lang="en-US" dirty="0" smtClean="0"/>
              <a:t>Or search for “SWRCB 123”</a:t>
            </a:r>
          </a:p>
          <a:p>
            <a:r>
              <a:rPr lang="en-US" dirty="0" smtClean="0"/>
              <a:t>1,2,3-TCP proposed regulation website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www.waterboards.ca.gov/drinking_water/certlic/drinkingwater/123TCP_SBDDW-17-001.shtml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52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060950"/>
          </a:xfrm>
        </p:spPr>
        <p:txBody>
          <a:bodyPr/>
          <a:lstStyle/>
          <a:p>
            <a:r>
              <a:rPr lang="en-US" dirty="0" smtClean="0"/>
              <a:t>Focused Stakeholder Meetings:  May 2016</a:t>
            </a:r>
          </a:p>
          <a:p>
            <a:r>
              <a:rPr lang="en-US" dirty="0" smtClean="0"/>
              <a:t>Public Workshops:  July 2016</a:t>
            </a:r>
          </a:p>
          <a:p>
            <a:r>
              <a:rPr lang="en-US" dirty="0" smtClean="0"/>
              <a:t>Public Comment Period:  March 4 – April 21, 2017, 5:00 pm</a:t>
            </a:r>
          </a:p>
          <a:p>
            <a:r>
              <a:rPr lang="en-US" dirty="0" smtClean="0"/>
              <a:t>Public Hearing:  April 19, 2017</a:t>
            </a:r>
          </a:p>
          <a:p>
            <a:r>
              <a:rPr lang="en-US" i="1" dirty="0" smtClean="0"/>
              <a:t>Anticipated Board Adoption:  late spring/summer 2017</a:t>
            </a:r>
          </a:p>
          <a:p>
            <a:r>
              <a:rPr lang="en-US" i="1" dirty="0" smtClean="0"/>
              <a:t>Effective Date of Regulations:  July 1, 2017 or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5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b="1" dirty="0" smtClean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257800"/>
          </a:xfrm>
        </p:spPr>
        <p:txBody>
          <a:bodyPr rtlCol="0">
            <a:normAutofit fontScale="40000" lnSpcReduction="20000"/>
          </a:bodyPr>
          <a:lstStyle/>
          <a:p>
            <a:pPr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Overview of 1,2,3-Trichloropropane (1,2,3-TCP)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Proposed Regulations</a:t>
            </a:r>
            <a:endParaRPr lang="en-US" sz="5900" dirty="0"/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Maximum Contaminant Level (MCL)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Detection Limit for purposes of Reporting (DLR)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Best Available Technology (BAT)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Public Notification &amp; Consumer Confidence Report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“Grandfathering”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5900" dirty="0" smtClean="0"/>
              <a:t>Public Comments</a:t>
            </a:r>
          </a:p>
          <a:p>
            <a:pPr marL="457200" lvl="1" indent="0" fontAlgn="auto">
              <a:lnSpc>
                <a:spcPct val="160000"/>
              </a:lnSpc>
              <a:spcAft>
                <a:spcPts val="0"/>
              </a:spcAft>
              <a:buNone/>
              <a:defRPr/>
            </a:pPr>
            <a:r>
              <a:rPr lang="en-US" sz="2900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 smtClean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FF96FE-AF24-465B-82D1-57A156EC5D69}" type="slidenum">
              <a:rPr lang="en-US" altLang="en-US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4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r>
              <a:rPr lang="en-US" b="1" dirty="0" smtClean="0"/>
              <a:t>1,2,3-TCP - History and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pPr marL="61912" indent="0">
              <a:lnSpc>
                <a:spcPct val="150000"/>
              </a:lnSpc>
              <a:buNone/>
              <a:tabLst>
                <a:tab pos="285750" algn="l"/>
              </a:tabLst>
            </a:pPr>
            <a:r>
              <a:rPr lang="en-US" dirty="0" smtClean="0"/>
              <a:t>1,2,3-TCP:</a:t>
            </a:r>
          </a:p>
          <a:p>
            <a:pPr marL="285750" indent="-223838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en-US" dirty="0" smtClean="0"/>
              <a:t>Was used </a:t>
            </a:r>
            <a:r>
              <a:rPr lang="en-US" dirty="0"/>
              <a:t>as industrial solvent and for </a:t>
            </a:r>
            <a:r>
              <a:rPr lang="en-US" dirty="0" smtClean="0"/>
              <a:t>degreasing</a:t>
            </a:r>
          </a:p>
          <a:p>
            <a:pPr marL="285750" indent="-223838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en-US" dirty="0" smtClean="0"/>
              <a:t>Was </a:t>
            </a:r>
            <a:r>
              <a:rPr lang="en-US" dirty="0"/>
              <a:t>an ingredient in soil fumigants widely used for many decades </a:t>
            </a:r>
          </a:p>
          <a:p>
            <a:pPr marL="285750" indent="-223838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en-US" dirty="0" smtClean="0"/>
              <a:t>Moves to groundwater aquifer w/little soil adsorption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5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1,2,3-TCP Occurrence Data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0380"/>
            <a:ext cx="9144000" cy="5486400"/>
          </a:xfrm>
        </p:spPr>
        <p:txBody>
          <a:bodyPr/>
          <a:lstStyle/>
          <a:p>
            <a:r>
              <a:rPr lang="en-US" sz="3000" b="1" dirty="0" smtClean="0"/>
              <a:t>2001-2015 Occurrence Data</a:t>
            </a:r>
            <a:r>
              <a:rPr lang="en-US" sz="3000" dirty="0" smtClean="0"/>
              <a:t>: </a:t>
            </a:r>
          </a:p>
          <a:p>
            <a:pPr lvl="1"/>
            <a:r>
              <a:rPr lang="en-US" sz="3000" b="1" dirty="0" smtClean="0"/>
              <a:t>471</a:t>
            </a:r>
            <a:r>
              <a:rPr lang="en-US" sz="3000" dirty="0" smtClean="0"/>
              <a:t> </a:t>
            </a:r>
            <a:r>
              <a:rPr lang="en-US" sz="3000" b="1" dirty="0"/>
              <a:t>wells with confirmed detections above 5 </a:t>
            </a:r>
            <a:r>
              <a:rPr lang="en-US" sz="3000" b="1" dirty="0" smtClean="0"/>
              <a:t>parts per trillion (ppt)</a:t>
            </a:r>
            <a:endParaRPr lang="en-US" sz="3000" dirty="0" smtClean="0"/>
          </a:p>
          <a:p>
            <a:pPr lvl="1"/>
            <a:r>
              <a:rPr lang="en-US" sz="3000" dirty="0" smtClean="0"/>
              <a:t>Range of Detections:  </a:t>
            </a:r>
            <a:r>
              <a:rPr lang="en-US" sz="3000" b="1" dirty="0" smtClean="0"/>
              <a:t>5 ppt to &gt;10,000 ppt</a:t>
            </a:r>
          </a:p>
          <a:p>
            <a:pPr marL="0" indent="0">
              <a:buNone/>
            </a:pPr>
            <a:r>
              <a:rPr lang="en-US" sz="3000" b="1" dirty="0"/>
              <a:t> </a:t>
            </a:r>
            <a:r>
              <a:rPr lang="en-US" sz="3000" b="1" dirty="0" smtClean="0"/>
              <a:t>        </a:t>
            </a:r>
            <a:r>
              <a:rPr lang="en-US" sz="3000" dirty="0" smtClean="0"/>
              <a:t>(Proposed DLR is 5 ppt)</a:t>
            </a:r>
          </a:p>
          <a:p>
            <a:pPr marL="0" indent="0">
              <a:buNone/>
            </a:pPr>
            <a:endParaRPr lang="en-US" sz="1000" b="1" dirty="0" smtClean="0"/>
          </a:p>
          <a:p>
            <a:r>
              <a:rPr lang="en-US" sz="3000" b="1" dirty="0" smtClean="0"/>
              <a:t>Vast majority in groundwater</a:t>
            </a:r>
            <a:endParaRPr lang="en-US" sz="2400" b="1" dirty="0"/>
          </a:p>
          <a:p>
            <a:pPr marL="0" indent="0">
              <a:buNone/>
            </a:pP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609600"/>
            <a:ext cx="3581400" cy="3276600"/>
          </a:xfrm>
        </p:spPr>
        <p:txBody>
          <a:bodyPr/>
          <a:lstStyle/>
          <a:p>
            <a:r>
              <a:rPr lang="en-US" sz="3800" b="1" dirty="0" smtClean="0"/>
              <a:t>Central Valley Sources with Average </a:t>
            </a:r>
            <a:br>
              <a:rPr lang="en-US" sz="3800" b="1" dirty="0" smtClean="0"/>
            </a:br>
            <a:r>
              <a:rPr lang="en-US" sz="3800" b="1" dirty="0" smtClean="0"/>
              <a:t>1,2,3-TCP Concentration</a:t>
            </a:r>
            <a:br>
              <a:rPr lang="en-US" sz="3800" b="1" dirty="0" smtClean="0"/>
            </a:br>
            <a:r>
              <a:rPr lang="en-US" sz="3800" b="1" dirty="0" smtClean="0"/>
              <a:t>above 5 ppt</a:t>
            </a:r>
            <a:br>
              <a:rPr lang="en-US" sz="3800" b="1" dirty="0" smtClean="0"/>
            </a:br>
            <a:r>
              <a:rPr lang="en-US" sz="2400" b="1" dirty="0" smtClean="0"/>
              <a:t>(2001-2015)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512" y="18227"/>
            <a:ext cx="5268720" cy="6818344"/>
          </a:xfrm>
        </p:spPr>
      </p:pic>
    </p:spTree>
    <p:extLst>
      <p:ext uri="{BB962C8B-B14F-4D97-AF65-F5344CB8AC3E}">
        <p14:creationId xmlns:p14="http://schemas.microsoft.com/office/powerpoint/2010/main" val="10916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1,2,3-TCP Health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1,2,3-TCP is considered carcinogenic</a:t>
            </a:r>
          </a:p>
          <a:p>
            <a:r>
              <a:rPr lang="en-US" b="1" dirty="0" smtClean="0"/>
              <a:t>Exposure routes: Drinking water </a:t>
            </a:r>
          </a:p>
          <a:p>
            <a:pPr marL="457200" lvl="1" indent="0">
              <a:buNone/>
            </a:pPr>
            <a:r>
              <a:rPr lang="en-US" dirty="0" smtClean="0"/>
              <a:t>– Body absorbs much or all of 1,2,3-TCP in the drinking water </a:t>
            </a:r>
          </a:p>
          <a:p>
            <a:r>
              <a:rPr lang="en-US" b="1" dirty="0" smtClean="0"/>
              <a:t>Exposure routes: Inhalation </a:t>
            </a:r>
          </a:p>
          <a:p>
            <a:pPr marL="457200" lvl="1" indent="0">
              <a:buNone/>
            </a:pPr>
            <a:r>
              <a:rPr lang="en-US" dirty="0" smtClean="0"/>
              <a:t>– Body absorbs some of the trace levels of 1,2,3-TCP that can be found in homes receiving contaminated water.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Public Health Goal (PHG)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 PHG of 0.7 ppt is based on chronic (long-term) exposure: </a:t>
            </a:r>
          </a:p>
          <a:p>
            <a:pPr lvl="1"/>
            <a:r>
              <a:rPr lang="en-US" dirty="0" smtClean="0"/>
              <a:t>drinking </a:t>
            </a:r>
            <a:r>
              <a:rPr lang="en-US" dirty="0"/>
              <a:t>2 liters of water per </a:t>
            </a:r>
            <a:r>
              <a:rPr lang="en-US" dirty="0" smtClean="0"/>
              <a:t>day over a lifetime (70 years)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breathing air containing 1,2,3-TCP over a lifetime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PHGs are </a:t>
            </a:r>
            <a:r>
              <a:rPr lang="en-US" b="1" u="sng" dirty="0" smtClean="0"/>
              <a:t>not regulatory requirements </a:t>
            </a:r>
            <a:r>
              <a:rPr lang="en-US" dirty="0" smtClean="0"/>
              <a:t>and can be set lower than detection limits or treatment capability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53C71-B6ED-494B-8FDB-E76EADC410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8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10429</TotalTime>
  <Words>1030</Words>
  <Application>Microsoft Office PowerPoint</Application>
  <PresentationFormat>On-screen Show (4:3)</PresentationFormat>
  <Paragraphs>184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Symbol</vt:lpstr>
      <vt:lpstr>Times New Roman</vt:lpstr>
      <vt:lpstr>Wingdings 2</vt:lpstr>
      <vt:lpstr>2_Office Theme</vt:lpstr>
      <vt:lpstr>3_Office Theme</vt:lpstr>
      <vt:lpstr>1,2,3-Trichloropropane (1,2,3-TCP) Maximum Contaminant Level (MCL)    </vt:lpstr>
      <vt:lpstr>Public Hearing</vt:lpstr>
      <vt:lpstr>Schedule</vt:lpstr>
      <vt:lpstr>Presentation Outline</vt:lpstr>
      <vt:lpstr>1,2,3-TCP - History and Background</vt:lpstr>
      <vt:lpstr>1,2,3-TCP Occurrence Data </vt:lpstr>
      <vt:lpstr>Central Valley Sources with Average  1,2,3-TCP Concentration above 5 ppt (2001-2015) </vt:lpstr>
      <vt:lpstr>1,2,3-TCP Health Effects</vt:lpstr>
      <vt:lpstr>Public Health Goal (PHG)</vt:lpstr>
      <vt:lpstr>1,2,3-TCP MCL Development Process</vt:lpstr>
      <vt:lpstr>PowerPoint Presentation</vt:lpstr>
      <vt:lpstr>1,2,3-TCP MCL Development –  Additional Requirements for Rulemaking </vt:lpstr>
      <vt:lpstr>1,2,3-TCP MCL – Proposed Regulation</vt:lpstr>
      <vt:lpstr>1,2,3-TCP MCL – Proposed Regulation </vt:lpstr>
      <vt:lpstr>1,2,3-TCP MCL – Proposed Regulation</vt:lpstr>
      <vt:lpstr>1,2,3-TCP DLR – Proposed Regulation</vt:lpstr>
      <vt:lpstr>1,2,3-TCP BAT – Proposed Regulation</vt:lpstr>
      <vt:lpstr>PowerPoint Presentation</vt:lpstr>
      <vt:lpstr>1,2,3-TCP Public Notification &amp; Consumer Confidence Report – Proposed Regulation</vt:lpstr>
      <vt:lpstr>PowerPoint Presentation</vt:lpstr>
      <vt:lpstr>Additional Information</vt:lpstr>
    </vt:vector>
  </TitlesOfParts>
  <Company>SWRCB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Point-of-Use Presentation Materials</dc:title>
  <dc:creator>Leung, Eugene@Waterboards;Hanagan, Kim@Waterboards</dc:creator>
  <cp:lastModifiedBy>Rounds, Zachary@Waterboards</cp:lastModifiedBy>
  <cp:revision>393</cp:revision>
  <cp:lastPrinted>2016-07-07T16:39:52Z</cp:lastPrinted>
  <dcterms:created xsi:type="dcterms:W3CDTF">2016-01-19T19:14:52Z</dcterms:created>
  <dcterms:modified xsi:type="dcterms:W3CDTF">2017-04-13T18:17:15Z</dcterms:modified>
</cp:coreProperties>
</file>