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tiff" ContentType="image/tif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86" r:id="rId1"/>
  </p:sldMasterIdLst>
  <p:notesMasterIdLst>
    <p:notesMasterId r:id="rId31"/>
  </p:notesMasterIdLst>
  <p:sldIdLst>
    <p:sldId id="428" r:id="rId2"/>
    <p:sldId id="566" r:id="rId3"/>
    <p:sldId id="565" r:id="rId4"/>
    <p:sldId id="555" r:id="rId5"/>
    <p:sldId id="575" r:id="rId6"/>
    <p:sldId id="576" r:id="rId7"/>
    <p:sldId id="525" r:id="rId8"/>
    <p:sldId id="577" r:id="rId9"/>
    <p:sldId id="530" r:id="rId10"/>
    <p:sldId id="557" r:id="rId11"/>
    <p:sldId id="554" r:id="rId12"/>
    <p:sldId id="567" r:id="rId13"/>
    <p:sldId id="560" r:id="rId14"/>
    <p:sldId id="564" r:id="rId15"/>
    <p:sldId id="568" r:id="rId16"/>
    <p:sldId id="559" r:id="rId17"/>
    <p:sldId id="569" r:id="rId18"/>
    <p:sldId id="558" r:id="rId19"/>
    <p:sldId id="570" r:id="rId20"/>
    <p:sldId id="561" r:id="rId21"/>
    <p:sldId id="571" r:id="rId22"/>
    <p:sldId id="562" r:id="rId23"/>
    <p:sldId id="572" r:id="rId24"/>
    <p:sldId id="563" r:id="rId25"/>
    <p:sldId id="573" r:id="rId26"/>
    <p:sldId id="574" r:id="rId27"/>
    <p:sldId id="527" r:id="rId28"/>
    <p:sldId id="578" r:id="rId29"/>
    <p:sldId id="523" r:id="rId3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Oaxaca, Jacob@Waterboards" initials="OJ" lastIdx="5" clrIdx="0">
    <p:extLst>
      <p:ext uri="{19B8F6BF-5375-455C-9EA6-DF929625EA0E}">
        <p15:presenceInfo xmlns:p15="http://schemas.microsoft.com/office/powerpoint/2012/main" userId="S-1-5-21-644402098-1081724416-3828087964-24768" providerId="AD"/>
      </p:ext>
    </p:extLst>
  </p:cmAuthor>
  <p:cmAuthor id="2" name="McCarthy, Katelyn@Waterboards" initials="MK" lastIdx="1" clrIdx="1">
    <p:extLst>
      <p:ext uri="{19B8F6BF-5375-455C-9EA6-DF929625EA0E}">
        <p15:presenceInfo xmlns:p15="http://schemas.microsoft.com/office/powerpoint/2012/main" userId="S-1-5-21-644402098-1081724416-3828087964-24748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74" autoAdjust="0"/>
    <p:restoredTop sz="94291" autoAdjust="0"/>
  </p:normalViewPr>
  <p:slideViewPr>
    <p:cSldViewPr snapToGrid="0">
      <p:cViewPr varScale="1">
        <p:scale>
          <a:sx n="72" d="100"/>
          <a:sy n="72" d="100"/>
        </p:scale>
        <p:origin x="618" y="78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11780D8-1527-429B-B45F-8957DF3EFCC6}" type="datetimeFigureOut">
              <a:rPr lang="en-US" smtClean="0"/>
              <a:t>1/17/2019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22AA7C8-62CA-4E33-A10B-D41F61E3E3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55152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4AD9CF-5E29-4BCB-84E4-DFE78E0D044D}" type="datetime1">
              <a:rPr lang="en-US" smtClean="0"/>
              <a:t>1/17/2019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9F0EF2-F76F-4FA8-B0EE-6BA595B2D2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05012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C3F42A-6D11-4BD2-9980-FE5B2175ABAE}" type="datetime1">
              <a:rPr lang="en-US" smtClean="0"/>
              <a:t>1/17/2019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9F0EF2-F76F-4FA8-B0EE-6BA595B2D2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17385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85978C-CE44-437D-887A-E5AF023AD72E}" type="datetime1">
              <a:rPr lang="en-US" smtClean="0"/>
              <a:t>1/17/2019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9F0EF2-F76F-4FA8-B0EE-6BA595B2D2B5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06755021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53AD95-9890-43DD-962C-F023EED3F919}" type="datetime1">
              <a:rPr lang="en-US" smtClean="0"/>
              <a:t>1/17/2019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9F0EF2-F76F-4FA8-B0EE-6BA595B2D2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628689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A70EAC-ED4E-481B-9E7D-A12BBE5E9FB3}" type="datetime1">
              <a:rPr lang="en-US" smtClean="0"/>
              <a:t>1/17/2019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9F0EF2-F76F-4FA8-B0EE-6BA595B2D2B5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89259644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3B43B-919C-49BD-8AB9-3E4C06BDF73C}" type="datetime1">
              <a:rPr lang="en-US" smtClean="0"/>
              <a:t>1/17/2019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9F0EF2-F76F-4FA8-B0EE-6BA595B2D2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836443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15C4FA-F647-4E8C-85B8-0DCF3E70D14D}" type="datetime1">
              <a:rPr lang="en-US" smtClean="0"/>
              <a:t>1/17/2019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9F0EF2-F76F-4FA8-B0EE-6BA595B2D2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968837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72A278-E6C0-4CD0-9F9F-9B7929F138C1}" type="datetime1">
              <a:rPr lang="en-US" smtClean="0"/>
              <a:t>1/17/2019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9F0EF2-F76F-4FA8-B0EE-6BA595B2D2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64002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7BF334-529E-4285-BF5E-A136629A689C}" type="datetime1">
              <a:rPr lang="en-US" smtClean="0"/>
              <a:t>1/17/2019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9F0EF2-F76F-4FA8-B0EE-6BA595B2D2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08932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BEF01C-C54D-435D-80E3-9DDA153B1E60}" type="datetime1">
              <a:rPr lang="en-US" smtClean="0"/>
              <a:t>1/17/2019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9F0EF2-F76F-4FA8-B0EE-6BA595B2D2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87524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C1A9DD-F0F3-416B-B3F6-0160D70AD5F2}" type="datetime1">
              <a:rPr lang="en-US" smtClean="0"/>
              <a:t>1/17/2019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9F0EF2-F76F-4FA8-B0EE-6BA595B2D2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80242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BDF2EF-CF5D-4D15-AA7F-61B31CFDB822}" type="datetime1">
              <a:rPr lang="en-US" smtClean="0"/>
              <a:t>1/17/2019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9F0EF2-F76F-4FA8-B0EE-6BA595B2D2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15863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C6892C-6608-43E3-A9C7-117EE4223B30}" type="datetime1">
              <a:rPr lang="en-US" smtClean="0"/>
              <a:t>1/17/2019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9F0EF2-F76F-4FA8-B0EE-6BA595B2D2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73145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463F1C-BBD7-48B5-8744-CF9874E01CF9}" type="datetime1">
              <a:rPr lang="en-US" smtClean="0"/>
              <a:t>1/17/2019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9F0EF2-F76F-4FA8-B0EE-6BA595B2D2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9479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5B078-352A-434F-AA24-4BEF54411753}" type="datetime1">
              <a:rPr lang="en-US" smtClean="0"/>
              <a:t>1/17/2019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9F0EF2-F76F-4FA8-B0EE-6BA595B2D2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62010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9F0EF2-F76F-4FA8-B0EE-6BA595B2D2B5}" type="slidenum">
              <a:rPr lang="en-US" smtClean="0"/>
              <a:t>‹#›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65286A-BD57-4670-A46F-62C768129E03}" type="datetime1">
              <a:rPr lang="en-US" smtClean="0"/>
              <a:t>1/17/2019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11846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7EBA9D-29A0-412D-94D2-EA4A258CC470}" type="datetime1">
              <a:rPr lang="en-US" smtClean="0"/>
              <a:t>1/17/2019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219F0EF2-F76F-4FA8-B0EE-6BA595B2D2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63975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87" r:id="rId1"/>
    <p:sldLayoutId id="2147483888" r:id="rId2"/>
    <p:sldLayoutId id="2147483889" r:id="rId3"/>
    <p:sldLayoutId id="2147483890" r:id="rId4"/>
    <p:sldLayoutId id="2147483891" r:id="rId5"/>
    <p:sldLayoutId id="2147483892" r:id="rId6"/>
    <p:sldLayoutId id="2147483893" r:id="rId7"/>
    <p:sldLayoutId id="2147483894" r:id="rId8"/>
    <p:sldLayoutId id="2147483895" r:id="rId9"/>
    <p:sldLayoutId id="2147483896" r:id="rId10"/>
    <p:sldLayoutId id="2147483897" r:id="rId11"/>
    <p:sldLayoutId id="2147483898" r:id="rId12"/>
    <p:sldLayoutId id="2147483899" r:id="rId13"/>
    <p:sldLayoutId id="2147483900" r:id="rId14"/>
    <p:sldLayoutId id="2147483901" r:id="rId15"/>
    <p:sldLayoutId id="2147483902" r:id="rId16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tiff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" name="Group 27">
            <a:extLst>
              <a:ext uri="{FF2B5EF4-FFF2-40B4-BE49-F238E27FC236}">
                <a16:creationId xmlns:a16="http://schemas.microsoft.com/office/drawing/2014/main" id="{3DFBBA17-68C1-41F9-89F3-78F3F2DB97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29" name="Freeform 14">
              <a:extLst>
                <a:ext uri="{FF2B5EF4-FFF2-40B4-BE49-F238E27FC236}">
                  <a16:creationId xmlns:a16="http://schemas.microsoft.com/office/drawing/2014/main" id="{3054DDBF-C387-4540-A45A-F9BEB040C28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7BD859CE-CE14-4780-AE18-EAE4B3284B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F0B8A132-768E-483C-A30F-37EB64E041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2" name="Rectangle 23">
              <a:extLst>
                <a:ext uri="{FF2B5EF4-FFF2-40B4-BE49-F238E27FC236}">
                  <a16:creationId xmlns:a16="http://schemas.microsoft.com/office/drawing/2014/main" id="{F81F31DC-17B7-43F3-B8DB-CA79E1A1EFE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Rectangle 25">
              <a:extLst>
                <a:ext uri="{FF2B5EF4-FFF2-40B4-BE49-F238E27FC236}">
                  <a16:creationId xmlns:a16="http://schemas.microsoft.com/office/drawing/2014/main" id="{66612D03-B350-4569-BA9B-D1E1F914A5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4" name="Isosceles Triangle 33">
              <a:extLst>
                <a:ext uri="{FF2B5EF4-FFF2-40B4-BE49-F238E27FC236}">
                  <a16:creationId xmlns:a16="http://schemas.microsoft.com/office/drawing/2014/main" id="{C382562E-51EA-49FC-9CA9-9E3E9FCFAE6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5" name="Rectangle 27">
              <a:extLst>
                <a:ext uri="{FF2B5EF4-FFF2-40B4-BE49-F238E27FC236}">
                  <a16:creationId xmlns:a16="http://schemas.microsoft.com/office/drawing/2014/main" id="{F202B3CB-9607-4519-9EB5-286A461D8DB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6" name="Rectangle 28">
              <a:extLst>
                <a:ext uri="{FF2B5EF4-FFF2-40B4-BE49-F238E27FC236}">
                  <a16:creationId xmlns:a16="http://schemas.microsoft.com/office/drawing/2014/main" id="{8635CEA0-18EC-41D7-BFAE-B45A7669CD3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7" name="Rectangle 29">
              <a:extLst>
                <a:ext uri="{FF2B5EF4-FFF2-40B4-BE49-F238E27FC236}">
                  <a16:creationId xmlns:a16="http://schemas.microsoft.com/office/drawing/2014/main" id="{FC79C36B-0CF0-4AA7-A3BF-42D6B93173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8" name="Isosceles Triangle 37">
              <a:extLst>
                <a:ext uri="{FF2B5EF4-FFF2-40B4-BE49-F238E27FC236}">
                  <a16:creationId xmlns:a16="http://schemas.microsoft.com/office/drawing/2014/main" id="{1D6C24F4-F8D2-44C2-8CFA-D14C5561D7D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0694" y="4682899"/>
            <a:ext cx="10923638" cy="1317643"/>
          </a:xfrm>
        </p:spPr>
        <p:txBody>
          <a:bodyPr vert="horz" lIns="91440" tIns="45720" rIns="91440" bIns="45720" rtlCol="0" anchor="b">
            <a:normAutofit/>
          </a:bodyPr>
          <a:lstStyle/>
          <a:p>
            <a:pPr>
              <a:lnSpc>
                <a:spcPct val="90000"/>
              </a:lnSpc>
            </a:pPr>
            <a:r>
              <a:rPr lang="en-US" sz="4200" dirty="0">
                <a:solidFill>
                  <a:schemeClr val="tx1">
                    <a:lumMod val="85000"/>
                  </a:schemeClr>
                </a:solidFill>
              </a:rPr>
              <a:t>3</a:t>
            </a:r>
            <a:r>
              <a:rPr lang="en-US" sz="4200" baseline="30000" dirty="0">
                <a:solidFill>
                  <a:schemeClr val="tx1">
                    <a:lumMod val="85000"/>
                  </a:schemeClr>
                </a:solidFill>
              </a:rPr>
              <a:t>rd</a:t>
            </a:r>
            <a:r>
              <a:rPr lang="en-US" sz="4200" dirty="0">
                <a:solidFill>
                  <a:schemeClr val="tx1">
                    <a:lumMod val="85000"/>
                  </a:schemeClr>
                </a:solidFill>
              </a:rPr>
              <a:t> PRELIMINARY DRAFT REGULATIONS</a:t>
            </a:r>
            <a:br>
              <a:rPr lang="en-US" sz="4200" dirty="0">
                <a:solidFill>
                  <a:schemeClr val="tx1">
                    <a:lumMod val="85000"/>
                  </a:schemeClr>
                </a:solidFill>
              </a:rPr>
            </a:br>
            <a:r>
              <a:rPr lang="en-US" sz="4200" dirty="0">
                <a:solidFill>
                  <a:schemeClr val="tx1">
                    <a:lumMod val="85000"/>
                  </a:schemeClr>
                </a:solidFill>
              </a:rPr>
              <a:t>WORKSHOP 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4F71A406-3CB7-4E4D-B434-24E6AA4F39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4177238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A421EFFA-7DB7-4A1D-B639-7B21E476AF86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660" r="2" b="2"/>
          <a:stretch/>
        </p:blipFill>
        <p:spPr>
          <a:xfrm>
            <a:off x="9449" y="21640"/>
            <a:ext cx="5954918" cy="4027846"/>
          </a:xfrm>
          <a:prstGeom prst="rect">
            <a:avLst/>
          </a:prstGeo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0739336" y="6356350"/>
            <a:ext cx="614464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fld id="{219F0EF2-F76F-4FA8-B0EE-6BA595B2D2B5}" type="slidenum">
              <a:rPr lang="en-US" sz="1200" smtClean="0">
                <a:solidFill>
                  <a:prstClr val="white"/>
                </a:solidFill>
              </a:rPr>
              <a:pPr defTabSz="914400">
                <a:spcAft>
                  <a:spcPts val="600"/>
                </a:spcAft>
              </a:pPr>
              <a:t>1</a:t>
            </a:fld>
            <a:endParaRPr lang="en-US" sz="1200">
              <a:solidFill>
                <a:prstClr val="white"/>
              </a:solidFill>
            </a:endParaRPr>
          </a:p>
        </p:txBody>
      </p:sp>
      <p:pic>
        <p:nvPicPr>
          <p:cNvPr id="39" name="Picture 38">
            <a:extLst>
              <a:ext uri="{FF2B5EF4-FFF2-40B4-BE49-F238E27FC236}">
                <a16:creationId xmlns:a16="http://schemas.microsoft.com/office/drawing/2014/main" id="{89BF652E-11CA-4885-BD68-950BFC73A161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064"/>
          <a:stretch/>
        </p:blipFill>
        <p:spPr>
          <a:xfrm>
            <a:off x="6026824" y="8388"/>
            <a:ext cx="6161999" cy="41555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793609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A135AD-980A-43CC-9DA9-ECF6B9FCE6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706769"/>
          </a:xfrm>
        </p:spPr>
        <p:txBody>
          <a:bodyPr/>
          <a:lstStyle/>
          <a:p>
            <a:r>
              <a:rPr lang="en-US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Workshop Format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4F93A3-99E3-424B-A3A2-E5F4798EFF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660858"/>
            <a:ext cx="8596668" cy="4380504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2000" dirty="0">
                <a:cs typeface="Arial" panose="020B0604020202020204" pitchFamily="34" charset="0"/>
              </a:rPr>
              <a:t>The purpose of this workshop is to listen to comments </a:t>
            </a:r>
          </a:p>
          <a:p>
            <a:pPr>
              <a:lnSpc>
                <a:spcPct val="150000"/>
              </a:lnSpc>
            </a:pPr>
            <a:endParaRPr lang="en-US" sz="2000" dirty="0"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en-US" sz="2000" dirty="0">
                <a:cs typeface="Arial" panose="020B0604020202020204" pitchFamily="34" charset="0"/>
              </a:rPr>
              <a:t>ELAP will summarize each section of the regulation text and then open the floor to comments</a:t>
            </a:r>
          </a:p>
          <a:p>
            <a:pPr>
              <a:lnSpc>
                <a:spcPct val="150000"/>
              </a:lnSpc>
            </a:pPr>
            <a:endParaRPr lang="en-US" sz="2000" dirty="0"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en-US" sz="2000" dirty="0">
                <a:cs typeface="Arial" panose="020B0604020202020204" pitchFamily="34" charset="0"/>
              </a:rPr>
              <a:t>When commenting, please identify your name, organization, and the specific section of the text that you are commenting on</a:t>
            </a:r>
          </a:p>
          <a:p>
            <a:pPr>
              <a:lnSpc>
                <a:spcPct val="150000"/>
              </a:lnSpc>
            </a:pPr>
            <a:endParaRPr lang="en-US" sz="2000" dirty="0">
              <a:cs typeface="Arial" panose="020B0604020202020204" pitchFamily="34" charset="0"/>
            </a:endParaRP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0973AE9-6407-47DA-95E7-834A666382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9F0EF2-F76F-4FA8-B0EE-6BA595B2D2B5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993593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1AF956-73F5-43A1-B933-996B755BE5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795130"/>
          </a:xfrm>
        </p:spPr>
        <p:txBody>
          <a:bodyPr/>
          <a:lstStyle/>
          <a:p>
            <a:r>
              <a:rPr lang="en-US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Article 1 – Definitions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8C2097-4886-42F7-A06B-D39B6F803A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9610" y="1782659"/>
            <a:ext cx="8596668" cy="3880773"/>
          </a:xfrm>
        </p:spPr>
        <p:txBody>
          <a:bodyPr/>
          <a:lstStyle/>
          <a:p>
            <a:r>
              <a:rPr lang="en-US" b="1" u="sng" dirty="0"/>
              <a:t>§64801 Definitions</a:t>
            </a:r>
            <a:r>
              <a:rPr lang="en-US" b="1" dirty="0"/>
              <a:t> </a:t>
            </a:r>
          </a:p>
          <a:p>
            <a:pPr lvl="1"/>
            <a:r>
              <a:rPr lang="en-US" dirty="0"/>
              <a:t>Definitions used differently or that do not exist in 2016 TNI Standard – Rev 2.1, Volume 1</a:t>
            </a:r>
          </a:p>
          <a:p>
            <a:pPr lvl="2"/>
            <a:r>
              <a:rPr lang="en-US" dirty="0"/>
              <a:t>Assessment Agency – means ELAP, or any entity that is approved by ELAP to conduct laboratory assessments for ELAP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167B9AD-C536-4309-B691-F1C6CC3A74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9F0EF2-F76F-4FA8-B0EE-6BA595B2D2B5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610754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069AEC-F1F1-43C6-BA8C-FC3FBC1F69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2768600"/>
            <a:ext cx="8596668" cy="1320800"/>
          </a:xfrm>
        </p:spPr>
        <p:txBody>
          <a:bodyPr/>
          <a:lstStyle/>
          <a:p>
            <a:pPr algn="ctr"/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Comments on Article 1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C8A8728-2536-4F83-9B76-AB35450072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9F0EF2-F76F-4FA8-B0EE-6BA595B2D2B5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162970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1AF956-73F5-43A1-B933-996B755BE5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801302"/>
          </a:xfrm>
        </p:spPr>
        <p:txBody>
          <a:bodyPr/>
          <a:lstStyle/>
          <a:p>
            <a:r>
              <a:rPr lang="en-US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Article 2 – Accreditation Requirements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8C2097-4886-42F7-A06B-D39B6F803A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802326"/>
            <a:ext cx="8596668" cy="4995585"/>
          </a:xfrm>
        </p:spPr>
        <p:txBody>
          <a:bodyPr>
            <a:normAutofit/>
          </a:bodyPr>
          <a:lstStyle/>
          <a:p>
            <a:r>
              <a:rPr lang="en-US" sz="1900" b="1" u="sng" dirty="0"/>
              <a:t>§64802.00 Accreditation Criteria</a:t>
            </a:r>
          </a:p>
          <a:p>
            <a:pPr lvl="1"/>
            <a:r>
              <a:rPr lang="en-US" sz="1700" dirty="0"/>
              <a:t>Criteria a laboratory must meet to obtain accreditation from ELAP</a:t>
            </a:r>
          </a:p>
          <a:p>
            <a:pPr lvl="1"/>
            <a:endParaRPr lang="en-US" sz="1700" dirty="0"/>
          </a:p>
          <a:p>
            <a:r>
              <a:rPr lang="en-US" sz="1900" b="1" u="sng" dirty="0"/>
              <a:t>§64802.05 Application Package</a:t>
            </a:r>
          </a:p>
          <a:p>
            <a:pPr lvl="1"/>
            <a:r>
              <a:rPr lang="en-US" sz="1700" dirty="0"/>
              <a:t>Items a laboratory must submit with an application package</a:t>
            </a:r>
          </a:p>
          <a:p>
            <a:pPr lvl="1"/>
            <a:endParaRPr lang="en-US" sz="1700" dirty="0"/>
          </a:p>
          <a:p>
            <a:r>
              <a:rPr lang="en-US" sz="1900" b="1" u="sng" dirty="0"/>
              <a:t>§64802.10 Quality Systems</a:t>
            </a:r>
          </a:p>
          <a:p>
            <a:pPr lvl="1"/>
            <a:r>
              <a:rPr lang="en-US" sz="1700" dirty="0"/>
              <a:t>Minimum requirements a laboratory must meet to ensure data of known quality</a:t>
            </a:r>
          </a:p>
          <a:p>
            <a:pPr lvl="2"/>
            <a:r>
              <a:rPr lang="en-US" sz="1500" dirty="0"/>
              <a:t>Selection of 2016 TNI Standard (with two exceptions) is supported by the Expert Review Panel, State Agency partners, and the State Board </a:t>
            </a:r>
          </a:p>
          <a:p>
            <a:pPr lvl="2"/>
            <a:r>
              <a:rPr lang="en-US" sz="1500" dirty="0"/>
              <a:t>Allows for a three year implementation period from date of adoption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167B9AD-C536-4309-B691-F1C6CC3A74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9F0EF2-F76F-4FA8-B0EE-6BA595B2D2B5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148266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1AF956-73F5-43A1-B933-996B755BE5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Article 2 – Accreditation Requirements (Continued)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8C2097-4886-42F7-A06B-D39B6F803A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2054571"/>
            <a:ext cx="8596668" cy="4995585"/>
          </a:xfrm>
        </p:spPr>
        <p:txBody>
          <a:bodyPr>
            <a:normAutofit/>
          </a:bodyPr>
          <a:lstStyle/>
          <a:p>
            <a:r>
              <a:rPr lang="en-US" sz="1900" b="1" u="sng" dirty="0"/>
              <a:t>§64802.15 Field(s) of Accreditation</a:t>
            </a:r>
          </a:p>
          <a:p>
            <a:pPr lvl="1"/>
            <a:r>
              <a:rPr lang="en-US" sz="1700" dirty="0"/>
              <a:t>How the FOA’s are determined and where the list of FOA’s will be located</a:t>
            </a:r>
            <a:endParaRPr lang="en-US" sz="1500" dirty="0"/>
          </a:p>
          <a:p>
            <a:pPr lvl="1"/>
            <a:endParaRPr lang="en-US" sz="1700" dirty="0"/>
          </a:p>
          <a:p>
            <a:r>
              <a:rPr lang="en-US" sz="1900" b="1" u="sng" dirty="0"/>
              <a:t>§64802.20 Proficiency Testing</a:t>
            </a:r>
          </a:p>
          <a:p>
            <a:pPr lvl="1"/>
            <a:r>
              <a:rPr lang="en-US" sz="1700" dirty="0"/>
              <a:t>The requirements and frequency for testing PT samples, including required action for failing to achieve acceptable scores</a:t>
            </a:r>
          </a:p>
          <a:p>
            <a:pPr lvl="1"/>
            <a:endParaRPr lang="en-US" sz="1700" dirty="0"/>
          </a:p>
          <a:p>
            <a:r>
              <a:rPr lang="en-US" sz="1900" b="1" u="sng" dirty="0"/>
              <a:t>§64802.25 On-Site Assessment</a:t>
            </a:r>
          </a:p>
          <a:p>
            <a:pPr lvl="1"/>
            <a:r>
              <a:rPr lang="en-US" sz="1700" dirty="0"/>
              <a:t>The requirements and frequency for on-site assessments</a:t>
            </a:r>
          </a:p>
          <a:p>
            <a:pPr lvl="2"/>
            <a:r>
              <a:rPr lang="en-US" sz="1500" dirty="0"/>
              <a:t>OSA’s frequency will be every 2 years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167B9AD-C536-4309-B691-F1C6CC3A74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9F0EF2-F76F-4FA8-B0EE-6BA595B2D2B5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865518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069AEC-F1F1-43C6-BA8C-FC3FBC1F69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2768600"/>
            <a:ext cx="8596668" cy="1320800"/>
          </a:xfrm>
        </p:spPr>
        <p:txBody>
          <a:bodyPr/>
          <a:lstStyle/>
          <a:p>
            <a:pPr algn="ctr"/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Comments on Article 2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C8A8728-2536-4F83-9B76-AB35450072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9F0EF2-F76F-4FA8-B0EE-6BA595B2D2B5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153280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1AF956-73F5-43A1-B933-996B755BE5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Article 3 – Types of Accreditation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8C2097-4886-42F7-A06B-D39B6F803A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470992"/>
            <a:ext cx="8596668" cy="5075582"/>
          </a:xfrm>
        </p:spPr>
        <p:txBody>
          <a:bodyPr>
            <a:normAutofit/>
          </a:bodyPr>
          <a:lstStyle/>
          <a:p>
            <a:r>
              <a:rPr lang="en-US" b="1" u="sng" dirty="0"/>
              <a:t>§64808.00 Initial Accreditation</a:t>
            </a:r>
          </a:p>
          <a:p>
            <a:pPr lvl="1"/>
            <a:r>
              <a:rPr lang="en-US" dirty="0"/>
              <a:t>Requirements to obtain initial accreditation</a:t>
            </a:r>
          </a:p>
          <a:p>
            <a:pPr lvl="1"/>
            <a:endParaRPr lang="en-US" dirty="0"/>
          </a:p>
          <a:p>
            <a:r>
              <a:rPr lang="en-US" b="1" u="sng" dirty="0"/>
              <a:t>§64808.05 Renewal Accreditation</a:t>
            </a:r>
          </a:p>
          <a:p>
            <a:pPr lvl="1"/>
            <a:r>
              <a:rPr lang="en-US" dirty="0"/>
              <a:t>Requirements to renew accreditation, including deadline for submitting renewal applications and penalties for late submittals</a:t>
            </a:r>
          </a:p>
          <a:p>
            <a:pPr lvl="2"/>
            <a:r>
              <a:rPr lang="en-US" dirty="0"/>
              <a:t>Renewal applications due 90 days prior to expiration date</a:t>
            </a:r>
          </a:p>
          <a:p>
            <a:pPr lvl="2"/>
            <a:endParaRPr lang="en-US" dirty="0"/>
          </a:p>
          <a:p>
            <a:r>
              <a:rPr lang="en-US" b="1" u="sng" dirty="0"/>
              <a:t>§64808.10 Reciprocity Accreditation</a:t>
            </a:r>
          </a:p>
          <a:p>
            <a:pPr lvl="1"/>
            <a:r>
              <a:rPr lang="en-US" dirty="0"/>
              <a:t>Requirements and conditions for accreditation by reciprocity</a:t>
            </a:r>
          </a:p>
          <a:p>
            <a:pPr lvl="1"/>
            <a:endParaRPr lang="en-US" dirty="0"/>
          </a:p>
          <a:p>
            <a:r>
              <a:rPr lang="en-US" b="1" u="sng" dirty="0"/>
              <a:t>§64808.15 Amendment Accreditation</a:t>
            </a:r>
          </a:p>
          <a:p>
            <a:pPr lvl="1"/>
            <a:r>
              <a:rPr lang="en-US" dirty="0"/>
              <a:t>Requirements associated with the various ways to amend accreditation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167B9AD-C536-4309-B691-F1C6CC3A74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9F0EF2-F76F-4FA8-B0EE-6BA595B2D2B5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347849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069AEC-F1F1-43C6-BA8C-FC3FBC1F69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2768600"/>
            <a:ext cx="8596668" cy="1320800"/>
          </a:xfrm>
        </p:spPr>
        <p:txBody>
          <a:bodyPr/>
          <a:lstStyle/>
          <a:p>
            <a:pPr algn="ctr"/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Comments on Article 3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C8A8728-2536-4F83-9B76-AB35450072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9F0EF2-F76F-4FA8-B0EE-6BA595B2D2B5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978419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1AF956-73F5-43A1-B933-996B755BE5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Article 4 – Types of Laboratories 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8C2097-4886-42F7-A06B-D39B6F803A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488613"/>
            <a:ext cx="8596668" cy="3880773"/>
          </a:xfrm>
        </p:spPr>
        <p:txBody>
          <a:bodyPr/>
          <a:lstStyle/>
          <a:p>
            <a:r>
              <a:rPr lang="en-US" b="1" u="sng" dirty="0"/>
              <a:t>§64810.00 Main Laboratory</a:t>
            </a:r>
          </a:p>
          <a:p>
            <a:pPr lvl="1"/>
            <a:r>
              <a:rPr lang="en-US" dirty="0"/>
              <a:t>Description of main laboratory </a:t>
            </a:r>
          </a:p>
          <a:p>
            <a:pPr lvl="1"/>
            <a:endParaRPr lang="en-US" dirty="0"/>
          </a:p>
          <a:p>
            <a:r>
              <a:rPr lang="en-US" b="1" u="sng" dirty="0"/>
              <a:t>§64810.05 Satellite Laboratory</a:t>
            </a:r>
          </a:p>
          <a:p>
            <a:pPr lvl="1"/>
            <a:r>
              <a:rPr lang="en-US" dirty="0"/>
              <a:t>Description of and requirements for satellite laboratories</a:t>
            </a:r>
          </a:p>
          <a:p>
            <a:pPr lvl="2"/>
            <a:r>
              <a:rPr lang="en-US" dirty="0"/>
              <a:t>Removed distance criteria</a:t>
            </a:r>
          </a:p>
          <a:p>
            <a:pPr lvl="1"/>
            <a:endParaRPr lang="en-US" dirty="0"/>
          </a:p>
          <a:p>
            <a:r>
              <a:rPr lang="en-US" b="1" u="sng" dirty="0"/>
              <a:t>§64810.10 Mobile Laboratory</a:t>
            </a:r>
          </a:p>
          <a:p>
            <a:pPr lvl="1"/>
            <a:r>
              <a:rPr lang="en-US" dirty="0"/>
              <a:t>Description of and requirements for mobile laboratories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167B9AD-C536-4309-B691-F1C6CC3A74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9F0EF2-F76F-4FA8-B0EE-6BA595B2D2B5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406145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069AEC-F1F1-43C6-BA8C-FC3FBC1F69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2768600"/>
            <a:ext cx="8596668" cy="1320800"/>
          </a:xfrm>
        </p:spPr>
        <p:txBody>
          <a:bodyPr/>
          <a:lstStyle/>
          <a:p>
            <a:pPr algn="ctr"/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Comments on Article 4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C8A8728-2536-4F83-9B76-AB35450072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9F0EF2-F76F-4FA8-B0EE-6BA595B2D2B5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26859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10465B-DFA9-4FDD-AE3D-AB45AE0492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166" y="540330"/>
            <a:ext cx="3729076" cy="793722"/>
          </a:xfrm>
        </p:spPr>
        <p:txBody>
          <a:bodyPr anchor="ctr">
            <a:normAutofit/>
          </a:bodyPr>
          <a:lstStyle/>
          <a:p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Safety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A5CB44-2630-4C08-B645-EC44C001C4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166" y="1648633"/>
            <a:ext cx="8588836" cy="356073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In the event of an emergency we will follow site specific evacuation procedures</a:t>
            </a:r>
          </a:p>
          <a:p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BFCCA0B-0A12-412E-8353-5368CA253FB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97817" y="2717886"/>
            <a:ext cx="3350278" cy="3323476"/>
          </a:xfrm>
          <a:prstGeom prst="rect">
            <a:avLst/>
          </a:prstGeom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F960233-8837-4454-A84F-14349E9D8C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590663" y="6041362"/>
            <a:ext cx="683339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219F0EF2-F76F-4FA8-B0EE-6BA595B2D2B5}" type="slidenum">
              <a:rPr lang="en-US" smtClean="0"/>
              <a:pPr>
                <a:spcAft>
                  <a:spcPts val="600"/>
                </a:spcAft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653193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1AF956-73F5-43A1-B933-996B755BE5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Article 5 – Laboratory Personnel, Facilities and Equipment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8C2097-4886-42F7-A06B-D39B6F803A5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u="sng" dirty="0"/>
              <a:t>§64812.00 Laboratory Personnel</a:t>
            </a:r>
          </a:p>
          <a:p>
            <a:pPr lvl="1"/>
            <a:r>
              <a:rPr lang="en-US" dirty="0"/>
              <a:t>Credential requirements for management and analysts in a laboratory</a:t>
            </a:r>
          </a:p>
          <a:p>
            <a:pPr lvl="2"/>
            <a:r>
              <a:rPr lang="en-US" dirty="0"/>
              <a:t>Removed “minimum certificate grade” table and aligned requirements with facility’s permit requirements</a:t>
            </a:r>
          </a:p>
          <a:p>
            <a:pPr lvl="1"/>
            <a:endParaRPr lang="en-US" dirty="0"/>
          </a:p>
          <a:p>
            <a:r>
              <a:rPr lang="en-US" b="1" u="sng" dirty="0"/>
              <a:t>§64812.05 Laboratory Facilities and Equipment</a:t>
            </a:r>
          </a:p>
          <a:p>
            <a:pPr lvl="1"/>
            <a:r>
              <a:rPr lang="en-US" dirty="0"/>
              <a:t>Requirements for how a laboratory facility shall be arranged and operated   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167B9AD-C536-4309-B691-F1C6CC3A74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9F0EF2-F76F-4FA8-B0EE-6BA595B2D2B5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331903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069AEC-F1F1-43C6-BA8C-FC3FBC1F69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2768600"/>
            <a:ext cx="8596668" cy="1320800"/>
          </a:xfrm>
        </p:spPr>
        <p:txBody>
          <a:bodyPr/>
          <a:lstStyle/>
          <a:p>
            <a:pPr algn="ctr"/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Comments on Article 5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C8A8728-2536-4F83-9B76-AB35450072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9F0EF2-F76F-4FA8-B0EE-6BA595B2D2B5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748556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1AF956-73F5-43A1-B933-996B755BE5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Article 6 – Notification, Reporting, Control of Records, Change of Technical Manager or Ownership, and Trade Secrets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8C2097-4886-42F7-A06B-D39B6F803A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2367627"/>
            <a:ext cx="8596668" cy="3880773"/>
          </a:xfrm>
        </p:spPr>
        <p:txBody>
          <a:bodyPr/>
          <a:lstStyle/>
          <a:p>
            <a:r>
              <a:rPr lang="en-US" b="1" u="sng" dirty="0"/>
              <a:t>§64814.00 Notification, Reporting and Records Retention</a:t>
            </a:r>
          </a:p>
          <a:p>
            <a:pPr lvl="1"/>
            <a:r>
              <a:rPr lang="en-US" dirty="0"/>
              <a:t>Requirements for drinking water sample notification, subcontracting work, reporting results, and control of records</a:t>
            </a:r>
          </a:p>
          <a:p>
            <a:pPr lvl="1"/>
            <a:endParaRPr lang="en-US" dirty="0"/>
          </a:p>
          <a:p>
            <a:r>
              <a:rPr lang="en-US" b="1" u="sng" dirty="0"/>
              <a:t>§64814.05 Notification of Change of Technical Manager or Change of Ownership</a:t>
            </a:r>
          </a:p>
          <a:p>
            <a:pPr lvl="1"/>
            <a:r>
              <a:rPr lang="en-US" dirty="0"/>
              <a:t>Required action when there is a change of technical manager or laboratory ownership, including timeline for notifying ELAP</a:t>
            </a:r>
          </a:p>
          <a:p>
            <a:pPr lvl="1"/>
            <a:endParaRPr lang="en-US" dirty="0"/>
          </a:p>
          <a:p>
            <a:r>
              <a:rPr lang="en-US" b="1" u="sng" dirty="0"/>
              <a:t>§64814.10 Trade Secrets</a:t>
            </a:r>
          </a:p>
          <a:p>
            <a:pPr lvl="1"/>
            <a:r>
              <a:rPr lang="en-US" dirty="0"/>
              <a:t>Describes when ELAP can release information designated as a trade secret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167B9AD-C536-4309-B691-F1C6CC3A74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9F0EF2-F76F-4FA8-B0EE-6BA595B2D2B5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526017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069AEC-F1F1-43C6-BA8C-FC3FBC1F69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2768600"/>
            <a:ext cx="8596668" cy="1320800"/>
          </a:xfrm>
        </p:spPr>
        <p:txBody>
          <a:bodyPr/>
          <a:lstStyle/>
          <a:p>
            <a:pPr algn="ctr"/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Comments on Article 6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C8A8728-2536-4F83-9B76-AB35450072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9F0EF2-F76F-4FA8-B0EE-6BA595B2D2B5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654482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1AF956-73F5-43A1-B933-996B755BE5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Article 7 – Reasons for Denial, Citation, Suspension, or Revocation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8C2097-4886-42F7-A06B-D39B6F803A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2367627"/>
            <a:ext cx="8596668" cy="3880773"/>
          </a:xfrm>
        </p:spPr>
        <p:txBody>
          <a:bodyPr/>
          <a:lstStyle/>
          <a:p>
            <a:r>
              <a:rPr lang="en-US" b="1" u="sng" dirty="0"/>
              <a:t>§64816.00 Denial of Accreditation</a:t>
            </a:r>
          </a:p>
          <a:p>
            <a:pPr lvl="1"/>
            <a:r>
              <a:rPr lang="en-US" dirty="0"/>
              <a:t>Laboratory actions that can lead to denial of accreditation.</a:t>
            </a:r>
            <a:r>
              <a:rPr lang="en-US" b="1" dirty="0"/>
              <a:t> </a:t>
            </a:r>
          </a:p>
          <a:p>
            <a:pPr lvl="1"/>
            <a:endParaRPr lang="en-US" b="1" dirty="0"/>
          </a:p>
          <a:p>
            <a:r>
              <a:rPr lang="en-US" b="1" u="sng" dirty="0"/>
              <a:t>§64816.05 Issuance of a Citation</a:t>
            </a:r>
          </a:p>
          <a:p>
            <a:pPr lvl="1"/>
            <a:r>
              <a:rPr lang="en-US" dirty="0"/>
              <a:t>Laboratory actions that can lead to the issuance of a citation.</a:t>
            </a:r>
          </a:p>
          <a:p>
            <a:pPr lvl="1"/>
            <a:endParaRPr lang="en-US" dirty="0"/>
          </a:p>
          <a:p>
            <a:r>
              <a:rPr lang="en-US" b="1" u="sng" dirty="0"/>
              <a:t>§64816.10 Suspension or Revocation of Accreditation</a:t>
            </a:r>
          </a:p>
          <a:p>
            <a:pPr lvl="1"/>
            <a:r>
              <a:rPr lang="en-US" dirty="0"/>
              <a:t>Laboratory actions that can lead to suspension or revocation of accreditation.</a:t>
            </a:r>
          </a:p>
          <a:p>
            <a:endParaRPr lang="en-US" b="1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167B9AD-C536-4309-B691-F1C6CC3A74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9F0EF2-F76F-4FA8-B0EE-6BA595B2D2B5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895184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069AEC-F1F1-43C6-BA8C-FC3FBC1F69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2768600"/>
            <a:ext cx="8596668" cy="1320800"/>
          </a:xfrm>
        </p:spPr>
        <p:txBody>
          <a:bodyPr/>
          <a:lstStyle/>
          <a:p>
            <a:pPr algn="ctr"/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Comments on Article 7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C8A8728-2536-4F83-9B76-AB35450072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9F0EF2-F76F-4FA8-B0EE-6BA595B2D2B5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779105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069AEC-F1F1-43C6-BA8C-FC3FBC1F69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2768600"/>
            <a:ext cx="8596668" cy="1320800"/>
          </a:xfrm>
        </p:spPr>
        <p:txBody>
          <a:bodyPr/>
          <a:lstStyle/>
          <a:p>
            <a:pPr algn="ctr"/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Comments on Article 1 through 7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C8A8728-2536-4F83-9B76-AB35450072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9F0EF2-F76F-4FA8-B0EE-6BA595B2D2B5}" type="slidenum">
              <a:rPr lang="en-US" smtClean="0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200845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B5BC7A-E5E0-4299-B3EB-9DCF6E75F7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Next Steps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4E406A-4970-4898-87A8-7438F141A6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5" y="1467292"/>
            <a:ext cx="8596668" cy="4756631"/>
          </a:xfrm>
        </p:spPr>
        <p:txBody>
          <a:bodyPr>
            <a:normAutofit/>
          </a:bodyPr>
          <a:lstStyle/>
          <a:p>
            <a:r>
              <a:rPr lang="en-US" sz="2000" dirty="0"/>
              <a:t>Following close of this public comment period (</a:t>
            </a:r>
            <a:r>
              <a:rPr lang="en-US" sz="2000" strike="sngStrike" dirty="0">
                <a:solidFill>
                  <a:srgbClr val="FF0000"/>
                </a:solidFill>
              </a:rPr>
              <a:t>January 18, 2019 </a:t>
            </a:r>
            <a:r>
              <a:rPr lang="en-US" sz="2000" dirty="0">
                <a:solidFill>
                  <a:srgbClr val="0070C0"/>
                </a:solidFill>
              </a:rPr>
              <a:t>February 8, 2019</a:t>
            </a:r>
            <a:r>
              <a:rPr lang="en-US" sz="2000" dirty="0"/>
              <a:t>) ELAP will prepare the Draft Rulemaking Package</a:t>
            </a:r>
          </a:p>
          <a:p>
            <a:pPr lvl="1"/>
            <a:r>
              <a:rPr lang="en-US" sz="1800" dirty="0"/>
              <a:t>Proposed Draft Regulations Text</a:t>
            </a:r>
          </a:p>
          <a:p>
            <a:pPr lvl="1"/>
            <a:r>
              <a:rPr lang="en-US" sz="1800" dirty="0"/>
              <a:t>Initial Statement of Reasons</a:t>
            </a:r>
          </a:p>
          <a:p>
            <a:pPr lvl="1"/>
            <a:r>
              <a:rPr lang="en-US" sz="1800" dirty="0"/>
              <a:t>Economic and Fiscal Impact Statement</a:t>
            </a:r>
          </a:p>
          <a:p>
            <a:endParaRPr lang="en-US" sz="2000" dirty="0"/>
          </a:p>
          <a:p>
            <a:r>
              <a:rPr lang="en-US" sz="2000" dirty="0"/>
              <a:t>We expect to enter the formal rulemaking process in the first quarter of 2019</a:t>
            </a:r>
          </a:p>
          <a:p>
            <a:endParaRPr lang="en-US" sz="2000" dirty="0"/>
          </a:p>
          <a:p>
            <a:r>
              <a:rPr lang="en-US" sz="2000" dirty="0"/>
              <a:t>Future information regarding the rulemaking process will be communicated through the email subscription, announcements section of the ELAP website, and the ELAP regulations home page   </a:t>
            </a:r>
          </a:p>
          <a:p>
            <a:pPr lvl="1"/>
            <a:endParaRPr lang="en-US" dirty="0">
              <a:highlight>
                <a:srgbClr val="FFFF00"/>
              </a:highlight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BA8322A-FC4C-418A-84BB-558841C0EF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9F0EF2-F76F-4FA8-B0EE-6BA595B2D2B5}" type="slidenum">
              <a:rPr lang="en-US" smtClean="0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91056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5E55B145-E720-4A34-ACC7-7EB5E7CBDB4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5435" y="973995"/>
            <a:ext cx="9059870" cy="5369534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775A3C0A-ED74-4D03-A77F-D80FE729EB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2820" y="343786"/>
            <a:ext cx="9742573" cy="1320800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accent1">
                    <a:lumMod val="50000"/>
                  </a:schemeClr>
                </a:solidFill>
                <a:cs typeface="Arial" panose="020B0604020202020204" pitchFamily="34" charset="0"/>
              </a:rPr>
              <a:t>Rulemaking Process (Dates Subject to Change)</a:t>
            </a:r>
            <a:br>
              <a:rPr lang="en-US" dirty="0">
                <a:solidFill>
                  <a:schemeClr val="accent1">
                    <a:lumMod val="50000"/>
                  </a:schemeClr>
                </a:solidFill>
                <a:cs typeface="Arial" panose="020B0604020202020204" pitchFamily="34" charset="0"/>
              </a:rPr>
            </a:b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FEC20DC-351D-4673-B044-C325A6C2CB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9F0EF2-F76F-4FA8-B0EE-6BA595B2D2B5}" type="slidenum">
              <a:rPr lang="en-US" smtClean="0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083175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A3AF5B0E-8C92-4328-AC28-D4A74224B458}"/>
              </a:ext>
            </a:extLst>
          </p:cNvPr>
          <p:cNvSpPr txBox="1">
            <a:spLocks/>
          </p:cNvSpPr>
          <p:nvPr/>
        </p:nvSpPr>
        <p:spPr>
          <a:xfrm>
            <a:off x="309349" y="1386476"/>
            <a:ext cx="10972800" cy="1143000"/>
          </a:xfrm>
          <a:prstGeom prst="rect">
            <a:avLst/>
          </a:prstGeom>
        </p:spPr>
        <p:txBody>
          <a:bodyPr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en-US" sz="4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BBA6C0B5-410E-413C-B9CB-859B280EECA7}"/>
              </a:ext>
            </a:extLst>
          </p:cNvPr>
          <p:cNvSpPr txBox="1">
            <a:spLocks/>
          </p:cNvSpPr>
          <p:nvPr/>
        </p:nvSpPr>
        <p:spPr>
          <a:xfrm>
            <a:off x="689440" y="3021806"/>
            <a:ext cx="8891881" cy="814387"/>
          </a:xfrm>
          <a:prstGeom prst="rect">
            <a:avLst/>
          </a:prstGeom>
        </p:spPr>
        <p:txBody>
          <a:bodyPr>
            <a:normAutofit fontScale="77500" lnSpcReduction="20000"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3600" dirty="0"/>
              <a:t>Thank you for your attendance and participation, your comments have been incredibly valuable</a:t>
            </a:r>
          </a:p>
        </p:txBody>
      </p:sp>
    </p:spTree>
    <p:extLst>
      <p:ext uri="{BB962C8B-B14F-4D97-AF65-F5344CB8AC3E}">
        <p14:creationId xmlns:p14="http://schemas.microsoft.com/office/powerpoint/2010/main" val="36378145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705506-6CE1-433E-8F85-41C1B512A0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728870"/>
          </a:xfrm>
        </p:spPr>
        <p:txBody>
          <a:bodyPr/>
          <a:lstStyle/>
          <a:p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Introductions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9EA04C-A236-4378-AC11-13F7D86078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566967"/>
            <a:ext cx="8596668" cy="4245898"/>
          </a:xfrm>
        </p:spPr>
        <p:txBody>
          <a:bodyPr>
            <a:normAutofit fontScale="92500" lnSpcReduction="10000"/>
          </a:bodyPr>
          <a:lstStyle/>
          <a:p>
            <a:r>
              <a:rPr lang="en-US" sz="1900" dirty="0">
                <a:cs typeface="Arial" panose="020B0604020202020204" pitchFamily="34" charset="0"/>
              </a:rPr>
              <a:t>Christine Sotelo</a:t>
            </a:r>
          </a:p>
          <a:p>
            <a:pPr lvl="1"/>
            <a:r>
              <a:rPr lang="en-US" sz="1900" i="1" dirty="0">
                <a:cs typeface="Arial" panose="020B0604020202020204" pitchFamily="34" charset="0"/>
              </a:rPr>
              <a:t>ELAP Chief </a:t>
            </a:r>
          </a:p>
          <a:p>
            <a:endParaRPr lang="en-US" sz="1900" dirty="0">
              <a:cs typeface="Arial" panose="020B0604020202020204" pitchFamily="34" charset="0"/>
            </a:endParaRPr>
          </a:p>
          <a:p>
            <a:r>
              <a:rPr lang="en-US" sz="1900" dirty="0">
                <a:cs typeface="Arial" panose="020B0604020202020204" pitchFamily="34" charset="0"/>
              </a:rPr>
              <a:t>Jacob Oaxaca</a:t>
            </a:r>
          </a:p>
          <a:p>
            <a:pPr lvl="1"/>
            <a:r>
              <a:rPr lang="en-US" sz="1900" i="1" dirty="0">
                <a:cs typeface="Arial" panose="020B0604020202020204" pitchFamily="34" charset="0"/>
              </a:rPr>
              <a:t>Senior Environmental Scientist, Supervisor</a:t>
            </a:r>
          </a:p>
          <a:p>
            <a:endParaRPr lang="en-US" sz="1900" dirty="0">
              <a:cs typeface="Arial" panose="020B0604020202020204" pitchFamily="34" charset="0"/>
            </a:endParaRPr>
          </a:p>
          <a:p>
            <a:r>
              <a:rPr lang="en-US" sz="1900" dirty="0">
                <a:cs typeface="Arial" panose="020B0604020202020204" pitchFamily="34" charset="0"/>
              </a:rPr>
              <a:t>Katlin Bloom </a:t>
            </a:r>
          </a:p>
          <a:p>
            <a:pPr lvl="1">
              <a:buSzPct val="65000"/>
            </a:pPr>
            <a:r>
              <a:rPr lang="en-US" sz="1900" i="1" dirty="0">
                <a:cs typeface="Arial" panose="020B0604020202020204" pitchFamily="34" charset="0"/>
              </a:rPr>
              <a:t>Environmental Scientist </a:t>
            </a:r>
          </a:p>
          <a:p>
            <a:endParaRPr lang="en-US" sz="1900" dirty="0">
              <a:cs typeface="Arial" panose="020B0604020202020204" pitchFamily="34" charset="0"/>
            </a:endParaRPr>
          </a:p>
          <a:p>
            <a:r>
              <a:rPr lang="en-US" sz="1900" dirty="0">
                <a:cs typeface="Arial" panose="020B0604020202020204" pitchFamily="34" charset="0"/>
              </a:rPr>
              <a:t>Andrew Hamilton</a:t>
            </a:r>
          </a:p>
          <a:p>
            <a:pPr lvl="1"/>
            <a:r>
              <a:rPr lang="en-US" sz="1900" i="1" dirty="0">
                <a:cs typeface="Arial" panose="020B0604020202020204" pitchFamily="34" charset="0"/>
              </a:rPr>
              <a:t>Environmental Scientist 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6FC4EB9-5276-4310-9007-F4FF848E34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9F0EF2-F76F-4FA8-B0EE-6BA595B2D2B5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17807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A135AD-980A-43CC-9DA9-ECF6B9FCE6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Opening Remarks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4F93A3-99E3-424B-A3A2-E5F4798EFF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660858"/>
            <a:ext cx="8596668" cy="4859212"/>
          </a:xfrm>
        </p:spPr>
        <p:txBody>
          <a:bodyPr>
            <a:normAutofit/>
          </a:bodyPr>
          <a:lstStyle/>
          <a:p>
            <a:r>
              <a:rPr lang="en-US" sz="2000" dirty="0"/>
              <a:t>ELAP is an essential program to the Water Board and various environmental/public health regulatory agencies</a:t>
            </a:r>
          </a:p>
          <a:p>
            <a:endParaRPr lang="en-US" sz="2000" dirty="0"/>
          </a:p>
          <a:p>
            <a:r>
              <a:rPr lang="en-US" sz="2000" dirty="0"/>
              <a:t>Adopting new accreditation standards and updating regulations are transformative initiatives recommended by the Expert Review Panel </a:t>
            </a:r>
          </a:p>
          <a:p>
            <a:endParaRPr lang="en-US" sz="2000" dirty="0"/>
          </a:p>
          <a:p>
            <a:r>
              <a:rPr lang="en-US" sz="2000" dirty="0"/>
              <a:t>This has been a collaborative process with extensive stakeholder input from the entire laboratory community and ELTAC members</a:t>
            </a:r>
          </a:p>
          <a:p>
            <a:endParaRPr lang="en-US" sz="2000" dirty="0"/>
          </a:p>
          <a:p>
            <a:r>
              <a:rPr lang="en-US" sz="2000" dirty="0"/>
              <a:t>Thank you for your attendance and participation, your comments are incredibly valuable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0973AE9-6407-47DA-95E7-834A666382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9F0EF2-F76F-4FA8-B0EE-6BA595B2D2B5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6553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C3038E-F822-49B2-A07F-2B18D30B7C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Workshop 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3856B0-2C96-4006-AF9B-63BBB8E437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552353"/>
            <a:ext cx="9062090" cy="4223196"/>
          </a:xfrm>
        </p:spPr>
        <p:txBody>
          <a:bodyPr>
            <a:normAutofit/>
          </a:bodyPr>
          <a:lstStyle/>
          <a:p>
            <a:r>
              <a:rPr lang="en-US" sz="2400" dirty="0"/>
              <a:t>Draft Regulations Development and The Rulemaking Process</a:t>
            </a:r>
          </a:p>
          <a:p>
            <a:endParaRPr lang="en-US" sz="2400" dirty="0"/>
          </a:p>
          <a:p>
            <a:r>
              <a:rPr lang="en-US" sz="2400" dirty="0"/>
              <a:t>Responding to Comments</a:t>
            </a:r>
          </a:p>
          <a:p>
            <a:endParaRPr lang="en-US" sz="2400" dirty="0"/>
          </a:p>
          <a:p>
            <a:r>
              <a:rPr lang="en-US" sz="2400" dirty="0"/>
              <a:t>3</a:t>
            </a:r>
            <a:r>
              <a:rPr lang="en-US" sz="2400" baseline="30000" dirty="0"/>
              <a:t>rd</a:t>
            </a:r>
            <a:r>
              <a:rPr lang="en-US" sz="2400" dirty="0"/>
              <a:t> Preliminary Draft Overview and Open Comment Period</a:t>
            </a:r>
          </a:p>
          <a:p>
            <a:endParaRPr lang="en-US" sz="2400" dirty="0"/>
          </a:p>
          <a:p>
            <a:r>
              <a:rPr lang="en-US" sz="2400" dirty="0"/>
              <a:t>Next Steps</a:t>
            </a:r>
          </a:p>
          <a:p>
            <a:endParaRPr lang="en-US" sz="2400" dirty="0"/>
          </a:p>
          <a:p>
            <a:pPr lvl="1"/>
            <a:endParaRPr lang="en-US" sz="20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4B76C40-D3EC-47AC-9C21-17B96440F5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9F0EF2-F76F-4FA8-B0EE-6BA595B2D2B5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25825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5A3C0A-ED74-4D03-A77F-D80FE729EB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8188" y="636063"/>
            <a:ext cx="9742573" cy="729640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accent1">
                    <a:lumMod val="50000"/>
                  </a:schemeClr>
                </a:solidFill>
                <a:cs typeface="Arial" panose="020B0604020202020204" pitchFamily="34" charset="0"/>
              </a:rPr>
              <a:t>Draft Regulations Development</a:t>
            </a:r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5E55B145-E720-4A34-ACC7-7EB5E7CBDB4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8188" y="1457615"/>
            <a:ext cx="8725814" cy="4948786"/>
          </a:xfrm>
          <a:prstGeom prst="rect">
            <a:avLst/>
          </a:prstGeom>
          <a:effectLst>
            <a:outerShdw blurRad="50800" dist="50800" dir="5400000" algn="ctr" rotWithShape="0">
              <a:srgbClr val="000000">
                <a:alpha val="0"/>
              </a:srgbClr>
            </a:outerShdw>
          </a:effectLst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FEC20DC-351D-4673-B044-C325A6C2CB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9F0EF2-F76F-4FA8-B0EE-6BA595B2D2B5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54164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C5A3AB-FBD6-42C5-B3DE-816D75A015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715617"/>
          </a:xfrm>
        </p:spPr>
        <p:txBody>
          <a:bodyPr>
            <a:normAutofit fontScale="90000"/>
          </a:bodyPr>
          <a:lstStyle/>
          <a:p>
            <a:r>
              <a:rPr lang="en-US" sz="4000" dirty="0">
                <a:solidFill>
                  <a:schemeClr val="accent1">
                    <a:lumMod val="50000"/>
                  </a:schemeClr>
                </a:solidFill>
              </a:rPr>
              <a:t>Draft Regulations Development</a:t>
            </a:r>
            <a:br>
              <a:rPr lang="en-US" dirty="0">
                <a:solidFill>
                  <a:schemeClr val="accent1">
                    <a:lumMod val="50000"/>
                  </a:schemeClr>
                </a:solidFill>
              </a:rPr>
            </a:b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1CAB2D-EDED-4A5A-96C3-CD46FE392B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531087"/>
            <a:ext cx="8917240" cy="4717313"/>
          </a:xfrm>
        </p:spPr>
        <p:txBody>
          <a:bodyPr>
            <a:normAutofit lnSpcReduction="10000"/>
          </a:bodyPr>
          <a:lstStyle/>
          <a:p>
            <a:r>
              <a:rPr lang="en-US" sz="2000" dirty="0"/>
              <a:t>First Preliminary Draft</a:t>
            </a:r>
          </a:p>
          <a:p>
            <a:pPr lvl="1"/>
            <a:r>
              <a:rPr lang="en-US" sz="1800" dirty="0"/>
              <a:t>Released to the entire laboratory community</a:t>
            </a:r>
          </a:p>
          <a:p>
            <a:pPr lvl="1"/>
            <a:r>
              <a:rPr lang="en-US" sz="1800" dirty="0"/>
              <a:t>We accepted approximately 75% of comments</a:t>
            </a:r>
          </a:p>
          <a:p>
            <a:pPr lvl="1"/>
            <a:endParaRPr lang="en-US" sz="1800" dirty="0"/>
          </a:p>
          <a:p>
            <a:r>
              <a:rPr lang="en-US" sz="2000" dirty="0"/>
              <a:t>Second Preliminary Draft </a:t>
            </a:r>
          </a:p>
          <a:p>
            <a:pPr lvl="1"/>
            <a:r>
              <a:rPr lang="en-US" sz="1800" dirty="0"/>
              <a:t>Released to members of ELTAC</a:t>
            </a:r>
          </a:p>
          <a:p>
            <a:pPr lvl="1"/>
            <a:r>
              <a:rPr lang="en-US" sz="1800" dirty="0"/>
              <a:t>We accepted approximately 60% of comments</a:t>
            </a:r>
          </a:p>
          <a:p>
            <a:pPr lvl="1"/>
            <a:endParaRPr lang="en-US" sz="1800" dirty="0"/>
          </a:p>
          <a:p>
            <a:r>
              <a:rPr lang="en-US" sz="2000" dirty="0"/>
              <a:t>Third Preliminary Draft</a:t>
            </a:r>
          </a:p>
          <a:p>
            <a:pPr lvl="1"/>
            <a:r>
              <a:rPr lang="en-US" sz="1800" dirty="0"/>
              <a:t>Released to the entire laboratory community</a:t>
            </a:r>
          </a:p>
          <a:p>
            <a:pPr lvl="1"/>
            <a:r>
              <a:rPr lang="en-US" sz="1800" dirty="0"/>
              <a:t>Applicable comments and suggestions will be incorporated into the Proposed Draft Regulations Text, which will go out as part of the full regulatory package for public comment</a:t>
            </a:r>
          </a:p>
          <a:p>
            <a:pPr lvl="1"/>
            <a:endParaRPr lang="en-US" sz="1800" dirty="0"/>
          </a:p>
          <a:p>
            <a:pPr lvl="1"/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F94280D-17EE-47EA-A371-0350BC1320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9F0EF2-F76F-4FA8-B0EE-6BA595B2D2B5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973534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5E55B145-E720-4A34-ACC7-7EB5E7CBDB4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5435" y="1106515"/>
            <a:ext cx="9059870" cy="5369534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775A3C0A-ED74-4D03-A77F-D80FE729EB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2820" y="343786"/>
            <a:ext cx="9742573" cy="742892"/>
          </a:xfrm>
        </p:spPr>
        <p:txBody>
          <a:bodyPr>
            <a:noAutofit/>
          </a:bodyPr>
          <a:lstStyle/>
          <a:p>
            <a:r>
              <a:rPr lang="en-US" dirty="0">
                <a:solidFill>
                  <a:schemeClr val="accent1">
                    <a:lumMod val="50000"/>
                  </a:schemeClr>
                </a:solidFill>
                <a:cs typeface="Arial" panose="020B0604020202020204" pitchFamily="34" charset="0"/>
              </a:rPr>
              <a:t>Rulemaking Process (Dates Subject to Change)</a:t>
            </a:r>
            <a:br>
              <a:rPr lang="en-US" dirty="0">
                <a:solidFill>
                  <a:schemeClr val="accent1">
                    <a:lumMod val="50000"/>
                  </a:schemeClr>
                </a:solidFill>
                <a:cs typeface="Arial" panose="020B0604020202020204" pitchFamily="34" charset="0"/>
              </a:rPr>
            </a:b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FEC20DC-351D-4673-B044-C325A6C2CB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9F0EF2-F76F-4FA8-B0EE-6BA595B2D2B5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642580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D2B080-9129-4D2B-A81E-E764D0B230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Responding to Comments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B8BE32-8B33-4A43-9E3B-C03A2E3F1F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605517"/>
            <a:ext cx="8838806" cy="4435846"/>
          </a:xfrm>
        </p:spPr>
        <p:txBody>
          <a:bodyPr/>
          <a:lstStyle/>
          <a:p>
            <a:r>
              <a:rPr lang="en-US" sz="2000" dirty="0"/>
              <a:t>Comments from each of the preliminary drafts are being used as a  development tool to prepare the Proposed Draft Regulations Text</a:t>
            </a:r>
          </a:p>
          <a:p>
            <a:endParaRPr lang="en-US" sz="2000" dirty="0"/>
          </a:p>
          <a:p>
            <a:r>
              <a:rPr lang="en-US" sz="2000" dirty="0"/>
              <a:t>The Final Rulemaking Package will include a formal Response to Comments made during the formal rulemaking process</a:t>
            </a:r>
            <a:endParaRPr lang="en-US" sz="1800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271FE99-88A0-4A6E-9298-E49E92F508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9F0EF2-F76F-4FA8-B0EE-6BA595B2D2B5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652928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459</TotalTime>
  <Words>980</Words>
  <Application>Microsoft Office PowerPoint</Application>
  <PresentationFormat>Widescreen</PresentationFormat>
  <Paragraphs>185</Paragraphs>
  <Slides>29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4" baseType="lpstr">
      <vt:lpstr>Arial</vt:lpstr>
      <vt:lpstr>Calibri</vt:lpstr>
      <vt:lpstr>Trebuchet MS</vt:lpstr>
      <vt:lpstr>Wingdings 3</vt:lpstr>
      <vt:lpstr>Facet</vt:lpstr>
      <vt:lpstr>3rd PRELIMINARY DRAFT REGULATIONS WORKSHOP </vt:lpstr>
      <vt:lpstr>Safety</vt:lpstr>
      <vt:lpstr>Introductions</vt:lpstr>
      <vt:lpstr>Opening Remarks</vt:lpstr>
      <vt:lpstr>Workshop Agenda</vt:lpstr>
      <vt:lpstr>Draft Regulations Development</vt:lpstr>
      <vt:lpstr>Draft Regulations Development </vt:lpstr>
      <vt:lpstr>Rulemaking Process (Dates Subject to Change) </vt:lpstr>
      <vt:lpstr>Responding to Comments</vt:lpstr>
      <vt:lpstr>Workshop Format</vt:lpstr>
      <vt:lpstr>Article 1 – Definitions</vt:lpstr>
      <vt:lpstr>Comments on Article 1 </vt:lpstr>
      <vt:lpstr>Article 2 – Accreditation Requirements</vt:lpstr>
      <vt:lpstr>Article 2 – Accreditation Requirements (Continued)</vt:lpstr>
      <vt:lpstr>Comments on Article 2 </vt:lpstr>
      <vt:lpstr>Article 3 – Types of Accreditation</vt:lpstr>
      <vt:lpstr>Comments on Article 3 </vt:lpstr>
      <vt:lpstr>Article 4 – Types of Laboratories </vt:lpstr>
      <vt:lpstr>Comments on Article 4 </vt:lpstr>
      <vt:lpstr>Article 5 – Laboratory Personnel, Facilities and Equipment</vt:lpstr>
      <vt:lpstr>Comments on Article 5 </vt:lpstr>
      <vt:lpstr>Article 6 – Notification, Reporting, Control of Records, Change of Technical Manager or Ownership, and Trade Secrets</vt:lpstr>
      <vt:lpstr>Comments on Article 6 </vt:lpstr>
      <vt:lpstr>Article 7 – Reasons for Denial, Citation, Suspension, or Revocation</vt:lpstr>
      <vt:lpstr>Comments on Article 7 </vt:lpstr>
      <vt:lpstr>Comments on Article 1 through 7 </vt:lpstr>
      <vt:lpstr>Next Steps</vt:lpstr>
      <vt:lpstr>Rulemaking Process (Dates Subject to Change) 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3rd PRELIMINARY DRAFT REGULATIONS WORKSHOP</dc:title>
  <dc:creator>Oaxaca, Jacob@Waterboards</dc:creator>
  <cp:lastModifiedBy>Oaxaca, Jacob@Waterboards</cp:lastModifiedBy>
  <cp:revision>43</cp:revision>
  <dcterms:created xsi:type="dcterms:W3CDTF">2019-01-09T23:09:20Z</dcterms:created>
  <dcterms:modified xsi:type="dcterms:W3CDTF">2019-01-17T17:00:57Z</dcterms:modified>
</cp:coreProperties>
</file>