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515" r:id="rId3"/>
    <p:sldId id="258" r:id="rId4"/>
    <p:sldId id="259" r:id="rId5"/>
    <p:sldId id="262" r:id="rId6"/>
    <p:sldId id="260" r:id="rId7"/>
    <p:sldId id="261" r:id="rId8"/>
    <p:sldId id="522" r:id="rId9"/>
    <p:sldId id="553" r:id="rId10"/>
    <p:sldId id="509" r:id="rId11"/>
    <p:sldId id="507" r:id="rId12"/>
    <p:sldId id="505" r:id="rId13"/>
    <p:sldId id="287" r:id="rId14"/>
    <p:sldId id="295" r:id="rId15"/>
    <p:sldId id="283" r:id="rId16"/>
    <p:sldId id="510" r:id="rId17"/>
    <p:sldId id="511" r:id="rId18"/>
    <p:sldId id="374" r:id="rId19"/>
    <p:sldId id="512" r:id="rId20"/>
    <p:sldId id="521" r:id="rId21"/>
    <p:sldId id="513" r:id="rId22"/>
    <p:sldId id="376" r:id="rId23"/>
    <p:sldId id="379" r:id="rId24"/>
    <p:sldId id="380" r:id="rId25"/>
    <p:sldId id="514" r:id="rId26"/>
    <p:sldId id="517" r:id="rId27"/>
    <p:sldId id="516" r:id="rId28"/>
    <p:sldId id="519" r:id="rId29"/>
    <p:sldId id="381" r:id="rId30"/>
    <p:sldId id="500" r:id="rId31"/>
    <p:sldId id="424" r:id="rId32"/>
    <p:sldId id="407" r:id="rId33"/>
    <p:sldId id="502" r:id="rId34"/>
    <p:sldId id="580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TracerPrograms\TracerPrograms\TracerProgram2014\Tracer!Pro1_4M_NorthGualla_2018.xlsm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TracerPrograms\TracerPrograms\TracerProgram2014\Tracer!Pro1_4M_Garberville2018.xlsm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TracerPrograms\TracerPrograms\TracerProgram2014\Tracer!Pro1_4M_NorthGualla_2018.xlsm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TracerPrograms\TracerPrograms\TracerProgram2014\Tracer!Pro1_4M_Garberville2018.xlsm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E:\TracerPrograms\TracerPrograms\TracerProgram2014\Tracer!Pro1_4M_Garberville2018.xlsm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E:\TracerPrograms\TracerPrograms\TracerProgram2014\Tracer!Pro1_4M_Garberville2018.xlsm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1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E:\TracerPrograms\L-to-W_Tracer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Step-Dose Curve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3175" cap="rnd">
                <a:solidFill>
                  <a:schemeClr val="accent1"/>
                </a:solidFill>
                <a:round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xVal>
            <c:numRef>
              <c:f>StepDoseMethod2!$I$12:$I$91</c:f>
              <c:numCache>
                <c:formatCode>0.00</c:formatCode>
                <c:ptCount val="80"/>
                <c:pt idx="0">
                  <c:v>0</c:v>
                </c:pt>
                <c:pt idx="1">
                  <c:v>0.04</c:v>
                </c:pt>
                <c:pt idx="2">
                  <c:v>0.08</c:v>
                </c:pt>
                <c:pt idx="3">
                  <c:v>0.12</c:v>
                </c:pt>
                <c:pt idx="4">
                  <c:v>0.16</c:v>
                </c:pt>
                <c:pt idx="5">
                  <c:v>0.2</c:v>
                </c:pt>
                <c:pt idx="6">
                  <c:v>0.24</c:v>
                </c:pt>
                <c:pt idx="7">
                  <c:v>0.28000000000000003</c:v>
                </c:pt>
                <c:pt idx="8">
                  <c:v>0.32</c:v>
                </c:pt>
                <c:pt idx="9">
                  <c:v>0.36</c:v>
                </c:pt>
                <c:pt idx="10">
                  <c:v>0.4</c:v>
                </c:pt>
                <c:pt idx="11">
                  <c:v>0.44</c:v>
                </c:pt>
                <c:pt idx="12">
                  <c:v>0.48</c:v>
                </c:pt>
                <c:pt idx="13">
                  <c:v>0.52</c:v>
                </c:pt>
                <c:pt idx="14">
                  <c:v>0.56000000000000005</c:v>
                </c:pt>
                <c:pt idx="15">
                  <c:v>0.6</c:v>
                </c:pt>
                <c:pt idx="16">
                  <c:v>0.64</c:v>
                </c:pt>
                <c:pt idx="17">
                  <c:v>0.68</c:v>
                </c:pt>
                <c:pt idx="18">
                  <c:v>0.72</c:v>
                </c:pt>
                <c:pt idx="19">
                  <c:v>0.76</c:v>
                </c:pt>
                <c:pt idx="20">
                  <c:v>0.8</c:v>
                </c:pt>
                <c:pt idx="21">
                  <c:v>0.84</c:v>
                </c:pt>
                <c:pt idx="22">
                  <c:v>0.88</c:v>
                </c:pt>
                <c:pt idx="23">
                  <c:v>0.92</c:v>
                </c:pt>
                <c:pt idx="24">
                  <c:v>0.96</c:v>
                </c:pt>
                <c:pt idx="25">
                  <c:v>1</c:v>
                </c:pt>
                <c:pt idx="26">
                  <c:v>1.04</c:v>
                </c:pt>
                <c:pt idx="27">
                  <c:v>1.08</c:v>
                </c:pt>
                <c:pt idx="28">
                  <c:v>1.1200000000000001</c:v>
                </c:pt>
                <c:pt idx="29">
                  <c:v>1.1599999999999999</c:v>
                </c:pt>
                <c:pt idx="30">
                  <c:v>1.2</c:v>
                </c:pt>
                <c:pt idx="31">
                  <c:v>1.24</c:v>
                </c:pt>
                <c:pt idx="32">
                  <c:v>1.28</c:v>
                </c:pt>
                <c:pt idx="33">
                  <c:v>1.32</c:v>
                </c:pt>
                <c:pt idx="34">
                  <c:v>1.36</c:v>
                </c:pt>
                <c:pt idx="35">
                  <c:v>1.4</c:v>
                </c:pt>
                <c:pt idx="36">
                  <c:v>1.44</c:v>
                </c:pt>
                <c:pt idx="37">
                  <c:v>1.48</c:v>
                </c:pt>
                <c:pt idx="38">
                  <c:v>1.52</c:v>
                </c:pt>
                <c:pt idx="39">
                  <c:v>1.56</c:v>
                </c:pt>
                <c:pt idx="40">
                  <c:v>1.6</c:v>
                </c:pt>
                <c:pt idx="41">
                  <c:v>1.64</c:v>
                </c:pt>
                <c:pt idx="42">
                  <c:v>1.68</c:v>
                </c:pt>
                <c:pt idx="43">
                  <c:v>1.72</c:v>
                </c:pt>
                <c:pt idx="44">
                  <c:v>1.76</c:v>
                </c:pt>
                <c:pt idx="45">
                  <c:v>1.8</c:v>
                </c:pt>
                <c:pt idx="46">
                  <c:v>1.84</c:v>
                </c:pt>
                <c:pt idx="47">
                  <c:v>1.88</c:v>
                </c:pt>
                <c:pt idx="48">
                  <c:v>1.92</c:v>
                </c:pt>
                <c:pt idx="49">
                  <c:v>1.96</c:v>
                </c:pt>
                <c:pt idx="50">
                  <c:v>2</c:v>
                </c:pt>
                <c:pt idx="51">
                  <c:v>2.04</c:v>
                </c:pt>
                <c:pt idx="52">
                  <c:v>2.08</c:v>
                </c:pt>
                <c:pt idx="53">
                  <c:v>2.12</c:v>
                </c:pt>
                <c:pt idx="54">
                  <c:v>2.16</c:v>
                </c:pt>
                <c:pt idx="55">
                  <c:v>2.2000000000000002</c:v>
                </c:pt>
                <c:pt idx="56">
                  <c:v>2.2400000000000002</c:v>
                </c:pt>
                <c:pt idx="57">
                  <c:v>2.2799999999999998</c:v>
                </c:pt>
                <c:pt idx="58">
                  <c:v>2.3199999999999998</c:v>
                </c:pt>
                <c:pt idx="59">
                  <c:v>2.36</c:v>
                </c:pt>
                <c:pt idx="60">
                  <c:v>2.4</c:v>
                </c:pt>
                <c:pt idx="61">
                  <c:v>2.44</c:v>
                </c:pt>
                <c:pt idx="62">
                  <c:v>2.48</c:v>
                </c:pt>
                <c:pt idx="63">
                  <c:v>2.52</c:v>
                </c:pt>
                <c:pt idx="64">
                  <c:v>2.56</c:v>
                </c:pt>
                <c:pt idx="65">
                  <c:v>2.6</c:v>
                </c:pt>
                <c:pt idx="66">
                  <c:v>2.64</c:v>
                </c:pt>
                <c:pt idx="67">
                  <c:v>2.68</c:v>
                </c:pt>
                <c:pt idx="68">
                  <c:v>2.72</c:v>
                </c:pt>
                <c:pt idx="69">
                  <c:v>2.76</c:v>
                </c:pt>
                <c:pt idx="70">
                  <c:v>2.8</c:v>
                </c:pt>
                <c:pt idx="71">
                  <c:v>2.84</c:v>
                </c:pt>
                <c:pt idx="72">
                  <c:v>2.88</c:v>
                </c:pt>
                <c:pt idx="73">
                  <c:v>2.92</c:v>
                </c:pt>
                <c:pt idx="74">
                  <c:v>2.96</c:v>
                </c:pt>
                <c:pt idx="75">
                  <c:v>3</c:v>
                </c:pt>
                <c:pt idx="76">
                  <c:v>3.04</c:v>
                </c:pt>
                <c:pt idx="77">
                  <c:v>3.08</c:v>
                </c:pt>
                <c:pt idx="78">
                  <c:v>3.12</c:v>
                </c:pt>
                <c:pt idx="79">
                  <c:v>3.16</c:v>
                </c:pt>
              </c:numCache>
            </c:numRef>
          </c:xVal>
          <c:yVal>
            <c:numRef>
              <c:f>StepDoseMethod2!$L$12:$L$91</c:f>
              <c:numCache>
                <c:formatCode>0.00</c:formatCode>
                <c:ptCount val="80"/>
                <c:pt idx="0">
                  <c:v>0</c:v>
                </c:pt>
                <c:pt idx="1">
                  <c:v>2.2581905529950319E-6</c:v>
                </c:pt>
                <c:pt idx="2">
                  <c:v>6.1243327102333822E-5</c:v>
                </c:pt>
                <c:pt idx="3">
                  <c:v>3.9448601834024544E-4</c:v>
                </c:pt>
                <c:pt idx="4">
                  <c:v>1.4113101458868016E-3</c:v>
                </c:pt>
                <c:pt idx="5">
                  <c:v>3.6598468273437712E-3</c:v>
                </c:pt>
                <c:pt idx="6">
                  <c:v>7.7457882764414565E-3</c:v>
                </c:pt>
                <c:pt idx="7">
                  <c:v>1.4253296339822308E-2</c:v>
                </c:pt>
                <c:pt idx="8">
                  <c:v>2.3682278049311778E-2</c:v>
                </c:pt>
                <c:pt idx="9">
                  <c:v>3.6406661001083362E-2</c:v>
                </c:pt>
                <c:pt idx="10">
                  <c:v>5.2653017343711084E-2</c:v>
                </c:pt>
                <c:pt idx="11">
                  <c:v>7.2496308857799563E-2</c:v>
                </c:pt>
                <c:pt idx="12">
                  <c:v>9.5868590336399162E-2</c:v>
                </c:pt>
                <c:pt idx="13">
                  <c:v>0.12257651112278811</c:v>
                </c:pt>
                <c:pt idx="14">
                  <c:v>0.15232394302116181</c:v>
                </c:pt>
                <c:pt idx="15">
                  <c:v>0.18473675547622792</c:v>
                </c:pt>
                <c:pt idx="16">
                  <c:v>0.21938748893269555</c:v>
                </c:pt>
                <c:pt idx="17">
                  <c:v>0.25581835269334496</c:v>
                </c:pt>
                <c:pt idx="18">
                  <c:v>0.29356155035871923</c:v>
                </c:pt>
                <c:pt idx="19">
                  <c:v>0.33215639946914599</c:v>
                </c:pt>
                <c:pt idx="20">
                  <c:v>0.37116306482012662</c:v>
                </c:pt>
                <c:pt idx="21">
                  <c:v>0.41017297868942226</c:v>
                </c:pt>
                <c:pt idx="22">
                  <c:v>0.4488161914556843</c:v>
                </c:pt>
                <c:pt idx="23">
                  <c:v>0.48676599920428576</c:v>
                </c:pt>
                <c:pt idx="24">
                  <c:v>0.52374124637439134</c:v>
                </c:pt>
                <c:pt idx="25">
                  <c:v>0.55950671493478765</c:v>
                </c:pt>
                <c:pt idx="26">
                  <c:v>0.59387199842743743</c:v>
                </c:pt>
                <c:pt idx="27">
                  <c:v>0.62668922871785826</c:v>
                </c:pt>
                <c:pt idx="28">
                  <c:v>0.65784998262321381</c:v>
                </c:pt>
                <c:pt idx="29">
                  <c:v>0.68728165014331877</c:v>
                </c:pt>
                <c:pt idx="30">
                  <c:v>0.71494349968336879</c:v>
                </c:pt>
                <c:pt idx="31">
                  <c:v>0.7408226310970536</c:v>
                </c:pt>
                <c:pt idx="32">
                  <c:v>0.76492996630238397</c:v>
                </c:pt>
                <c:pt idx="33">
                  <c:v>0.78729639060590895</c:v>
                </c:pt>
                <c:pt idx="34">
                  <c:v>0.80796912614942695</c:v>
                </c:pt>
                <c:pt idx="35">
                  <c:v>0.82700839211792865</c:v>
                </c:pt>
                <c:pt idx="36">
                  <c:v>0.84448438430919759</c:v>
                </c:pt>
                <c:pt idx="37">
                  <c:v>0.86047458899069817</c:v>
                </c:pt>
                <c:pt idx="38">
                  <c:v>0.87506143219240018</c:v>
                </c:pt>
                <c:pt idx="39">
                  <c:v>0.8883302551998784</c:v>
                </c:pt>
                <c:pt idx="40">
                  <c:v>0.90036759951295398</c:v>
                </c:pt>
                <c:pt idx="41">
                  <c:v>0.9112597794365227</c:v>
                </c:pt>
                <c:pt idx="42">
                  <c:v>0.92109171732547068</c:v>
                </c:pt>
                <c:pt idx="43">
                  <c:v>0.9299460149150256</c:v>
                </c:pt>
                <c:pt idx="44">
                  <c:v>0.93790223378225301</c:v>
                </c:pt>
                <c:pt idx="45">
                  <c:v>0.94503635850489509</c:v>
                </c:pt>
                <c:pt idx="46">
                  <c:v>0.95142041725976845</c:v>
                </c:pt>
                <c:pt idx="47">
                  <c:v>0.95712223622824055</c:v>
                </c:pt>
                <c:pt idx="48">
                  <c:v>0.96220530608451416</c:v>
                </c:pt>
                <c:pt idx="49">
                  <c:v>0.96672874090205685</c:v>
                </c:pt>
                <c:pt idx="50">
                  <c:v>0.97074731192303898</c:v>
                </c:pt>
                <c:pt idx="51">
                  <c:v>0.97431154071895387</c:v>
                </c:pt>
                <c:pt idx="52">
                  <c:v>0.97746783827255079</c:v>
                </c:pt>
                <c:pt idx="53">
                  <c:v>0.98025867839385328</c:v>
                </c:pt>
                <c:pt idx="54">
                  <c:v>0.98272279562213383</c:v>
                </c:pt>
                <c:pt idx="55">
                  <c:v>0.98489539934782155</c:v>
                </c:pt>
                <c:pt idx="56">
                  <c:v>0.98680839730832137</c:v>
                </c:pt>
                <c:pt idx="57">
                  <c:v>0.98849062287068334</c:v>
                </c:pt>
                <c:pt idx="58">
                  <c:v>0.98996806161757589</c:v>
                </c:pt>
                <c:pt idx="59">
                  <c:v>0.991264073709759</c:v>
                </c:pt>
                <c:pt idx="60">
                  <c:v>0.99239960931893301</c:v>
                </c:pt>
                <c:pt idx="61">
                  <c:v>0.99339341512125301</c:v>
                </c:pt>
                <c:pt idx="62">
                  <c:v>0.99426223042627404</c:v>
                </c:pt>
                <c:pt idx="63">
                  <c:v>0.99502097200087536</c:v>
                </c:pt>
                <c:pt idx="64">
                  <c:v>0.99568290704470952</c:v>
                </c:pt>
                <c:pt idx="65">
                  <c:v>0.99625981409419007</c:v>
                </c:pt>
                <c:pt idx="66">
                  <c:v>0.99676213188643426</c:v>
                </c:pt>
                <c:pt idx="67">
                  <c:v>0.99719909641251381</c:v>
                </c:pt>
                <c:pt idx="68">
                  <c:v>0.99757886653948336</c:v>
                </c:pt>
                <c:pt idx="69">
                  <c:v>0.99790863869070878</c:v>
                </c:pt>
                <c:pt idx="70">
                  <c:v>0.99819475115082612</c:v>
                </c:pt>
                <c:pt idx="71">
                  <c:v>0.9984427786112261</c:v>
                </c:pt>
                <c:pt idx="72">
                  <c:v>0.9986576175994597</c:v>
                </c:pt>
                <c:pt idx="73">
                  <c:v>0.9988435634458579</c:v>
                </c:pt>
                <c:pt idx="74">
                  <c:v>0.99900437943675813</c:v>
                </c:pt>
                <c:pt idx="75">
                  <c:v>0.99914335878922467</c:v>
                </c:pt>
                <c:pt idx="76">
                  <c:v>0.99926338005974602</c:v>
                </c:pt>
                <c:pt idx="77">
                  <c:v>0.99936695657128138</c:v>
                </c:pt>
                <c:pt idx="78">
                  <c:v>0.99945628041106571</c:v>
                </c:pt>
                <c:pt idx="79">
                  <c:v>0.99953326151721722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F42E-4F88-979B-DE2E59E448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4042192"/>
        <c:axId val="364042584"/>
      </c:scatterChart>
      <c:valAx>
        <c:axId val="364042192"/>
        <c:scaling>
          <c:orientation val="minMax"/>
          <c:max val="3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cap="all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cap="none" baseline="0"/>
                  <a:t>t</a:t>
                </a:r>
                <a:r>
                  <a:rPr lang="en-US" sz="1600"/>
                  <a:t>/HRT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1" i="0" u="none" strike="noStrike" kern="1200" cap="all" baseline="0">
                  <a:solidFill>
                    <a:schemeClr val="lt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4042584"/>
        <c:crosses val="autoZero"/>
        <c:crossBetween val="midCat"/>
        <c:majorUnit val="0.30000000000000004"/>
      </c:valAx>
      <c:valAx>
        <c:axId val="36404258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cap="all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C/c</a:t>
                </a:r>
                <a:r>
                  <a:rPr lang="en-US" sz="1600" cap="none" baseline="-25000" dirty="0"/>
                  <a:t>o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cap="all" baseline="0">
                  <a:solidFill>
                    <a:schemeClr val="lt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4042192"/>
        <c:crosses val="autoZero"/>
        <c:crossBetween val="midCat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Slug-Dose Curve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3175" cap="rnd">
                <a:solidFill>
                  <a:schemeClr val="accent1"/>
                </a:solidFill>
                <a:round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xVal>
            <c:numRef>
              <c:f>SlugDoseMethod2!$I$12:$I$82</c:f>
              <c:numCache>
                <c:formatCode>0.00</c:formatCode>
                <c:ptCount val="71"/>
                <c:pt idx="0">
                  <c:v>0</c:v>
                </c:pt>
                <c:pt idx="1">
                  <c:v>4.2732558139534887E-2</c:v>
                </c:pt>
                <c:pt idx="2">
                  <c:v>8.5465116279069775E-2</c:v>
                </c:pt>
                <c:pt idx="3">
                  <c:v>0.12819767441860466</c:v>
                </c:pt>
                <c:pt idx="4">
                  <c:v>0.17093023255813955</c:v>
                </c:pt>
                <c:pt idx="5">
                  <c:v>0.21366279069767444</c:v>
                </c:pt>
                <c:pt idx="6">
                  <c:v>0.25639534883720932</c:v>
                </c:pt>
                <c:pt idx="7">
                  <c:v>0.29912790697674418</c:v>
                </c:pt>
                <c:pt idx="8">
                  <c:v>0.3418604651162791</c:v>
                </c:pt>
                <c:pt idx="9">
                  <c:v>0.38459302325581396</c:v>
                </c:pt>
                <c:pt idx="10">
                  <c:v>0.42732558139534887</c:v>
                </c:pt>
                <c:pt idx="11">
                  <c:v>0.47005813953488373</c:v>
                </c:pt>
                <c:pt idx="12">
                  <c:v>0.51279069767441865</c:v>
                </c:pt>
                <c:pt idx="13">
                  <c:v>0.55552325581395356</c:v>
                </c:pt>
                <c:pt idx="14">
                  <c:v>0.59825581395348837</c:v>
                </c:pt>
                <c:pt idx="15">
                  <c:v>0.64098837209302328</c:v>
                </c:pt>
                <c:pt idx="16">
                  <c:v>0.6837209302325582</c:v>
                </c:pt>
                <c:pt idx="17">
                  <c:v>0.72645348837209311</c:v>
                </c:pt>
                <c:pt idx="18">
                  <c:v>0.76918604651162792</c:v>
                </c:pt>
                <c:pt idx="19">
                  <c:v>0.81191860465116283</c:v>
                </c:pt>
                <c:pt idx="20">
                  <c:v>0.85465116279069775</c:v>
                </c:pt>
                <c:pt idx="21">
                  <c:v>0.89738372093023266</c:v>
                </c:pt>
                <c:pt idx="22">
                  <c:v>0.94011627906976747</c:v>
                </c:pt>
                <c:pt idx="23">
                  <c:v>0.98284883720930238</c:v>
                </c:pt>
                <c:pt idx="24">
                  <c:v>1.0255813953488373</c:v>
                </c:pt>
                <c:pt idx="25">
                  <c:v>1.0683139534883721</c:v>
                </c:pt>
                <c:pt idx="26">
                  <c:v>1.1110465116279071</c:v>
                </c:pt>
                <c:pt idx="27">
                  <c:v>1.1537790697674419</c:v>
                </c:pt>
                <c:pt idx="28">
                  <c:v>1.1965116279069767</c:v>
                </c:pt>
                <c:pt idx="29">
                  <c:v>1.2392441860465118</c:v>
                </c:pt>
                <c:pt idx="30">
                  <c:v>1.2819767441860466</c:v>
                </c:pt>
                <c:pt idx="31">
                  <c:v>1.3247093023255816</c:v>
                </c:pt>
                <c:pt idx="32">
                  <c:v>1.3674418604651164</c:v>
                </c:pt>
                <c:pt idx="33">
                  <c:v>1.4101744186046512</c:v>
                </c:pt>
                <c:pt idx="34">
                  <c:v>1.4529069767441862</c:v>
                </c:pt>
                <c:pt idx="35">
                  <c:v>1.495639534883721</c:v>
                </c:pt>
                <c:pt idx="36">
                  <c:v>1.5383720930232558</c:v>
                </c:pt>
                <c:pt idx="37">
                  <c:v>1.5811046511627909</c:v>
                </c:pt>
                <c:pt idx="38">
                  <c:v>1.6238372093023257</c:v>
                </c:pt>
                <c:pt idx="39">
                  <c:v>1.6665697674418607</c:v>
                </c:pt>
                <c:pt idx="40">
                  <c:v>1.7093023255813955</c:v>
                </c:pt>
                <c:pt idx="41">
                  <c:v>1.7520348837209303</c:v>
                </c:pt>
                <c:pt idx="42">
                  <c:v>1.7947674418604653</c:v>
                </c:pt>
                <c:pt idx="43">
                  <c:v>1.8375000000000001</c:v>
                </c:pt>
                <c:pt idx="44">
                  <c:v>1.8802325581395349</c:v>
                </c:pt>
                <c:pt idx="45">
                  <c:v>1.92296511627907</c:v>
                </c:pt>
                <c:pt idx="46">
                  <c:v>1.9656976744186048</c:v>
                </c:pt>
                <c:pt idx="47">
                  <c:v>2.0084302325581396</c:v>
                </c:pt>
                <c:pt idx="48">
                  <c:v>2.0511627906976746</c:v>
                </c:pt>
                <c:pt idx="49">
                  <c:v>2.0938953488372096</c:v>
                </c:pt>
                <c:pt idx="50">
                  <c:v>2.1366279069767442</c:v>
                </c:pt>
                <c:pt idx="51">
                  <c:v>2.1793604651162792</c:v>
                </c:pt>
                <c:pt idx="52">
                  <c:v>2.2220930232558143</c:v>
                </c:pt>
                <c:pt idx="53">
                  <c:v>2.2648255813953488</c:v>
                </c:pt>
                <c:pt idx="54">
                  <c:v>2.3075581395348839</c:v>
                </c:pt>
                <c:pt idx="55">
                  <c:v>2.3502906976744189</c:v>
                </c:pt>
                <c:pt idx="56">
                  <c:v>2.3930232558139535</c:v>
                </c:pt>
                <c:pt idx="57">
                  <c:v>2.4357558139534885</c:v>
                </c:pt>
                <c:pt idx="58">
                  <c:v>2.4784883720930235</c:v>
                </c:pt>
                <c:pt idx="59">
                  <c:v>2.5212209302325586</c:v>
                </c:pt>
                <c:pt idx="60">
                  <c:v>2.5639534883720931</c:v>
                </c:pt>
                <c:pt idx="61">
                  <c:v>2.6066860465116282</c:v>
                </c:pt>
                <c:pt idx="62">
                  <c:v>2.6494186046511632</c:v>
                </c:pt>
                <c:pt idx="63">
                  <c:v>2.6921511627906978</c:v>
                </c:pt>
                <c:pt idx="64">
                  <c:v>2.7348837209302328</c:v>
                </c:pt>
                <c:pt idx="65">
                  <c:v>2.7776162790697678</c:v>
                </c:pt>
                <c:pt idx="66">
                  <c:v>2.8203488372093024</c:v>
                </c:pt>
                <c:pt idx="67">
                  <c:v>2.8630813953488374</c:v>
                </c:pt>
                <c:pt idx="68">
                  <c:v>2.9058139534883725</c:v>
                </c:pt>
                <c:pt idx="69">
                  <c:v>2.948546511627907</c:v>
                </c:pt>
                <c:pt idx="70">
                  <c:v>2.9912790697674421</c:v>
                </c:pt>
              </c:numCache>
            </c:numRef>
          </c:xVal>
          <c:yVal>
            <c:numRef>
              <c:f>SlugDoseMethod2!$J$12:$J$82</c:f>
              <c:numCache>
                <c:formatCode>0.00</c:formatCode>
                <c:ptCount val="71"/>
                <c:pt idx="0">
                  <c:v>0</c:v>
                </c:pt>
                <c:pt idx="1">
                  <c:v>6.7866896869072052E-4</c:v>
                </c:pt>
                <c:pt idx="2">
                  <c:v>8.7697134638116021E-3</c:v>
                </c:pt>
                <c:pt idx="3">
                  <c:v>3.5855672213596701E-2</c:v>
                </c:pt>
                <c:pt idx="4">
                  <c:v>9.1520892026897865E-2</c:v>
                </c:pt>
                <c:pt idx="5">
                  <c:v>0.18045450370054991</c:v>
                </c:pt>
                <c:pt idx="6">
                  <c:v>0.30220395146612644</c:v>
                </c:pt>
                <c:pt idx="7">
                  <c:v>0.45216269241006002</c:v>
                </c:pt>
                <c:pt idx="8">
                  <c:v>0.62297403081306524</c:v>
                </c:pt>
                <c:pt idx="9">
                  <c:v>0.80591170209777419</c:v>
                </c:pt>
                <c:pt idx="10">
                  <c:v>0.99203010806072356</c:v>
                </c:pt>
                <c:pt idx="11">
                  <c:v>1.1730135336337346</c:v>
                </c:pt>
                <c:pt idx="12">
                  <c:v>1.3417286561682495</c:v>
                </c:pt>
                <c:pt idx="13">
                  <c:v>1.4925213402192621</c:v>
                </c:pt>
                <c:pt idx="14">
                  <c:v>1.621312428657963</c:v>
                </c:pt>
                <c:pt idx="15">
                  <c:v>1.7255479593829119</c:v>
                </c:pt>
                <c:pt idx="16">
                  <c:v>1.804053272665344</c:v>
                </c:pt>
                <c:pt idx="17">
                  <c:v>1.8568316997397287</c:v>
                </c:pt>
                <c:pt idx="18">
                  <c:v>1.8848392009714434</c:v>
                </c:pt>
                <c:pt idx="19">
                  <c:v>1.8897576760481527</c:v>
                </c:pt>
                <c:pt idx="20">
                  <c:v>1.8737822728826075</c:v>
                </c:pt>
                <c:pt idx="21">
                  <c:v>1.8394320582005552</c:v>
                </c:pt>
                <c:pt idx="22">
                  <c:v>1.7893888407341767</c:v>
                </c:pt>
                <c:pt idx="23">
                  <c:v>1.726365603305188</c:v>
                </c:pt>
                <c:pt idx="24" formatCode="0.000">
                  <c:v>1.6530037019292056</c:v>
                </c:pt>
                <c:pt idx="25" formatCode="0.000">
                  <c:v>1.571796520496656</c:v>
                </c:pt>
                <c:pt idx="26" formatCode="0.000">
                  <c:v>1.4850364355191175</c:v>
                </c:pt>
                <c:pt idx="27">
                  <c:v>1.3947815790972564</c:v>
                </c:pt>
                <c:pt idx="28">
                  <c:v>1.3028388506698338</c:v>
                </c:pt>
                <c:pt idx="29">
                  <c:v>1.2107598084738211</c:v>
                </c:pt>
                <c:pt idx="30">
                  <c:v>1.1198463847520079</c:v>
                </c:pt>
                <c:pt idx="31">
                  <c:v>1.0311637512556067</c:v>
                </c:pt>
                <c:pt idx="32">
                  <c:v>0.94555806821643074</c:v>
                </c:pt>
                <c:pt idx="33">
                  <c:v>0.8636772497929448</c:v>
                </c:pt>
                <c:pt idx="34">
                  <c:v>0.78599325222448968</c:v>
                </c:pt>
                <c:pt idx="35">
                  <c:v>0.71282472608868708</c:v>
                </c:pt>
                <c:pt idx="36">
                  <c:v>0.64435916572890806</c:v>
                </c:pt>
                <c:pt idx="37">
                  <c:v>0.58067393591042804</c:v>
                </c:pt>
                <c:pt idx="38">
                  <c:v>0.52175575969741217</c:v>
                </c:pt>
                <c:pt idx="39">
                  <c:v>0.46751841578286479</c:v>
                </c:pt>
                <c:pt idx="40">
                  <c:v>0.4178185223698096</c:v>
                </c:pt>
                <c:pt idx="41">
                  <c:v>0.37246938290767601</c:v>
                </c:pt>
                <c:pt idx="42">
                  <c:v>0.331252941255755</c:v>
                </c:pt>
                <c:pt idx="43">
                  <c:v>0.29392994465749961</c:v>
                </c:pt>
                <c:pt idx="44">
                  <c:v>0.26024844635711192</c:v>
                </c:pt>
                <c:pt idx="45">
                  <c:v>0.22995079939784902</c:v>
                </c:pt>
                <c:pt idx="46">
                  <c:v>0.20277930224159665</c:v>
                </c:pt>
                <c:pt idx="47">
                  <c:v>0.1784806579887542</c:v>
                </c:pt>
                <c:pt idx="48">
                  <c:v>0.15680940434937238</c:v>
                </c:pt>
                <c:pt idx="49">
                  <c:v>0.13753046290232868</c:v>
                </c:pt>
                <c:pt idx="50">
                  <c:v>0.12042094499786145</c:v>
                </c:pt>
                <c:pt idx="51">
                  <c:v>0.10527133901609262</c:v>
                </c:pt>
                <c:pt idx="52">
                  <c:v>9.1886190432261317E-2</c:v>
                </c:pt>
                <c:pt idx="53">
                  <c:v>8.0084372881166543E-2</c:v>
                </c:pt>
                <c:pt idx="54">
                  <c:v>6.9699035603229834E-2</c:v>
                </c:pt>
                <c:pt idx="55">
                  <c:v>6.0577300594214553E-2</c:v>
                </c:pt>
                <c:pt idx="56">
                  <c:v>5.2579771659311512E-2</c:v>
                </c:pt>
                <c:pt idx="57">
                  <c:v>4.557990749301076E-2</c:v>
                </c:pt>
                <c:pt idx="58">
                  <c:v>3.9463301907022082E-2</c:v>
                </c:pt>
                <c:pt idx="59">
                  <c:v>3.4126906400219072E-2</c:v>
                </c:pt>
                <c:pt idx="60">
                  <c:v>2.9478223364669341E-2</c:v>
                </c:pt>
                <c:pt idx="61">
                  <c:v>2.5434492285660311E-2</c:v>
                </c:pt>
                <c:pt idx="62">
                  <c:v>2.1921886243168796E-2</c:v>
                </c:pt>
                <c:pt idx="63">
                  <c:v>1.8874731772491035E-2</c:v>
                </c:pt>
                <c:pt idx="64">
                  <c:v>1.62347616057965E-2</c:v>
                </c:pt>
                <c:pt idx="65">
                  <c:v>1.39504069087255E-2</c:v>
                </c:pt>
                <c:pt idx="66">
                  <c:v>1.1976133265290846E-2</c:v>
                </c:pt>
                <c:pt idx="67">
                  <c:v>1.0271822774240378E-2</c:v>
                </c:pt>
                <c:pt idx="68">
                  <c:v>8.8022031310814441E-3</c:v>
                </c:pt>
                <c:pt idx="69">
                  <c:v>7.5363234194135891E-3</c:v>
                </c:pt>
                <c:pt idx="70">
                  <c:v>6.4470754672460249E-3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F81-4CAA-ADBF-C6E324983E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9159944"/>
        <c:axId val="369160336"/>
      </c:scatterChart>
      <c:valAx>
        <c:axId val="369159944"/>
        <c:scaling>
          <c:orientation val="minMax"/>
          <c:max val="3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cap="all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cap="none" baseline="0"/>
                  <a:t>t</a:t>
                </a:r>
                <a:r>
                  <a:rPr lang="en-US" sz="1400"/>
                  <a:t>/HRT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cap="all" baseline="0">
                  <a:solidFill>
                    <a:schemeClr val="lt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9160336"/>
        <c:crosses val="autoZero"/>
        <c:crossBetween val="midCat"/>
        <c:majorUnit val="0.30000000000000004"/>
      </c:valAx>
      <c:valAx>
        <c:axId val="369160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cap="all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/>
                  <a:t>Tracer Concentration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cap="all" baseline="0">
                  <a:solidFill>
                    <a:schemeClr val="lt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9159944"/>
        <c:crosses val="autoZero"/>
        <c:crossBetween val="midCat"/>
      </c:valAx>
      <c:spPr>
        <a:noFill/>
        <a:ln>
          <a:solidFill>
            <a:srgbClr xmlns:mc="http://schemas.openxmlformats.org/markup-compatibility/2006" xmlns:a14="http://schemas.microsoft.com/office/drawing/2010/main" val="000000" mc:Ignorable="a14" a14:legacySpreadsheetColorIndex="64"/>
          </a:solidFill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Step-Dose Curve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9525" cap="rnd">
                <a:solidFill>
                  <a:schemeClr val="accent1"/>
                </a:solidFill>
                <a:round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marker>
          <c:xVal>
            <c:numRef>
              <c:f>StepDoseMethod2!$I$12:$I$91</c:f>
              <c:numCache>
                <c:formatCode>0.00</c:formatCode>
                <c:ptCount val="80"/>
                <c:pt idx="0">
                  <c:v>0</c:v>
                </c:pt>
                <c:pt idx="1">
                  <c:v>0.04</c:v>
                </c:pt>
                <c:pt idx="2">
                  <c:v>0.08</c:v>
                </c:pt>
                <c:pt idx="3">
                  <c:v>0.12</c:v>
                </c:pt>
                <c:pt idx="4">
                  <c:v>0.16</c:v>
                </c:pt>
                <c:pt idx="5">
                  <c:v>0.2</c:v>
                </c:pt>
                <c:pt idx="6">
                  <c:v>0.24</c:v>
                </c:pt>
                <c:pt idx="7">
                  <c:v>0.28000000000000003</c:v>
                </c:pt>
                <c:pt idx="8">
                  <c:v>0.32</c:v>
                </c:pt>
                <c:pt idx="9">
                  <c:v>0.36</c:v>
                </c:pt>
                <c:pt idx="10">
                  <c:v>0.4</c:v>
                </c:pt>
                <c:pt idx="11">
                  <c:v>0.44</c:v>
                </c:pt>
                <c:pt idx="12">
                  <c:v>0.48</c:v>
                </c:pt>
                <c:pt idx="13">
                  <c:v>0.52</c:v>
                </c:pt>
                <c:pt idx="14">
                  <c:v>0.56000000000000005</c:v>
                </c:pt>
                <c:pt idx="15">
                  <c:v>0.6</c:v>
                </c:pt>
                <c:pt idx="16">
                  <c:v>0.64</c:v>
                </c:pt>
                <c:pt idx="17">
                  <c:v>0.68</c:v>
                </c:pt>
                <c:pt idx="18">
                  <c:v>0.72</c:v>
                </c:pt>
                <c:pt idx="19">
                  <c:v>0.76</c:v>
                </c:pt>
                <c:pt idx="20">
                  <c:v>0.8</c:v>
                </c:pt>
                <c:pt idx="21">
                  <c:v>0.84</c:v>
                </c:pt>
                <c:pt idx="22">
                  <c:v>0.88</c:v>
                </c:pt>
                <c:pt idx="23">
                  <c:v>0.92</c:v>
                </c:pt>
                <c:pt idx="24">
                  <c:v>0.96</c:v>
                </c:pt>
                <c:pt idx="25">
                  <c:v>1</c:v>
                </c:pt>
                <c:pt idx="26">
                  <c:v>1.04</c:v>
                </c:pt>
                <c:pt idx="27">
                  <c:v>1.08</c:v>
                </c:pt>
                <c:pt idx="28">
                  <c:v>1.1200000000000001</c:v>
                </c:pt>
                <c:pt idx="29">
                  <c:v>1.1599999999999999</c:v>
                </c:pt>
                <c:pt idx="30">
                  <c:v>1.2</c:v>
                </c:pt>
                <c:pt idx="31">
                  <c:v>1.24</c:v>
                </c:pt>
                <c:pt idx="32">
                  <c:v>1.28</c:v>
                </c:pt>
                <c:pt idx="33">
                  <c:v>1.32</c:v>
                </c:pt>
                <c:pt idx="34">
                  <c:v>1.36</c:v>
                </c:pt>
                <c:pt idx="35">
                  <c:v>1.4</c:v>
                </c:pt>
                <c:pt idx="36">
                  <c:v>1.44</c:v>
                </c:pt>
                <c:pt idx="37">
                  <c:v>1.48</c:v>
                </c:pt>
                <c:pt idx="38">
                  <c:v>1.52</c:v>
                </c:pt>
                <c:pt idx="39">
                  <c:v>1.56</c:v>
                </c:pt>
                <c:pt idx="40">
                  <c:v>1.6</c:v>
                </c:pt>
                <c:pt idx="41">
                  <c:v>1.64</c:v>
                </c:pt>
                <c:pt idx="42">
                  <c:v>1.68</c:v>
                </c:pt>
                <c:pt idx="43">
                  <c:v>1.72</c:v>
                </c:pt>
                <c:pt idx="44">
                  <c:v>1.76</c:v>
                </c:pt>
                <c:pt idx="45">
                  <c:v>1.8</c:v>
                </c:pt>
                <c:pt idx="46">
                  <c:v>1.84</c:v>
                </c:pt>
                <c:pt idx="47">
                  <c:v>1.88</c:v>
                </c:pt>
                <c:pt idx="48">
                  <c:v>1.92</c:v>
                </c:pt>
                <c:pt idx="49">
                  <c:v>1.96</c:v>
                </c:pt>
                <c:pt idx="50">
                  <c:v>2</c:v>
                </c:pt>
                <c:pt idx="51">
                  <c:v>2.04</c:v>
                </c:pt>
                <c:pt idx="52">
                  <c:v>2.08</c:v>
                </c:pt>
                <c:pt idx="53">
                  <c:v>2.12</c:v>
                </c:pt>
                <c:pt idx="54">
                  <c:v>2.16</c:v>
                </c:pt>
                <c:pt idx="55">
                  <c:v>2.2000000000000002</c:v>
                </c:pt>
                <c:pt idx="56">
                  <c:v>2.2400000000000002</c:v>
                </c:pt>
                <c:pt idx="57">
                  <c:v>2.2799999999999998</c:v>
                </c:pt>
                <c:pt idx="58">
                  <c:v>2.3199999999999998</c:v>
                </c:pt>
                <c:pt idx="59">
                  <c:v>2.36</c:v>
                </c:pt>
                <c:pt idx="60">
                  <c:v>2.4</c:v>
                </c:pt>
                <c:pt idx="61">
                  <c:v>2.44</c:v>
                </c:pt>
                <c:pt idx="62">
                  <c:v>2.48</c:v>
                </c:pt>
                <c:pt idx="63">
                  <c:v>2.52</c:v>
                </c:pt>
                <c:pt idx="64">
                  <c:v>2.56</c:v>
                </c:pt>
                <c:pt idx="65">
                  <c:v>2.6</c:v>
                </c:pt>
                <c:pt idx="66">
                  <c:v>2.64</c:v>
                </c:pt>
                <c:pt idx="67">
                  <c:v>2.68</c:v>
                </c:pt>
                <c:pt idx="68">
                  <c:v>2.72</c:v>
                </c:pt>
                <c:pt idx="69">
                  <c:v>2.76</c:v>
                </c:pt>
                <c:pt idx="70">
                  <c:v>2.8</c:v>
                </c:pt>
                <c:pt idx="71">
                  <c:v>2.84</c:v>
                </c:pt>
                <c:pt idx="72">
                  <c:v>2.88</c:v>
                </c:pt>
                <c:pt idx="73">
                  <c:v>2.92</c:v>
                </c:pt>
                <c:pt idx="74">
                  <c:v>2.96</c:v>
                </c:pt>
                <c:pt idx="75">
                  <c:v>3</c:v>
                </c:pt>
                <c:pt idx="76">
                  <c:v>3.04</c:v>
                </c:pt>
                <c:pt idx="77">
                  <c:v>3.08</c:v>
                </c:pt>
                <c:pt idx="78">
                  <c:v>3.12</c:v>
                </c:pt>
                <c:pt idx="79">
                  <c:v>3.16</c:v>
                </c:pt>
              </c:numCache>
            </c:numRef>
          </c:xVal>
          <c:yVal>
            <c:numRef>
              <c:f>StepDoseMethod2!$L$12:$L$91</c:f>
              <c:numCache>
                <c:formatCode>0.00</c:formatCode>
                <c:ptCount val="80"/>
                <c:pt idx="0">
                  <c:v>0</c:v>
                </c:pt>
                <c:pt idx="1">
                  <c:v>2.2581905529950319E-6</c:v>
                </c:pt>
                <c:pt idx="2">
                  <c:v>6.1243327102333822E-5</c:v>
                </c:pt>
                <c:pt idx="3">
                  <c:v>3.9448601834024544E-4</c:v>
                </c:pt>
                <c:pt idx="4">
                  <c:v>1.4113101458868016E-3</c:v>
                </c:pt>
                <c:pt idx="5">
                  <c:v>3.6598468273437712E-3</c:v>
                </c:pt>
                <c:pt idx="6">
                  <c:v>7.7457882764414565E-3</c:v>
                </c:pt>
                <c:pt idx="7">
                  <c:v>1.4253296339822308E-2</c:v>
                </c:pt>
                <c:pt idx="8">
                  <c:v>2.3682278049311778E-2</c:v>
                </c:pt>
                <c:pt idx="9">
                  <c:v>3.6406661001083362E-2</c:v>
                </c:pt>
                <c:pt idx="10">
                  <c:v>5.2653017343711084E-2</c:v>
                </c:pt>
                <c:pt idx="11">
                  <c:v>7.2496308857799563E-2</c:v>
                </c:pt>
                <c:pt idx="12">
                  <c:v>9.5868590336399162E-2</c:v>
                </c:pt>
                <c:pt idx="13">
                  <c:v>0.12257651112278811</c:v>
                </c:pt>
                <c:pt idx="14">
                  <c:v>0.15232394302116181</c:v>
                </c:pt>
                <c:pt idx="15">
                  <c:v>0.18473675547622792</c:v>
                </c:pt>
                <c:pt idx="16">
                  <c:v>0.21938748893269555</c:v>
                </c:pt>
                <c:pt idx="17">
                  <c:v>0.25581835269334496</c:v>
                </c:pt>
                <c:pt idx="18">
                  <c:v>0.29356155035871923</c:v>
                </c:pt>
                <c:pt idx="19">
                  <c:v>0.33215639946914599</c:v>
                </c:pt>
                <c:pt idx="20">
                  <c:v>0.37116306482012662</c:v>
                </c:pt>
                <c:pt idx="21">
                  <c:v>0.41017297868942226</c:v>
                </c:pt>
                <c:pt idx="22">
                  <c:v>0.4488161914556843</c:v>
                </c:pt>
                <c:pt idx="23">
                  <c:v>0.48676599920428576</c:v>
                </c:pt>
                <c:pt idx="24">
                  <c:v>0.52374124637439134</c:v>
                </c:pt>
                <c:pt idx="25">
                  <c:v>0.55950671493478765</c:v>
                </c:pt>
                <c:pt idx="26">
                  <c:v>0.59387199842743743</c:v>
                </c:pt>
                <c:pt idx="27">
                  <c:v>0.62668922871785826</c:v>
                </c:pt>
                <c:pt idx="28">
                  <c:v>0.65784998262321381</c:v>
                </c:pt>
                <c:pt idx="29">
                  <c:v>0.68728165014331877</c:v>
                </c:pt>
                <c:pt idx="30">
                  <c:v>0.71494349968336879</c:v>
                </c:pt>
                <c:pt idx="31">
                  <c:v>0.7408226310970536</c:v>
                </c:pt>
                <c:pt idx="32">
                  <c:v>0.76492996630238397</c:v>
                </c:pt>
                <c:pt idx="33">
                  <c:v>0.78729639060590895</c:v>
                </c:pt>
                <c:pt idx="34">
                  <c:v>0.80796912614942695</c:v>
                </c:pt>
                <c:pt idx="35">
                  <c:v>0.82700839211792865</c:v>
                </c:pt>
                <c:pt idx="36">
                  <c:v>0.84448438430919759</c:v>
                </c:pt>
                <c:pt idx="37">
                  <c:v>0.86047458899069817</c:v>
                </c:pt>
                <c:pt idx="38">
                  <c:v>0.87506143219240018</c:v>
                </c:pt>
                <c:pt idx="39">
                  <c:v>0.8883302551998784</c:v>
                </c:pt>
                <c:pt idx="40">
                  <c:v>0.90036759951295398</c:v>
                </c:pt>
                <c:pt idx="41">
                  <c:v>0.9112597794365227</c:v>
                </c:pt>
                <c:pt idx="42">
                  <c:v>0.92109171732547068</c:v>
                </c:pt>
                <c:pt idx="43">
                  <c:v>0.9299460149150256</c:v>
                </c:pt>
                <c:pt idx="44">
                  <c:v>0.93790223378225301</c:v>
                </c:pt>
                <c:pt idx="45">
                  <c:v>0.94503635850489509</c:v>
                </c:pt>
                <c:pt idx="46">
                  <c:v>0.95142041725976845</c:v>
                </c:pt>
                <c:pt idx="47">
                  <c:v>0.95712223622824055</c:v>
                </c:pt>
                <c:pt idx="48">
                  <c:v>0.96220530608451416</c:v>
                </c:pt>
                <c:pt idx="49">
                  <c:v>0.96672874090205685</c:v>
                </c:pt>
                <c:pt idx="50">
                  <c:v>0.97074731192303898</c:v>
                </c:pt>
                <c:pt idx="51">
                  <c:v>0.97431154071895387</c:v>
                </c:pt>
                <c:pt idx="52">
                  <c:v>0.97746783827255079</c:v>
                </c:pt>
                <c:pt idx="53">
                  <c:v>0.98025867839385328</c:v>
                </c:pt>
                <c:pt idx="54">
                  <c:v>0.98272279562213383</c:v>
                </c:pt>
                <c:pt idx="55">
                  <c:v>0.98489539934782155</c:v>
                </c:pt>
                <c:pt idx="56">
                  <c:v>0.98680839730832137</c:v>
                </c:pt>
                <c:pt idx="57">
                  <c:v>0.98849062287068334</c:v>
                </c:pt>
                <c:pt idx="58">
                  <c:v>0.98996806161757589</c:v>
                </c:pt>
                <c:pt idx="59">
                  <c:v>0.991264073709759</c:v>
                </c:pt>
                <c:pt idx="60">
                  <c:v>0.99239960931893301</c:v>
                </c:pt>
                <c:pt idx="61">
                  <c:v>0.99339341512125301</c:v>
                </c:pt>
                <c:pt idx="62">
                  <c:v>0.99426223042627404</c:v>
                </c:pt>
                <c:pt idx="63">
                  <c:v>0.99502097200087536</c:v>
                </c:pt>
                <c:pt idx="64">
                  <c:v>0.99568290704470952</c:v>
                </c:pt>
                <c:pt idx="65">
                  <c:v>0.99625981409419007</c:v>
                </c:pt>
                <c:pt idx="66">
                  <c:v>0.99676213188643426</c:v>
                </c:pt>
                <c:pt idx="67">
                  <c:v>0.99719909641251381</c:v>
                </c:pt>
                <c:pt idx="68">
                  <c:v>0.99757886653948336</c:v>
                </c:pt>
                <c:pt idx="69">
                  <c:v>0.99790863869070878</c:v>
                </c:pt>
                <c:pt idx="70">
                  <c:v>0.99819475115082612</c:v>
                </c:pt>
                <c:pt idx="71">
                  <c:v>0.9984427786112261</c:v>
                </c:pt>
                <c:pt idx="72">
                  <c:v>0.9986576175994597</c:v>
                </c:pt>
                <c:pt idx="73">
                  <c:v>0.9988435634458579</c:v>
                </c:pt>
                <c:pt idx="74">
                  <c:v>0.99900437943675813</c:v>
                </c:pt>
                <c:pt idx="75">
                  <c:v>0.99914335878922467</c:v>
                </c:pt>
                <c:pt idx="76">
                  <c:v>0.99926338005974602</c:v>
                </c:pt>
                <c:pt idx="77">
                  <c:v>0.99936695657128138</c:v>
                </c:pt>
                <c:pt idx="78">
                  <c:v>0.99945628041106571</c:v>
                </c:pt>
                <c:pt idx="79">
                  <c:v>0.99953326151721722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9E2-4BF3-874F-495FB9B2A6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4042192"/>
        <c:axId val="364042584"/>
      </c:scatterChart>
      <c:valAx>
        <c:axId val="364042192"/>
        <c:scaling>
          <c:orientation val="minMax"/>
          <c:max val="3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cap="all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cap="none" baseline="0" dirty="0"/>
                  <a:t>t</a:t>
                </a:r>
                <a:r>
                  <a:rPr lang="en-US" sz="1800" dirty="0"/>
                  <a:t>/HRT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cap="all" baseline="0">
                  <a:solidFill>
                    <a:schemeClr val="lt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4042584"/>
        <c:crosses val="autoZero"/>
        <c:crossBetween val="midCat"/>
        <c:majorUnit val="0.2"/>
      </c:valAx>
      <c:valAx>
        <c:axId val="36404258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cap="all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C/c</a:t>
                </a:r>
                <a:r>
                  <a:rPr lang="en-US" sz="1800" baseline="-25000" dirty="0"/>
                  <a:t>o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cap="all" baseline="0">
                  <a:solidFill>
                    <a:schemeClr val="lt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404219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1800"/>
              <a:t>Slug-Dose Curve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7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rnd">
                <a:solidFill>
                  <a:schemeClr val="accent1"/>
                </a:solidFill>
                <a:round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xVal>
            <c:numRef>
              <c:f>SlugDoseMethod2!$I$12:$I$82</c:f>
              <c:numCache>
                <c:formatCode>0.00</c:formatCode>
                <c:ptCount val="71"/>
                <c:pt idx="0">
                  <c:v>0</c:v>
                </c:pt>
                <c:pt idx="1">
                  <c:v>4.2732558139534887E-2</c:v>
                </c:pt>
                <c:pt idx="2">
                  <c:v>8.5465116279069775E-2</c:v>
                </c:pt>
                <c:pt idx="3">
                  <c:v>0.12819767441860466</c:v>
                </c:pt>
                <c:pt idx="4">
                  <c:v>0.17093023255813955</c:v>
                </c:pt>
                <c:pt idx="5">
                  <c:v>0.21366279069767444</c:v>
                </c:pt>
                <c:pt idx="6">
                  <c:v>0.25639534883720932</c:v>
                </c:pt>
                <c:pt idx="7">
                  <c:v>0.29912790697674418</c:v>
                </c:pt>
                <c:pt idx="8">
                  <c:v>0.3418604651162791</c:v>
                </c:pt>
                <c:pt idx="9">
                  <c:v>0.38459302325581396</c:v>
                </c:pt>
                <c:pt idx="10">
                  <c:v>0.42732558139534887</c:v>
                </c:pt>
                <c:pt idx="11">
                  <c:v>0.47005813953488373</c:v>
                </c:pt>
                <c:pt idx="12">
                  <c:v>0.51279069767441865</c:v>
                </c:pt>
                <c:pt idx="13">
                  <c:v>0.55552325581395356</c:v>
                </c:pt>
                <c:pt idx="14">
                  <c:v>0.59825581395348837</c:v>
                </c:pt>
                <c:pt idx="15">
                  <c:v>0.64098837209302328</c:v>
                </c:pt>
                <c:pt idx="16">
                  <c:v>0.6837209302325582</c:v>
                </c:pt>
                <c:pt idx="17">
                  <c:v>0.72645348837209311</c:v>
                </c:pt>
                <c:pt idx="18">
                  <c:v>0.76918604651162792</c:v>
                </c:pt>
                <c:pt idx="19">
                  <c:v>0.81191860465116283</c:v>
                </c:pt>
                <c:pt idx="20">
                  <c:v>0.85465116279069775</c:v>
                </c:pt>
                <c:pt idx="21">
                  <c:v>0.89738372093023266</c:v>
                </c:pt>
                <c:pt idx="22">
                  <c:v>0.94011627906976747</c:v>
                </c:pt>
                <c:pt idx="23">
                  <c:v>0.98284883720930238</c:v>
                </c:pt>
                <c:pt idx="24">
                  <c:v>1.0255813953488373</c:v>
                </c:pt>
                <c:pt idx="25">
                  <c:v>1.0683139534883721</c:v>
                </c:pt>
                <c:pt idx="26">
                  <c:v>1.1110465116279071</c:v>
                </c:pt>
                <c:pt idx="27">
                  <c:v>1.1537790697674419</c:v>
                </c:pt>
                <c:pt idx="28">
                  <c:v>1.1965116279069767</c:v>
                </c:pt>
                <c:pt idx="29">
                  <c:v>1.2392441860465118</c:v>
                </c:pt>
                <c:pt idx="30">
                  <c:v>1.2819767441860466</c:v>
                </c:pt>
                <c:pt idx="31">
                  <c:v>1.3247093023255816</c:v>
                </c:pt>
                <c:pt idx="32">
                  <c:v>1.3674418604651164</c:v>
                </c:pt>
                <c:pt idx="33">
                  <c:v>1.4101744186046512</c:v>
                </c:pt>
                <c:pt idx="34">
                  <c:v>1.4529069767441862</c:v>
                </c:pt>
                <c:pt idx="35">
                  <c:v>1.495639534883721</c:v>
                </c:pt>
                <c:pt idx="36">
                  <c:v>1.5383720930232558</c:v>
                </c:pt>
                <c:pt idx="37">
                  <c:v>1.5811046511627909</c:v>
                </c:pt>
                <c:pt idx="38">
                  <c:v>1.6238372093023257</c:v>
                </c:pt>
                <c:pt idx="39">
                  <c:v>1.6665697674418607</c:v>
                </c:pt>
                <c:pt idx="40">
                  <c:v>1.7093023255813955</c:v>
                </c:pt>
                <c:pt idx="41">
                  <c:v>1.7520348837209303</c:v>
                </c:pt>
                <c:pt idx="42">
                  <c:v>1.7947674418604653</c:v>
                </c:pt>
                <c:pt idx="43">
                  <c:v>1.8375000000000001</c:v>
                </c:pt>
                <c:pt idx="44">
                  <c:v>1.8802325581395349</c:v>
                </c:pt>
                <c:pt idx="45">
                  <c:v>1.92296511627907</c:v>
                </c:pt>
                <c:pt idx="46">
                  <c:v>1.9656976744186048</c:v>
                </c:pt>
                <c:pt idx="47">
                  <c:v>2.0084302325581396</c:v>
                </c:pt>
                <c:pt idx="48">
                  <c:v>2.0511627906976746</c:v>
                </c:pt>
                <c:pt idx="49">
                  <c:v>2.0938953488372096</c:v>
                </c:pt>
                <c:pt idx="50">
                  <c:v>2.1366279069767442</c:v>
                </c:pt>
                <c:pt idx="51">
                  <c:v>2.1793604651162792</c:v>
                </c:pt>
                <c:pt idx="52">
                  <c:v>2.2220930232558143</c:v>
                </c:pt>
                <c:pt idx="53">
                  <c:v>2.2648255813953488</c:v>
                </c:pt>
                <c:pt idx="54">
                  <c:v>2.3075581395348839</c:v>
                </c:pt>
                <c:pt idx="55">
                  <c:v>2.3502906976744189</c:v>
                </c:pt>
                <c:pt idx="56">
                  <c:v>2.3930232558139535</c:v>
                </c:pt>
                <c:pt idx="57">
                  <c:v>2.4357558139534885</c:v>
                </c:pt>
                <c:pt idx="58">
                  <c:v>2.4784883720930235</c:v>
                </c:pt>
                <c:pt idx="59">
                  <c:v>2.5212209302325586</c:v>
                </c:pt>
                <c:pt idx="60">
                  <c:v>2.5639534883720931</c:v>
                </c:pt>
                <c:pt idx="61">
                  <c:v>2.6066860465116282</c:v>
                </c:pt>
                <c:pt idx="62">
                  <c:v>2.6494186046511632</c:v>
                </c:pt>
                <c:pt idx="63">
                  <c:v>2.6921511627906978</c:v>
                </c:pt>
                <c:pt idx="64">
                  <c:v>2.7348837209302328</c:v>
                </c:pt>
                <c:pt idx="65">
                  <c:v>2.7776162790697678</c:v>
                </c:pt>
                <c:pt idx="66">
                  <c:v>2.8203488372093024</c:v>
                </c:pt>
                <c:pt idx="67">
                  <c:v>2.8630813953488374</c:v>
                </c:pt>
                <c:pt idx="68">
                  <c:v>2.9058139534883725</c:v>
                </c:pt>
                <c:pt idx="69">
                  <c:v>2.948546511627907</c:v>
                </c:pt>
                <c:pt idx="70">
                  <c:v>2.9912790697674421</c:v>
                </c:pt>
              </c:numCache>
            </c:numRef>
          </c:xVal>
          <c:yVal>
            <c:numRef>
              <c:f>SlugDoseMethod2!$J$12:$J$82</c:f>
              <c:numCache>
                <c:formatCode>0.00</c:formatCode>
                <c:ptCount val="71"/>
                <c:pt idx="0">
                  <c:v>0</c:v>
                </c:pt>
                <c:pt idx="1">
                  <c:v>6.7866896869072052E-4</c:v>
                </c:pt>
                <c:pt idx="2">
                  <c:v>8.7697134638116021E-3</c:v>
                </c:pt>
                <c:pt idx="3">
                  <c:v>3.5855672213596701E-2</c:v>
                </c:pt>
                <c:pt idx="4">
                  <c:v>9.1520892026897865E-2</c:v>
                </c:pt>
                <c:pt idx="5">
                  <c:v>0.18045450370054991</c:v>
                </c:pt>
                <c:pt idx="6">
                  <c:v>0.30220395146612644</c:v>
                </c:pt>
                <c:pt idx="7">
                  <c:v>0.45216269241006002</c:v>
                </c:pt>
                <c:pt idx="8">
                  <c:v>0.62297403081306524</c:v>
                </c:pt>
                <c:pt idx="9">
                  <c:v>0.80591170209777419</c:v>
                </c:pt>
                <c:pt idx="10">
                  <c:v>0.99203010806072356</c:v>
                </c:pt>
                <c:pt idx="11">
                  <c:v>1.1730135336337346</c:v>
                </c:pt>
                <c:pt idx="12">
                  <c:v>1.3417286561682495</c:v>
                </c:pt>
                <c:pt idx="13">
                  <c:v>1.4925213402192621</c:v>
                </c:pt>
                <c:pt idx="14">
                  <c:v>1.621312428657963</c:v>
                </c:pt>
                <c:pt idx="15">
                  <c:v>1.7255479593829119</c:v>
                </c:pt>
                <c:pt idx="16">
                  <c:v>1.804053272665344</c:v>
                </c:pt>
                <c:pt idx="17">
                  <c:v>1.8568316997397287</c:v>
                </c:pt>
                <c:pt idx="18">
                  <c:v>1.8848392009714434</c:v>
                </c:pt>
                <c:pt idx="19">
                  <c:v>1.8897576760481527</c:v>
                </c:pt>
                <c:pt idx="20">
                  <c:v>1.8737822728826075</c:v>
                </c:pt>
                <c:pt idx="21">
                  <c:v>1.8394320582005552</c:v>
                </c:pt>
                <c:pt idx="22">
                  <c:v>1.7893888407341767</c:v>
                </c:pt>
                <c:pt idx="23">
                  <c:v>1.726365603305188</c:v>
                </c:pt>
                <c:pt idx="24" formatCode="0.000">
                  <c:v>1.6530037019292056</c:v>
                </c:pt>
                <c:pt idx="25" formatCode="0.000">
                  <c:v>1.571796520496656</c:v>
                </c:pt>
                <c:pt idx="26" formatCode="0.000">
                  <c:v>1.4850364355191175</c:v>
                </c:pt>
                <c:pt idx="27">
                  <c:v>1.3947815790972564</c:v>
                </c:pt>
                <c:pt idx="28">
                  <c:v>1.3028388506698338</c:v>
                </c:pt>
                <c:pt idx="29">
                  <c:v>1.2107598084738211</c:v>
                </c:pt>
                <c:pt idx="30">
                  <c:v>1.1198463847520079</c:v>
                </c:pt>
                <c:pt idx="31">
                  <c:v>1.0311637512556067</c:v>
                </c:pt>
                <c:pt idx="32">
                  <c:v>0.94555806821643074</c:v>
                </c:pt>
                <c:pt idx="33">
                  <c:v>0.8636772497929448</c:v>
                </c:pt>
                <c:pt idx="34">
                  <c:v>0.78599325222448968</c:v>
                </c:pt>
                <c:pt idx="35">
                  <c:v>0.71282472608868708</c:v>
                </c:pt>
                <c:pt idx="36">
                  <c:v>0.64435916572890806</c:v>
                </c:pt>
                <c:pt idx="37">
                  <c:v>0.58067393591042804</c:v>
                </c:pt>
                <c:pt idx="38">
                  <c:v>0.52175575969741217</c:v>
                </c:pt>
                <c:pt idx="39">
                  <c:v>0.46751841578286479</c:v>
                </c:pt>
                <c:pt idx="40">
                  <c:v>0.4178185223698096</c:v>
                </c:pt>
                <c:pt idx="41">
                  <c:v>0.37246938290767601</c:v>
                </c:pt>
                <c:pt idx="42">
                  <c:v>0.331252941255755</c:v>
                </c:pt>
                <c:pt idx="43">
                  <c:v>0.29392994465749961</c:v>
                </c:pt>
                <c:pt idx="44">
                  <c:v>0.26024844635711192</c:v>
                </c:pt>
                <c:pt idx="45">
                  <c:v>0.22995079939784902</c:v>
                </c:pt>
                <c:pt idx="46">
                  <c:v>0.20277930224159665</c:v>
                </c:pt>
                <c:pt idx="47">
                  <c:v>0.1784806579887542</c:v>
                </c:pt>
                <c:pt idx="48">
                  <c:v>0.15680940434937238</c:v>
                </c:pt>
                <c:pt idx="49">
                  <c:v>0.13753046290232868</c:v>
                </c:pt>
                <c:pt idx="50">
                  <c:v>0.12042094499786145</c:v>
                </c:pt>
                <c:pt idx="51">
                  <c:v>0.10527133901609262</c:v>
                </c:pt>
                <c:pt idx="52">
                  <c:v>9.1886190432261317E-2</c:v>
                </c:pt>
                <c:pt idx="53">
                  <c:v>8.0084372881166543E-2</c:v>
                </c:pt>
                <c:pt idx="54">
                  <c:v>6.9699035603229834E-2</c:v>
                </c:pt>
                <c:pt idx="55">
                  <c:v>6.0577300594214553E-2</c:v>
                </c:pt>
                <c:pt idx="56">
                  <c:v>5.2579771659311512E-2</c:v>
                </c:pt>
                <c:pt idx="57">
                  <c:v>4.557990749301076E-2</c:v>
                </c:pt>
                <c:pt idx="58">
                  <c:v>3.9463301907022082E-2</c:v>
                </c:pt>
                <c:pt idx="59">
                  <c:v>3.4126906400219072E-2</c:v>
                </c:pt>
                <c:pt idx="60">
                  <c:v>2.9478223364669341E-2</c:v>
                </c:pt>
                <c:pt idx="61">
                  <c:v>2.5434492285660311E-2</c:v>
                </c:pt>
                <c:pt idx="62">
                  <c:v>2.1921886243168796E-2</c:v>
                </c:pt>
                <c:pt idx="63">
                  <c:v>1.8874731772491035E-2</c:v>
                </c:pt>
                <c:pt idx="64">
                  <c:v>1.62347616057965E-2</c:v>
                </c:pt>
                <c:pt idx="65">
                  <c:v>1.39504069087255E-2</c:v>
                </c:pt>
                <c:pt idx="66">
                  <c:v>1.1976133265290846E-2</c:v>
                </c:pt>
                <c:pt idx="67">
                  <c:v>1.0271822774240378E-2</c:v>
                </c:pt>
                <c:pt idx="68">
                  <c:v>8.8022031310814441E-3</c:v>
                </c:pt>
                <c:pt idx="69">
                  <c:v>7.5363234194135891E-3</c:v>
                </c:pt>
                <c:pt idx="70">
                  <c:v>6.4470754672460249E-3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932-408C-86C8-5EAF37A50E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9159944"/>
        <c:axId val="369160336"/>
      </c:scatterChart>
      <c:valAx>
        <c:axId val="369159944"/>
        <c:scaling>
          <c:orientation val="minMax"/>
          <c:max val="3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cap="all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cap="none" baseline="0"/>
                  <a:t>t</a:t>
                </a:r>
                <a:r>
                  <a:rPr lang="en-US" sz="1800"/>
                  <a:t>/HRT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cap="all" baseline="0">
                  <a:solidFill>
                    <a:schemeClr val="lt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9160336"/>
        <c:crosses val="autoZero"/>
        <c:crossBetween val="midCat"/>
        <c:majorUnit val="0.2"/>
      </c:valAx>
      <c:valAx>
        <c:axId val="369160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cap="none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cap="none" baseline="0" dirty="0"/>
                  <a:t>Tracer Concentration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cap="none" baseline="0">
                  <a:solidFill>
                    <a:schemeClr val="lt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9159944"/>
        <c:crosses val="autoZero"/>
        <c:crossBetween val="midCat"/>
      </c:valAx>
      <c:spPr>
        <a:noFill/>
        <a:ln>
          <a:solidFill>
            <a:srgbClr xmlns:mc="http://schemas.openxmlformats.org/markup-compatibility/2006" xmlns:a14="http://schemas.microsoft.com/office/drawing/2010/main" val="000000" mc:Ignorable="a14" a14:legacySpreadsheetColorIndex="64"/>
          </a:solidFill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2000"/>
              <a:t>Slug-Dose Curve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7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3175" cap="rnd">
                <a:solidFill>
                  <a:schemeClr val="accent1"/>
                </a:solidFill>
                <a:round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xVal>
            <c:numRef>
              <c:f>SlugDoseMethod1!$I$12:$I$106</c:f>
              <c:numCache>
                <c:formatCode>0.00</c:formatCode>
                <c:ptCount val="95"/>
                <c:pt idx="0">
                  <c:v>0</c:v>
                </c:pt>
                <c:pt idx="1">
                  <c:v>5.2249999999999998E-2</c:v>
                </c:pt>
                <c:pt idx="2">
                  <c:v>0.10462500000000001</c:v>
                </c:pt>
                <c:pt idx="3">
                  <c:v>0.125775</c:v>
                </c:pt>
                <c:pt idx="4">
                  <c:v>0.14680499999999999</c:v>
                </c:pt>
                <c:pt idx="5">
                  <c:v>0.16780499999999998</c:v>
                </c:pt>
                <c:pt idx="6">
                  <c:v>0.18886500000000001</c:v>
                </c:pt>
                <c:pt idx="7">
                  <c:v>0.20974499999999999</c:v>
                </c:pt>
                <c:pt idx="8">
                  <c:v>0.23065499999999994</c:v>
                </c:pt>
                <c:pt idx="9">
                  <c:v>0.25169499999999995</c:v>
                </c:pt>
                <c:pt idx="10">
                  <c:v>0.27265499999999998</c:v>
                </c:pt>
                <c:pt idx="11">
                  <c:v>0.29369499999999998</c:v>
                </c:pt>
                <c:pt idx="12">
                  <c:v>0.31465499999999996</c:v>
                </c:pt>
                <c:pt idx="13">
                  <c:v>0.33580499999999996</c:v>
                </c:pt>
                <c:pt idx="14">
                  <c:v>0.35679500000000003</c:v>
                </c:pt>
                <c:pt idx="15">
                  <c:v>0.37775499999999995</c:v>
                </c:pt>
                <c:pt idx="16">
                  <c:v>0.39871499999999999</c:v>
                </c:pt>
                <c:pt idx="17">
                  <c:v>0.41967500000000002</c:v>
                </c:pt>
                <c:pt idx="18">
                  <c:v>0.44076499999999996</c:v>
                </c:pt>
                <c:pt idx="19">
                  <c:v>0.46182499999999999</c:v>
                </c:pt>
                <c:pt idx="20">
                  <c:v>0.48274499999999998</c:v>
                </c:pt>
                <c:pt idx="21">
                  <c:v>0.50375499999999995</c:v>
                </c:pt>
                <c:pt idx="22">
                  <c:v>0.52473499999999995</c:v>
                </c:pt>
                <c:pt idx="23">
                  <c:v>0.54555500000000001</c:v>
                </c:pt>
                <c:pt idx="24">
                  <c:v>0.56650499999999993</c:v>
                </c:pt>
                <c:pt idx="25">
                  <c:v>0.58734500000000001</c:v>
                </c:pt>
                <c:pt idx="26">
                  <c:v>0.60841499999999993</c:v>
                </c:pt>
                <c:pt idx="27" formatCode="0.000">
                  <c:v>0.62933499999999987</c:v>
                </c:pt>
                <c:pt idx="28" formatCode="0.000">
                  <c:v>0.65045499999999989</c:v>
                </c:pt>
                <c:pt idx="29">
                  <c:v>0.67140499999999992</c:v>
                </c:pt>
                <c:pt idx="30">
                  <c:v>0.69234499999999977</c:v>
                </c:pt>
                <c:pt idx="31">
                  <c:v>0.7131949999999998</c:v>
                </c:pt>
                <c:pt idx="32">
                  <c:v>0.73412499999999992</c:v>
                </c:pt>
                <c:pt idx="33">
                  <c:v>0.75509499999999985</c:v>
                </c:pt>
                <c:pt idx="34">
                  <c:v>0.77604499999999998</c:v>
                </c:pt>
                <c:pt idx="35">
                  <c:v>0.79705499999999996</c:v>
                </c:pt>
                <c:pt idx="36">
                  <c:v>0.81804499999999991</c:v>
                </c:pt>
                <c:pt idx="37">
                  <c:v>0.83894500000000005</c:v>
                </c:pt>
                <c:pt idx="38">
                  <c:v>0.85992499999999972</c:v>
                </c:pt>
                <c:pt idx="39">
                  <c:v>0.8809849999999998</c:v>
                </c:pt>
                <c:pt idx="40">
                  <c:v>0.90196499999999979</c:v>
                </c:pt>
                <c:pt idx="41">
                  <c:v>0.92288499999999996</c:v>
                </c:pt>
                <c:pt idx="42">
                  <c:v>0.94381499999999985</c:v>
                </c:pt>
                <c:pt idx="43">
                  <c:v>0.96472499999999972</c:v>
                </c:pt>
                <c:pt idx="44">
                  <c:v>0.98570499999999983</c:v>
                </c:pt>
                <c:pt idx="45">
                  <c:v>1.0066649999999997</c:v>
                </c:pt>
                <c:pt idx="46">
                  <c:v>1.0275649999999998</c:v>
                </c:pt>
                <c:pt idx="47">
                  <c:v>1.0485849999999999</c:v>
                </c:pt>
                <c:pt idx="48">
                  <c:v>1.0694849999999998</c:v>
                </c:pt>
                <c:pt idx="49">
                  <c:v>1.0905049999999998</c:v>
                </c:pt>
                <c:pt idx="50">
                  <c:v>1.1114250000000001</c:v>
                </c:pt>
                <c:pt idx="51">
                  <c:v>1.132425</c:v>
                </c:pt>
                <c:pt idx="52">
                  <c:v>1.1534549999999999</c:v>
                </c:pt>
                <c:pt idx="53">
                  <c:v>1.1744049999999999</c:v>
                </c:pt>
                <c:pt idx="54">
                  <c:v>1.1956249999999999</c:v>
                </c:pt>
                <c:pt idx="55">
                  <c:v>1.216615</c:v>
                </c:pt>
                <c:pt idx="56">
                  <c:v>1.2375149999999999</c:v>
                </c:pt>
                <c:pt idx="57">
                  <c:v>1.2584649999999999</c:v>
                </c:pt>
                <c:pt idx="58">
                  <c:v>1.2794050000000001</c:v>
                </c:pt>
                <c:pt idx="59">
                  <c:v>1.300335</c:v>
                </c:pt>
                <c:pt idx="60">
                  <c:v>1.3212349999999999</c:v>
                </c:pt>
                <c:pt idx="61">
                  <c:v>1.3421349999999999</c:v>
                </c:pt>
                <c:pt idx="62">
                  <c:v>1.3630349999999998</c:v>
                </c:pt>
                <c:pt idx="63">
                  <c:v>1.3943849999999998</c:v>
                </c:pt>
                <c:pt idx="64">
                  <c:v>1.425735</c:v>
                </c:pt>
                <c:pt idx="65">
                  <c:v>1.4570849999999997</c:v>
                </c:pt>
                <c:pt idx="66">
                  <c:v>1.4884349999999997</c:v>
                </c:pt>
                <c:pt idx="67">
                  <c:v>1.5197849999999999</c:v>
                </c:pt>
                <c:pt idx="68">
                  <c:v>1.5511349999999999</c:v>
                </c:pt>
                <c:pt idx="69">
                  <c:v>1.5824849999999999</c:v>
                </c:pt>
                <c:pt idx="70">
                  <c:v>1.6138350000000001</c:v>
                </c:pt>
                <c:pt idx="71">
                  <c:v>1.6451849999999999</c:v>
                </c:pt>
                <c:pt idx="72">
                  <c:v>1.6765349999999997</c:v>
                </c:pt>
                <c:pt idx="73">
                  <c:v>1.7287849999999998</c:v>
                </c:pt>
                <c:pt idx="74">
                  <c:v>1.7810349999999997</c:v>
                </c:pt>
                <c:pt idx="75">
                  <c:v>1.8332850000000001</c:v>
                </c:pt>
                <c:pt idx="76">
                  <c:v>1.8855349999999997</c:v>
                </c:pt>
                <c:pt idx="77">
                  <c:v>1.9377849999999999</c:v>
                </c:pt>
                <c:pt idx="78">
                  <c:v>1.9900349999999998</c:v>
                </c:pt>
                <c:pt idx="79">
                  <c:v>2.0422849999999997</c:v>
                </c:pt>
                <c:pt idx="80">
                  <c:v>2.094535</c:v>
                </c:pt>
                <c:pt idx="81">
                  <c:v>2.1467849999999999</c:v>
                </c:pt>
                <c:pt idx="82">
                  <c:v>2.1990349999999999</c:v>
                </c:pt>
                <c:pt idx="83">
                  <c:v>2.3035350000000001</c:v>
                </c:pt>
                <c:pt idx="84">
                  <c:v>2.4080349999999999</c:v>
                </c:pt>
                <c:pt idx="85">
                  <c:v>2.5125350000000002</c:v>
                </c:pt>
                <c:pt idx="86">
                  <c:v>2.617035</c:v>
                </c:pt>
                <c:pt idx="87">
                  <c:v>2.7215349999999998</c:v>
                </c:pt>
                <c:pt idx="88">
                  <c:v>2.8260349999999996</c:v>
                </c:pt>
                <c:pt idx="89">
                  <c:v>2.9305349999999999</c:v>
                </c:pt>
                <c:pt idx="90">
                  <c:v>3.0350349999999997</c:v>
                </c:pt>
                <c:pt idx="91">
                  <c:v>3.139535</c:v>
                </c:pt>
                <c:pt idx="92">
                  <c:v>3.2440349999999998</c:v>
                </c:pt>
                <c:pt idx="93">
                  <c:v>3.348535</c:v>
                </c:pt>
                <c:pt idx="94">
                  <c:v>3.4530349999999994</c:v>
                </c:pt>
              </c:numCache>
            </c:numRef>
          </c:xVal>
          <c:yVal>
            <c:numRef>
              <c:f>SlugDoseMethod1!$K$12:$K$106</c:f>
              <c:numCache>
                <c:formatCode>0.00</c:formatCode>
                <c:ptCount val="95"/>
                <c:pt idx="0">
                  <c:v>0</c:v>
                </c:pt>
                <c:pt idx="1">
                  <c:v>1.0000000000000009E-3</c:v>
                </c:pt>
                <c:pt idx="2">
                  <c:v>-6.999999999999923E-4</c:v>
                </c:pt>
                <c:pt idx="3">
                  <c:v>8.9999999999999802E-4</c:v>
                </c:pt>
                <c:pt idx="4">
                  <c:v>8.0000000000000904E-4</c:v>
                </c:pt>
                <c:pt idx="5">
                  <c:v>8.0000000000000904E-4</c:v>
                </c:pt>
                <c:pt idx="6">
                  <c:v>8.3000000000000018E-3</c:v>
                </c:pt>
                <c:pt idx="7">
                  <c:v>5.099999999999999E-2</c:v>
                </c:pt>
                <c:pt idx="8">
                  <c:v>0.13</c:v>
                </c:pt>
                <c:pt idx="9">
                  <c:v>0.216</c:v>
                </c:pt>
                <c:pt idx="10">
                  <c:v>0.34199999999999997</c:v>
                </c:pt>
                <c:pt idx="11">
                  <c:v>0.46400000000000008</c:v>
                </c:pt>
                <c:pt idx="12">
                  <c:v>0.61299999999999999</c:v>
                </c:pt>
                <c:pt idx="13">
                  <c:v>0.66200000000000003</c:v>
                </c:pt>
                <c:pt idx="14">
                  <c:v>0.78100000000000003</c:v>
                </c:pt>
                <c:pt idx="15">
                  <c:v>0.89400000000000002</c:v>
                </c:pt>
                <c:pt idx="16">
                  <c:v>0.9900000000000001</c:v>
                </c:pt>
                <c:pt idx="17">
                  <c:v>1.1199999999999999</c:v>
                </c:pt>
                <c:pt idx="18">
                  <c:v>1.23</c:v>
                </c:pt>
                <c:pt idx="19">
                  <c:v>1.2999999999999998</c:v>
                </c:pt>
                <c:pt idx="20">
                  <c:v>1.42</c:v>
                </c:pt>
                <c:pt idx="21">
                  <c:v>1.45</c:v>
                </c:pt>
                <c:pt idx="22">
                  <c:v>1.51</c:v>
                </c:pt>
                <c:pt idx="23">
                  <c:v>1.5799999999999998</c:v>
                </c:pt>
                <c:pt idx="24">
                  <c:v>1.6199999999999999</c:v>
                </c:pt>
                <c:pt idx="25">
                  <c:v>1.67</c:v>
                </c:pt>
                <c:pt idx="26">
                  <c:v>1.7</c:v>
                </c:pt>
                <c:pt idx="27">
                  <c:v>1.72</c:v>
                </c:pt>
                <c:pt idx="28">
                  <c:v>1.73</c:v>
                </c:pt>
                <c:pt idx="29">
                  <c:v>1.75</c:v>
                </c:pt>
                <c:pt idx="30">
                  <c:v>1.73</c:v>
                </c:pt>
                <c:pt idx="31">
                  <c:v>1.7</c:v>
                </c:pt>
                <c:pt idx="32">
                  <c:v>1.7</c:v>
                </c:pt>
                <c:pt idx="33">
                  <c:v>1.68</c:v>
                </c:pt>
                <c:pt idx="34">
                  <c:v>1.67</c:v>
                </c:pt>
                <c:pt idx="35">
                  <c:v>1.65</c:v>
                </c:pt>
                <c:pt idx="36">
                  <c:v>1.6099999999999999</c:v>
                </c:pt>
                <c:pt idx="37">
                  <c:v>1.5799999999999998</c:v>
                </c:pt>
                <c:pt idx="38">
                  <c:v>1.5499999999999998</c:v>
                </c:pt>
                <c:pt idx="39">
                  <c:v>1.51</c:v>
                </c:pt>
                <c:pt idx="40">
                  <c:v>1.45</c:v>
                </c:pt>
                <c:pt idx="41">
                  <c:v>1.4</c:v>
                </c:pt>
                <c:pt idx="42">
                  <c:v>1.3699999999999999</c:v>
                </c:pt>
                <c:pt idx="43">
                  <c:v>1.3199999999999998</c:v>
                </c:pt>
                <c:pt idx="44">
                  <c:v>1.28</c:v>
                </c:pt>
                <c:pt idx="45">
                  <c:v>1.24</c:v>
                </c:pt>
                <c:pt idx="46">
                  <c:v>1.19</c:v>
                </c:pt>
                <c:pt idx="47">
                  <c:v>1.1599999999999999</c:v>
                </c:pt>
                <c:pt idx="48">
                  <c:v>1.1099999999999999</c:v>
                </c:pt>
                <c:pt idx="49">
                  <c:v>1.0799999999999998</c:v>
                </c:pt>
                <c:pt idx="50">
                  <c:v>1.02</c:v>
                </c:pt>
                <c:pt idx="51">
                  <c:v>0.98000000000000009</c:v>
                </c:pt>
                <c:pt idx="52">
                  <c:v>0.95000000000000007</c:v>
                </c:pt>
                <c:pt idx="53">
                  <c:v>0.92</c:v>
                </c:pt>
                <c:pt idx="54">
                  <c:v>0.87</c:v>
                </c:pt>
                <c:pt idx="55">
                  <c:v>0.83400000000000007</c:v>
                </c:pt>
                <c:pt idx="56">
                  <c:v>0.80700000000000005</c:v>
                </c:pt>
                <c:pt idx="57">
                  <c:v>0.77600000000000002</c:v>
                </c:pt>
                <c:pt idx="58">
                  <c:v>0.74099999999999999</c:v>
                </c:pt>
                <c:pt idx="59">
                  <c:v>0.70000000000000007</c:v>
                </c:pt>
                <c:pt idx="60">
                  <c:v>0.66400000000000003</c:v>
                </c:pt>
                <c:pt idx="61">
                  <c:v>0.64300000000000002</c:v>
                </c:pt>
                <c:pt idx="62">
                  <c:v>0.60099999999999998</c:v>
                </c:pt>
                <c:pt idx="63">
                  <c:v>0.57000000000000006</c:v>
                </c:pt>
                <c:pt idx="64">
                  <c:v>0.52600000000000002</c:v>
                </c:pt>
                <c:pt idx="65">
                  <c:v>0.49099999999999999</c:v>
                </c:pt>
                <c:pt idx="66">
                  <c:v>0.46100000000000008</c:v>
                </c:pt>
                <c:pt idx="67">
                  <c:v>0.43000000000000005</c:v>
                </c:pt>
                <c:pt idx="68">
                  <c:v>0.40100000000000002</c:v>
                </c:pt>
                <c:pt idx="69">
                  <c:v>0.376</c:v>
                </c:pt>
                <c:pt idx="70">
                  <c:v>0.34099999999999997</c:v>
                </c:pt>
                <c:pt idx="71">
                  <c:v>0.31699999999999995</c:v>
                </c:pt>
                <c:pt idx="72">
                  <c:v>0.28900000000000003</c:v>
                </c:pt>
                <c:pt idx="73">
                  <c:v>0.252</c:v>
                </c:pt>
                <c:pt idx="74">
                  <c:v>0.22</c:v>
                </c:pt>
                <c:pt idx="75">
                  <c:v>0.19199999999999998</c:v>
                </c:pt>
                <c:pt idx="76">
                  <c:v>0.16400000000000001</c:v>
                </c:pt>
                <c:pt idx="77">
                  <c:v>0.14499999999999999</c:v>
                </c:pt>
                <c:pt idx="78">
                  <c:v>0.125</c:v>
                </c:pt>
                <c:pt idx="79">
                  <c:v>0.10400000000000001</c:v>
                </c:pt>
                <c:pt idx="80">
                  <c:v>8.6999999999999994E-2</c:v>
                </c:pt>
                <c:pt idx="81">
                  <c:v>8.4999999999999992E-2</c:v>
                </c:pt>
                <c:pt idx="82">
                  <c:v>6.5000000000000002E-2</c:v>
                </c:pt>
                <c:pt idx="83">
                  <c:v>5.099999999999999E-2</c:v>
                </c:pt>
                <c:pt idx="84">
                  <c:v>4.6000000000000013E-2</c:v>
                </c:pt>
                <c:pt idx="85">
                  <c:v>3.2000000000000001E-2</c:v>
                </c:pt>
                <c:pt idx="86">
                  <c:v>2.4000000000000007E-2</c:v>
                </c:pt>
                <c:pt idx="87">
                  <c:v>2.0000000000000004E-2</c:v>
                </c:pt>
                <c:pt idx="88">
                  <c:v>1.2999999999999998E-2</c:v>
                </c:pt>
                <c:pt idx="89">
                  <c:v>1.1999999999999997E-2</c:v>
                </c:pt>
                <c:pt idx="90">
                  <c:v>9.900000000000006E-3</c:v>
                </c:pt>
                <c:pt idx="91">
                  <c:v>4.6000000000000069E-3</c:v>
                </c:pt>
                <c:pt idx="92">
                  <c:v>6.6999999999999976E-3</c:v>
                </c:pt>
                <c:pt idx="93">
                  <c:v>3.4000000000000002E-3</c:v>
                </c:pt>
                <c:pt idx="94">
                  <c:v>3.2000000000000084E-3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585-42BA-A141-59C5FF4F12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1099896"/>
        <c:axId val="371100288"/>
      </c:scatterChart>
      <c:valAx>
        <c:axId val="371099896"/>
        <c:scaling>
          <c:orientation val="minMax"/>
          <c:max val="3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cap="all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cap="none" baseline="0"/>
                  <a:t>t</a:t>
                </a:r>
                <a:r>
                  <a:rPr lang="en-US" sz="1800"/>
                  <a:t>/hrt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cap="all" baseline="0">
                  <a:solidFill>
                    <a:schemeClr val="lt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1100288"/>
        <c:crosses val="autoZero"/>
        <c:crossBetween val="midCat"/>
        <c:majorUnit val="0.2"/>
      </c:valAx>
      <c:valAx>
        <c:axId val="37110028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cap="none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cap="none" baseline="0"/>
                  <a:t>Tracer Concentration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cap="none" baseline="0">
                  <a:solidFill>
                    <a:schemeClr val="lt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1099896"/>
        <c:crosses val="autoZero"/>
        <c:crossBetween val="midCat"/>
      </c:valAx>
      <c:spPr>
        <a:noFill/>
        <a:ln>
          <a:solidFill>
            <a:srgbClr xmlns:mc="http://schemas.openxmlformats.org/markup-compatibility/2006" xmlns:a14="http://schemas.microsoft.com/office/drawing/2010/main" val="000000" mc:Ignorable="a14" a14:legacySpreadsheetColorIndex="64"/>
          </a:solidFill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1800" dirty="0"/>
              <a:t>Step-Dose Curve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3175" cap="rnd">
                <a:solidFill>
                  <a:schemeClr val="accent1"/>
                </a:solidFill>
                <a:round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xVal>
            <c:numRef>
              <c:f>StepDoseMethod1!$I$12:$I$43</c:f>
              <c:numCache>
                <c:formatCode>0.00</c:formatCode>
                <c:ptCount val="32"/>
                <c:pt idx="0">
                  <c:v>0</c:v>
                </c:pt>
                <c:pt idx="1">
                  <c:v>4.2519999999999995E-2</c:v>
                </c:pt>
                <c:pt idx="2">
                  <c:v>9.5670000000000005E-2</c:v>
                </c:pt>
                <c:pt idx="3">
                  <c:v>0.11692999999999999</c:v>
                </c:pt>
                <c:pt idx="4">
                  <c:v>0.13818999999999998</c:v>
                </c:pt>
                <c:pt idx="5">
                  <c:v>0.15944999999999998</c:v>
                </c:pt>
                <c:pt idx="6">
                  <c:v>0.18070999999999995</c:v>
                </c:pt>
                <c:pt idx="7">
                  <c:v>0.20196999999999996</c:v>
                </c:pt>
                <c:pt idx="8">
                  <c:v>0.22322999999999996</c:v>
                </c:pt>
                <c:pt idx="9">
                  <c:v>0.24448999999999996</c:v>
                </c:pt>
                <c:pt idx="10">
                  <c:v>0.26574999999999993</c:v>
                </c:pt>
                <c:pt idx="11">
                  <c:v>0.28700999999999993</c:v>
                </c:pt>
                <c:pt idx="12">
                  <c:v>0.30826999999999993</c:v>
                </c:pt>
                <c:pt idx="13">
                  <c:v>0.32952999999999993</c:v>
                </c:pt>
                <c:pt idx="14">
                  <c:v>0.35078999999999988</c:v>
                </c:pt>
                <c:pt idx="15">
                  <c:v>0.37204999999999988</c:v>
                </c:pt>
                <c:pt idx="16">
                  <c:v>0.38267999999999991</c:v>
                </c:pt>
                <c:pt idx="17">
                  <c:v>0.39330999999999994</c:v>
                </c:pt>
                <c:pt idx="18">
                  <c:v>0.40393999999999997</c:v>
                </c:pt>
                <c:pt idx="19">
                  <c:v>0.41456999999999999</c:v>
                </c:pt>
                <c:pt idx="20">
                  <c:v>0.42519999999999997</c:v>
                </c:pt>
                <c:pt idx="21">
                  <c:v>0.43583000000000005</c:v>
                </c:pt>
                <c:pt idx="22">
                  <c:v>0.44646000000000002</c:v>
                </c:pt>
                <c:pt idx="23">
                  <c:v>0.45709000000000005</c:v>
                </c:pt>
                <c:pt idx="24">
                  <c:v>0.46772000000000002</c:v>
                </c:pt>
                <c:pt idx="25">
                  <c:v>0.47835000000000011</c:v>
                </c:pt>
                <c:pt idx="26" formatCode="0.000">
                  <c:v>0.48898000000000014</c:v>
                </c:pt>
                <c:pt idx="27" formatCode="0.000">
                  <c:v>0.49961000000000011</c:v>
                </c:pt>
                <c:pt idx="28">
                  <c:v>0.51024000000000014</c:v>
                </c:pt>
                <c:pt idx="29">
                  <c:v>0.52087000000000017</c:v>
                </c:pt>
                <c:pt idx="30">
                  <c:v>0.53150000000000019</c:v>
                </c:pt>
                <c:pt idx="31">
                  <c:v>0.54213000000000022</c:v>
                </c:pt>
              </c:numCache>
            </c:numRef>
          </c:xVal>
          <c:yVal>
            <c:numRef>
              <c:f>StepDoseMethod1!$L$12:$L$43</c:f>
              <c:numCache>
                <c:formatCode>0.00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1.1764705882352971E-3</c:v>
                </c:pt>
                <c:pt idx="4">
                  <c:v>8.0882352941176743E-4</c:v>
                </c:pt>
                <c:pt idx="5">
                  <c:v>4.0441176470588371E-4</c:v>
                </c:pt>
                <c:pt idx="6">
                  <c:v>9.5588235294117826E-4</c:v>
                </c:pt>
                <c:pt idx="7">
                  <c:v>4.7794117647059168E-4</c:v>
                </c:pt>
                <c:pt idx="8">
                  <c:v>4.7794117647059168E-4</c:v>
                </c:pt>
                <c:pt idx="9">
                  <c:v>2.683823529411765E-3</c:v>
                </c:pt>
                <c:pt idx="10">
                  <c:v>6.2500000000000003E-3</c:v>
                </c:pt>
                <c:pt idx="11">
                  <c:v>8.8235294117647075E-3</c:v>
                </c:pt>
                <c:pt idx="12" formatCode="0.000">
                  <c:v>1.2500000000000001E-2</c:v>
                </c:pt>
                <c:pt idx="13" formatCode="0.000">
                  <c:v>1.6544117647058827E-2</c:v>
                </c:pt>
                <c:pt idx="14" formatCode="0.000">
                  <c:v>2.5000000000000001E-2</c:v>
                </c:pt>
                <c:pt idx="15">
                  <c:v>3.1985294117647056E-2</c:v>
                </c:pt>
                <c:pt idx="16">
                  <c:v>3.5294117647058823E-2</c:v>
                </c:pt>
                <c:pt idx="17" formatCode="0.000">
                  <c:v>4.5588235294117645E-2</c:v>
                </c:pt>
                <c:pt idx="18" formatCode="0.000">
                  <c:v>4.779411764705882E-2</c:v>
                </c:pt>
                <c:pt idx="19">
                  <c:v>5.4044117647058819E-2</c:v>
                </c:pt>
                <c:pt idx="20">
                  <c:v>5.7720588235294114E-2</c:v>
                </c:pt>
                <c:pt idx="21">
                  <c:v>6.1029411764705881E-2</c:v>
                </c:pt>
                <c:pt idx="22">
                  <c:v>6.7647058823529421E-2</c:v>
                </c:pt>
                <c:pt idx="23">
                  <c:v>7.095588235294116E-2</c:v>
                </c:pt>
                <c:pt idx="24">
                  <c:v>7.9411764705882348E-2</c:v>
                </c:pt>
                <c:pt idx="25" formatCode="0.000">
                  <c:v>9.0073529411764705E-2</c:v>
                </c:pt>
                <c:pt idx="26" formatCode="0.000">
                  <c:v>9.5220588235294112E-2</c:v>
                </c:pt>
                <c:pt idx="27" formatCode="0.000">
                  <c:v>0.10477941176470588</c:v>
                </c:pt>
                <c:pt idx="28" formatCode="0.000">
                  <c:v>0.11029411764705883</c:v>
                </c:pt>
                <c:pt idx="29">
                  <c:v>0.11874999999999998</c:v>
                </c:pt>
                <c:pt idx="30">
                  <c:v>0.1253676470588235</c:v>
                </c:pt>
                <c:pt idx="31">
                  <c:v>0.13455882352941176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1DF-47C1-97DE-9AD426B275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4045720"/>
        <c:axId val="364046112"/>
      </c:scatterChart>
      <c:valAx>
        <c:axId val="364045720"/>
        <c:scaling>
          <c:orientation val="minMax"/>
          <c:max val="0.56000000000000005"/>
          <c:min val="0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cap="all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cap="none" baseline="0" dirty="0"/>
                  <a:t>t</a:t>
                </a:r>
                <a:r>
                  <a:rPr lang="en-US" sz="1800" dirty="0"/>
                  <a:t>/HRT</a:t>
                </a:r>
              </a:p>
            </c:rich>
          </c:tx>
          <c:layout>
            <c:manualLayout>
              <c:xMode val="edge"/>
              <c:yMode val="edge"/>
              <c:x val="0.51243561946061089"/>
              <c:y val="0.9163808924978937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cap="all" baseline="0">
                  <a:solidFill>
                    <a:schemeClr val="lt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4046112"/>
        <c:crosses val="autoZero"/>
        <c:crossBetween val="midCat"/>
        <c:majorUnit val="3.0000000000000006E-2"/>
      </c:valAx>
      <c:valAx>
        <c:axId val="364046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cap="all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c/c</a:t>
                </a:r>
                <a:r>
                  <a:rPr lang="en-US" sz="1800" cap="none" baseline="-25000" dirty="0"/>
                  <a:t>o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cap="all" baseline="0">
                  <a:solidFill>
                    <a:schemeClr val="lt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4045720"/>
        <c:crosses val="autoZero"/>
        <c:crossBetween val="midCat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6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Length-to-Width Ratios vs. t</a:t>
            </a:r>
            <a:r>
              <a:rPr lang="en-US" sz="1600" b="1" i="0" u="none" strike="noStrike" baseline="-25000">
                <a:solidFill>
                  <a:srgbClr val="000000"/>
                </a:solidFill>
                <a:latin typeface="Arial"/>
                <a:cs typeface="Arial"/>
              </a:rPr>
              <a:t>10</a:t>
            </a:r>
            <a:r>
              <a:rPr lang="en-US" sz="16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/HRT</a:t>
            </a:r>
          </a:p>
          <a:p>
            <a:pPr>
              <a:defRPr sz="16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6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Baffled Tanks</a:t>
            </a:r>
          </a:p>
        </c:rich>
      </c:tx>
      <c:layout>
        <c:manualLayout>
          <c:xMode val="edge"/>
          <c:yMode val="edge"/>
          <c:x val="0.31964483906770258"/>
          <c:y val="1.9575856443719411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7.9911209766925645E-2"/>
          <c:y val="0.13703099510603589"/>
          <c:w val="0.89567147613762488"/>
          <c:h val="0.70146818923327892"/>
        </c:manualLayout>
      </c:layout>
      <c:scatterChart>
        <c:scatterStyle val="lineMarker"/>
        <c:varyColors val="0"/>
        <c:ser>
          <c:idx val="0"/>
          <c:order val="0"/>
          <c:tx>
            <c:strRef>
              <c:f>Data!$C$2</c:f>
              <c:strCache>
                <c:ptCount val="1"/>
                <c:pt idx="0">
                  <c:v>AWWARF - Rectangular Clearwells</c:v>
                </c:pt>
              </c:strCache>
            </c:strRef>
          </c:tx>
          <c:spPr>
            <a:ln w="25400">
              <a:solidFill>
                <a:srgbClr val="000080"/>
              </a:solidFill>
              <a:prstDash val="solid"/>
            </a:ln>
          </c:spPr>
          <c:marker>
            <c:symbol val="none"/>
          </c:marker>
          <c:xVal>
            <c:numRef>
              <c:f>Data!$B$3:$B$93</c:f>
              <c:numCache>
                <c:formatCode>General</c:formatCode>
                <c:ptCount val="9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</c:numCache>
            </c:numRef>
          </c:xVal>
          <c:yVal>
            <c:numRef>
              <c:f>Data!$C$3:$C$93</c:f>
              <c:numCache>
                <c:formatCode>General</c:formatCode>
                <c:ptCount val="91"/>
                <c:pt idx="5">
                  <c:v>0.3174124818269255</c:v>
                </c:pt>
                <c:pt idx="6">
                  <c:v>0.35358507869484607</c:v>
                </c:pt>
                <c:pt idx="7">
                  <c:v>0.38416857357257411</c:v>
                </c:pt>
                <c:pt idx="8">
                  <c:v>0.4106612018692794</c:v>
                </c:pt>
                <c:pt idx="9">
                  <c:v>0.43402935614350591</c:v>
                </c:pt>
                <c:pt idx="10">
                  <c:v>0.45493288245001867</c:v>
                </c:pt>
                <c:pt idx="11">
                  <c:v>0.47384242212319672</c:v>
                </c:pt>
                <c:pt idx="12">
                  <c:v>0.49110547931793924</c:v>
                </c:pt>
                <c:pt idx="13">
                  <c:v>0.50698595252036882</c:v>
                </c:pt>
                <c:pt idx="14">
                  <c:v>0.52168897419566729</c:v>
                </c:pt>
                <c:pt idx="15">
                  <c:v>0.5353771598986784</c:v>
                </c:pt>
                <c:pt idx="16">
                  <c:v>0.54818160249237258</c:v>
                </c:pt>
                <c:pt idx="17">
                  <c:v>0.56020952746075325</c:v>
                </c:pt>
                <c:pt idx="18">
                  <c:v>0.57154975676659903</c:v>
                </c:pt>
                <c:pt idx="19">
                  <c:v>0.5822766934666217</c:v>
                </c:pt>
                <c:pt idx="20">
                  <c:v>0.59245328307311174</c:v>
                </c:pt>
                <c:pt idx="21">
                  <c:v>0.60213325164432707</c:v>
                </c:pt>
                <c:pt idx="22">
                  <c:v>0.61136282274628984</c:v>
                </c:pt>
                <c:pt idx="23">
                  <c:v>0.6201820524403433</c:v>
                </c:pt>
                <c:pt idx="24">
                  <c:v>0.62862587994103236</c:v>
                </c:pt>
                <c:pt idx="25">
                  <c:v>0.63672496365385101</c:v>
                </c:pt>
                <c:pt idx="26">
                  <c:v>0.64450635314346205</c:v>
                </c:pt>
                <c:pt idx="27">
                  <c:v>0.65199403421525881</c:v>
                </c:pt>
                <c:pt idx="28">
                  <c:v>0.65920937481876041</c:v>
                </c:pt>
                <c:pt idx="29">
                  <c:v>0.66617149266931641</c:v>
                </c:pt>
                <c:pt idx="30">
                  <c:v>0.67289756052177163</c:v>
                </c:pt>
                <c:pt idx="31">
                  <c:v>0.67940306136985296</c:v>
                </c:pt>
                <c:pt idx="32">
                  <c:v>0.6857020031154657</c:v>
                </c:pt>
                <c:pt idx="33">
                  <c:v>0.69180710019494962</c:v>
                </c:pt>
                <c:pt idx="34">
                  <c:v>0.69772992808384637</c:v>
                </c:pt>
                <c:pt idx="35">
                  <c:v>0.70348105539949957</c:v>
                </c:pt>
                <c:pt idx="36">
                  <c:v>0.70907015738969215</c:v>
                </c:pt>
                <c:pt idx="37">
                  <c:v>0.71450611386861407</c:v>
                </c:pt>
                <c:pt idx="38">
                  <c:v>0.71979709408971493</c:v>
                </c:pt>
                <c:pt idx="39">
                  <c:v>0.72495063059212184</c:v>
                </c:pt>
                <c:pt idx="40">
                  <c:v>0.72997368369620497</c:v>
                </c:pt>
                <c:pt idx="41">
                  <c:v>0.73487269803413469</c:v>
                </c:pt>
                <c:pt idx="42">
                  <c:v>0.7396536522674203</c:v>
                </c:pt>
                <c:pt idx="43">
                  <c:v>0.74432210295360279</c:v>
                </c:pt>
                <c:pt idx="44">
                  <c:v>0.74888322336938296</c:v>
                </c:pt>
                <c:pt idx="45">
                  <c:v>0.75334183797043142</c:v>
                </c:pt>
                <c:pt idx="46">
                  <c:v>0.75770245306343642</c:v>
                </c:pt>
                <c:pt idx="47">
                  <c:v>0.76196928417927556</c:v>
                </c:pt>
                <c:pt idx="48">
                  <c:v>0.76614628056412559</c:v>
                </c:pt>
                <c:pt idx="49">
                  <c:v>0.77023714714514824</c:v>
                </c:pt>
                <c:pt idx="50">
                  <c:v>0.77424536427694413</c:v>
                </c:pt>
                <c:pt idx="51">
                  <c:v>0.77817420553250616</c:v>
                </c:pt>
                <c:pt idx="52">
                  <c:v>0.78202675376655517</c:v>
                </c:pt>
                <c:pt idx="53">
                  <c:v>0.78580591564874092</c:v>
                </c:pt>
                <c:pt idx="54">
                  <c:v>0.78951443483835204</c:v>
                </c:pt>
                <c:pt idx="55">
                  <c:v>0.79315490395012223</c:v>
                </c:pt>
                <c:pt idx="56">
                  <c:v>0.79672977544185364</c:v>
                </c:pt>
                <c:pt idx="57">
                  <c:v>0.80024137153837471</c:v>
                </c:pt>
                <c:pt idx="58">
                  <c:v>0.80369189329240953</c:v>
                </c:pt>
                <c:pt idx="59">
                  <c:v>0.80708342887089479</c:v>
                </c:pt>
                <c:pt idx="60">
                  <c:v>0.81041796114486464</c:v>
                </c:pt>
                <c:pt idx="61">
                  <c:v>0.81369737465198488</c:v>
                </c:pt>
                <c:pt idx="62">
                  <c:v>0.81692346199294619</c:v>
                </c:pt>
                <c:pt idx="63">
                  <c:v>0.82009792971607998</c:v>
                </c:pt>
                <c:pt idx="64">
                  <c:v>0.82322240373855882</c:v>
                </c:pt>
                <c:pt idx="65">
                  <c:v>0.82629843434729433</c:v>
                </c:pt>
                <c:pt idx="66">
                  <c:v>0.82932750081804274</c:v>
                </c:pt>
                <c:pt idx="67">
                  <c:v>0.83231101568716759</c:v>
                </c:pt>
                <c:pt idx="68">
                  <c:v>0.8352503287069396</c:v>
                </c:pt>
                <c:pt idx="69">
                  <c:v>0.83814673051209632</c:v>
                </c:pt>
                <c:pt idx="70">
                  <c:v>0.84100145602259291</c:v>
                </c:pt>
                <c:pt idx="71">
                  <c:v>0.84381568760499692</c:v>
                </c:pt>
                <c:pt idx="72">
                  <c:v>0.84659055801278538</c:v>
                </c:pt>
                <c:pt idx="73">
                  <c:v>0.84932715312384077</c:v>
                </c:pt>
                <c:pt idx="74">
                  <c:v>0.8520265144917073</c:v>
                </c:pt>
                <c:pt idx="75">
                  <c:v>0.85468964172560391</c:v>
                </c:pt>
                <c:pt idx="76">
                  <c:v>0.85731749471280805</c:v>
                </c:pt>
                <c:pt idx="77">
                  <c:v>0.8599109956957709</c:v>
                </c:pt>
                <c:pt idx="78">
                  <c:v>0.86247103121521496</c:v>
                </c:pt>
                <c:pt idx="79">
                  <c:v>0.86499845392945707</c:v>
                </c:pt>
                <c:pt idx="80">
                  <c:v>0.86749408431929798</c:v>
                </c:pt>
                <c:pt idx="81">
                  <c:v>0.86995871228701183</c:v>
                </c:pt>
                <c:pt idx="82">
                  <c:v>0.87239309865722781</c:v>
                </c:pt>
                <c:pt idx="83">
                  <c:v>0.87479797658684511</c:v>
                </c:pt>
                <c:pt idx="84">
                  <c:v>0.87717405289051331</c:v>
                </c:pt>
                <c:pt idx="85">
                  <c:v>0.87952200928767876</c:v>
                </c:pt>
                <c:pt idx="86">
                  <c:v>0.8818425035766958</c:v>
                </c:pt>
                <c:pt idx="87">
                  <c:v>0.88413617074106932</c:v>
                </c:pt>
                <c:pt idx="88">
                  <c:v>0.88640362399247619</c:v>
                </c:pt>
                <c:pt idx="89">
                  <c:v>0.88864545575485643</c:v>
                </c:pt>
                <c:pt idx="90">
                  <c:v>0.89086223859352454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1BB-4221-811D-DED37D4CB330}"/>
            </c:ext>
          </c:extLst>
        </c:ser>
        <c:ser>
          <c:idx val="1"/>
          <c:order val="1"/>
          <c:tx>
            <c:strRef>
              <c:f>Data!$D$2</c:f>
              <c:strCache>
                <c:ptCount val="1"/>
                <c:pt idx="0">
                  <c:v>SWRCB - Rectangular &amp; Circular Clearwells</c:v>
                </c:pt>
              </c:strCache>
            </c:strRef>
          </c:tx>
          <c:spPr>
            <a:ln w="25400">
              <a:solidFill>
                <a:srgbClr val="FF00FF"/>
              </a:solidFill>
              <a:prstDash val="solid"/>
            </a:ln>
          </c:spPr>
          <c:marker>
            <c:symbol val="none"/>
          </c:marker>
          <c:xVal>
            <c:numRef>
              <c:f>Data!$B$3:$B$93</c:f>
              <c:numCache>
                <c:formatCode>General</c:formatCode>
                <c:ptCount val="9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</c:numCache>
            </c:numRef>
          </c:xVal>
          <c:yVal>
            <c:numRef>
              <c:f>Data!$D$3:$D$93</c:f>
              <c:numCache>
                <c:formatCode>General</c:formatCode>
                <c:ptCount val="91"/>
                <c:pt idx="7">
                  <c:v>0.26373902282729755</c:v>
                </c:pt>
                <c:pt idx="8">
                  <c:v>0.28956399416088019</c:v>
                </c:pt>
                <c:pt idx="9">
                  <c:v>0.31234323325682478</c:v>
                </c:pt>
                <c:pt idx="10">
                  <c:v>0.33271995698504842</c:v>
                </c:pt>
                <c:pt idx="11">
                  <c:v>0.35115294575920486</c:v>
                </c:pt>
                <c:pt idx="12">
                  <c:v>0.36798094606899923</c:v>
                </c:pt>
                <c:pt idx="13">
                  <c:v>0.38346120573306119</c:v>
                </c:pt>
                <c:pt idx="14">
                  <c:v>0.39779368754759092</c:v>
                </c:pt>
                <c:pt idx="15">
                  <c:v>0.41113690889316734</c:v>
                </c:pt>
                <c:pt idx="16">
                  <c:v>0.42361865888117356</c:v>
                </c:pt>
                <c:pt idx="17">
                  <c:v>0.43534346074047214</c:v>
                </c:pt>
                <c:pt idx="18">
                  <c:v>0.44639789797711815</c:v>
                </c:pt>
                <c:pt idx="19">
                  <c:v>0.45685449857078952</c:v>
                </c:pt>
                <c:pt idx="20">
                  <c:v>0.46677462170534179</c:v>
                </c:pt>
                <c:pt idx="21">
                  <c:v>0.47621063945570996</c:v>
                </c:pt>
                <c:pt idx="22">
                  <c:v>0.48520761047949823</c:v>
                </c:pt>
                <c:pt idx="23">
                  <c:v>0.49380458136069749</c:v>
                </c:pt>
                <c:pt idx="24">
                  <c:v>0.5020356107892926</c:v>
                </c:pt>
                <c:pt idx="25">
                  <c:v>0.5099305845295099</c:v>
                </c:pt>
                <c:pt idx="26">
                  <c:v>0.51751587045335457</c:v>
                </c:pt>
                <c:pt idx="27">
                  <c:v>0.52481484988523719</c:v>
                </c:pt>
                <c:pt idx="28">
                  <c:v>0.53184835226788429</c:v>
                </c:pt>
                <c:pt idx="29">
                  <c:v>0.53863501351938403</c:v>
                </c:pt>
                <c:pt idx="30">
                  <c:v>0.54519157361346082</c:v>
                </c:pt>
                <c:pt idx="31">
                  <c:v>0.55153312534742727</c:v>
                </c:pt>
                <c:pt idx="32">
                  <c:v>0.55767332360146704</c:v>
                </c:pt>
                <c:pt idx="33">
                  <c:v>0.56362456238761716</c:v>
                </c:pt>
                <c:pt idx="34">
                  <c:v>0.56939812546076563</c:v>
                </c:pt>
                <c:pt idx="35">
                  <c:v>0.57500431509205252</c:v>
                </c:pt>
                <c:pt idx="36">
                  <c:v>0.58045256269741163</c:v>
                </c:pt>
                <c:pt idx="37">
                  <c:v>0.5857515243053929</c:v>
                </c:pt>
                <c:pt idx="38">
                  <c:v>0.5909091632910829</c:v>
                </c:pt>
                <c:pt idx="39">
                  <c:v>0.59593282236147349</c:v>
                </c:pt>
                <c:pt idx="40">
                  <c:v>0.60082928642563516</c:v>
                </c:pt>
                <c:pt idx="41">
                  <c:v>0.60560483770061313</c:v>
                </c:pt>
                <c:pt idx="42">
                  <c:v>0.61026530417600333</c:v>
                </c:pt>
                <c:pt idx="43">
                  <c:v>0.61481610237513484</c:v>
                </c:pt>
                <c:pt idx="44">
                  <c:v>0.6192622751997916</c:v>
                </c:pt>
                <c:pt idx="45">
                  <c:v>0.62360852552157975</c:v>
                </c:pt>
                <c:pt idx="46">
                  <c:v>0.62785924608099086</c:v>
                </c:pt>
                <c:pt idx="47">
                  <c:v>0.63201854617072517</c:v>
                </c:pt>
                <c:pt idx="48">
                  <c:v>0.63609027550958608</c:v>
                </c:pt>
                <c:pt idx="49">
                  <c:v>0.64007804565459503</c:v>
                </c:pt>
                <c:pt idx="50">
                  <c:v>0.64398524924980338</c:v>
                </c:pt>
                <c:pt idx="51">
                  <c:v>0.64781507736888455</c:v>
                </c:pt>
                <c:pt idx="52">
                  <c:v>0.65157053517364805</c:v>
                </c:pt>
                <c:pt idx="53">
                  <c:v>0.65525445608098032</c:v>
                </c:pt>
                <c:pt idx="54">
                  <c:v>0.65886951460553056</c:v>
                </c:pt>
                <c:pt idx="55">
                  <c:v>0.66241823802395983</c:v>
                </c:pt>
                <c:pt idx="56">
                  <c:v>0.66590301698817789</c:v>
                </c:pt>
                <c:pt idx="57">
                  <c:v>0.66932611519920193</c:v>
                </c:pt>
                <c:pt idx="58">
                  <c:v>0.6726896782396774</c:v>
                </c:pt>
                <c:pt idx="59">
                  <c:v>0.67599574165136611</c:v>
                </c:pt>
                <c:pt idx="60">
                  <c:v>0.67924623833375419</c:v>
                </c:pt>
                <c:pt idx="61">
                  <c:v>0.68244300533111835</c:v>
                </c:pt>
                <c:pt idx="62">
                  <c:v>0.68558779006772064</c:v>
                </c:pt>
                <c:pt idx="63">
                  <c:v>0.68868225608412237</c:v>
                </c:pt>
                <c:pt idx="64">
                  <c:v>0.69172798832176041</c:v>
                </c:pt>
                <c:pt idx="65">
                  <c:v>0.69472649799781605</c:v>
                </c:pt>
                <c:pt idx="66">
                  <c:v>0.69767922710791053</c:v>
                </c:pt>
                <c:pt idx="67">
                  <c:v>0.70058755259021266</c:v>
                </c:pt>
                <c:pt idx="68">
                  <c:v>0.703452790181059</c:v>
                </c:pt>
                <c:pt idx="69">
                  <c:v>0.7062761979891099</c:v>
                </c:pt>
                <c:pt idx="70">
                  <c:v>0.709058979812346</c:v>
                </c:pt>
                <c:pt idx="71">
                  <c:v>0.7118022882197903</c:v>
                </c:pt>
                <c:pt idx="72">
                  <c:v>0.714507227417705</c:v>
                </c:pt>
                <c:pt idx="73">
                  <c:v>0.71717485591809871</c:v>
                </c:pt>
                <c:pt idx="74">
                  <c:v>0.71980618902568638</c:v>
                </c:pt>
                <c:pt idx="75">
                  <c:v>0.72240220115792231</c:v>
                </c:pt>
                <c:pt idx="76">
                  <c:v>0.72496382801137638</c:v>
                </c:pt>
                <c:pt idx="77">
                  <c:v>0.72749196858650245</c:v>
                </c:pt>
                <c:pt idx="78">
                  <c:v>0.72998748708176697</c:v>
                </c:pt>
                <c:pt idx="79">
                  <c:v>0.73245121466712182</c:v>
                </c:pt>
                <c:pt idx="80">
                  <c:v>0.73488395114592853</c:v>
                </c:pt>
                <c:pt idx="81">
                  <c:v>0.7372864665136496</c:v>
                </c:pt>
                <c:pt idx="82">
                  <c:v>0.7396595024209065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31BB-4221-811D-DED37D4CB330}"/>
            </c:ext>
          </c:extLst>
        </c:ser>
        <c:ser>
          <c:idx val="2"/>
          <c:order val="2"/>
          <c:tx>
            <c:strRef>
              <c:f>Data!$E$2</c:f>
              <c:strCache>
                <c:ptCount val="1"/>
                <c:pt idx="0">
                  <c:v>SWRCB - Rectangular Clearwells</c:v>
                </c:pt>
              </c:strCache>
            </c:strRef>
          </c:tx>
          <c:spPr>
            <a:ln w="25400">
              <a:solidFill>
                <a:srgbClr val="FFFF00"/>
              </a:solidFill>
              <a:prstDash val="solid"/>
            </a:ln>
          </c:spPr>
          <c:marker>
            <c:symbol val="none"/>
          </c:marker>
          <c:xVal>
            <c:numRef>
              <c:f>Data!$B$3:$B$93</c:f>
              <c:numCache>
                <c:formatCode>General</c:formatCode>
                <c:ptCount val="9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</c:numCache>
            </c:numRef>
          </c:xVal>
          <c:yVal>
            <c:numRef>
              <c:f>Data!$E$3:$E$93</c:f>
              <c:numCache>
                <c:formatCode>General</c:formatCode>
                <c:ptCount val="91"/>
                <c:pt idx="7">
                  <c:v>0.33299734032848588</c:v>
                </c:pt>
                <c:pt idx="8">
                  <c:v>0.35300034294363936</c:v>
                </c:pt>
                <c:pt idx="9">
                  <c:v>0.37064424168496563</c:v>
                </c:pt>
                <c:pt idx="10">
                  <c:v>0.38642724693050801</c:v>
                </c:pt>
                <c:pt idx="11">
                  <c:v>0.40070471186519591</c:v>
                </c:pt>
                <c:pt idx="12">
                  <c:v>0.41373901613824243</c:v>
                </c:pt>
                <c:pt idx="13">
                  <c:v>0.42572941374773815</c:v>
                </c:pt>
                <c:pt idx="14">
                  <c:v>0.43683078797636565</c:v>
                </c:pt>
                <c:pt idx="15">
                  <c:v>0.44716592012511103</c:v>
                </c:pt>
                <c:pt idx="16">
                  <c:v>0.45683379059151918</c:v>
                </c:pt>
                <c:pt idx="17">
                  <c:v>0.4659153589396211</c:v>
                </c:pt>
                <c:pt idx="18">
                  <c:v>0.4744776893328454</c:v>
                </c:pt>
                <c:pt idx="19">
                  <c:v>0.48257695907913267</c:v>
                </c:pt>
                <c:pt idx="20">
                  <c:v>0.49026069457838778</c:v>
                </c:pt>
                <c:pt idx="21">
                  <c:v>0.49756946117096873</c:v>
                </c:pt>
                <c:pt idx="22">
                  <c:v>0.50453815951307568</c:v>
                </c:pt>
                <c:pt idx="23">
                  <c:v>0.51119703354618662</c:v>
                </c:pt>
                <c:pt idx="24">
                  <c:v>0.51757246378612221</c:v>
                </c:pt>
                <c:pt idx="25">
                  <c:v>0.52368759856525637</c:v>
                </c:pt>
                <c:pt idx="26">
                  <c:v>0.52956286139561803</c:v>
                </c:pt>
                <c:pt idx="27">
                  <c:v>0.53521636252744842</c:v>
                </c:pt>
                <c:pt idx="28">
                  <c:v>0.54066423562424548</c:v>
                </c:pt>
                <c:pt idx="29">
                  <c:v>0.54592091533197373</c:v>
                </c:pt>
                <c:pt idx="30">
                  <c:v>0.55099936777299086</c:v>
                </c:pt>
                <c:pt idx="31">
                  <c:v>0.55591128323187489</c:v>
                </c:pt>
                <c:pt idx="32">
                  <c:v>0.56066723823939901</c:v>
                </c:pt>
                <c:pt idx="33">
                  <c:v>0.5652768327076787</c:v>
                </c:pt>
                <c:pt idx="34">
                  <c:v>0.56974880658750093</c:v>
                </c:pt>
                <c:pt idx="35">
                  <c:v>0.57409113961111413</c:v>
                </c:pt>
                <c:pt idx="36">
                  <c:v>0.57831113698072523</c:v>
                </c:pt>
                <c:pt idx="37">
                  <c:v>0.58241550331410474</c:v>
                </c:pt>
                <c:pt idx="38">
                  <c:v>0.5864104067270125</c:v>
                </c:pt>
                <c:pt idx="39">
                  <c:v>0.59030153459022094</c:v>
                </c:pt>
                <c:pt idx="40">
                  <c:v>0.59409414222626755</c:v>
                </c:pt>
                <c:pt idx="41">
                  <c:v>0.59779309559230531</c:v>
                </c:pt>
                <c:pt idx="42">
                  <c:v>0.6014029088188485</c:v>
                </c:pt>
                <c:pt idx="43">
                  <c:v>0.60492777733089553</c:v>
                </c:pt>
                <c:pt idx="44">
                  <c:v>0.6083716071609554</c:v>
                </c:pt>
                <c:pt idx="45">
                  <c:v>0.61173804096759377</c:v>
                </c:pt>
                <c:pt idx="46">
                  <c:v>0.61503048119406634</c:v>
                </c:pt>
                <c:pt idx="47">
                  <c:v>0.6182521107361667</c:v>
                </c:pt>
                <c:pt idx="48">
                  <c:v>0.62140591143400203</c:v>
                </c:pt>
                <c:pt idx="49">
                  <c:v>0.62449468065697178</c:v>
                </c:pt>
                <c:pt idx="50">
                  <c:v>0.6275210462131362</c:v>
                </c:pt>
                <c:pt idx="51">
                  <c:v>0.63048747978210395</c:v>
                </c:pt>
                <c:pt idx="52">
                  <c:v>0.63339630904349775</c:v>
                </c:pt>
                <c:pt idx="53">
                  <c:v>0.63624972865010776</c:v>
                </c:pt>
                <c:pt idx="54">
                  <c:v>0.63904981017532825</c:v>
                </c:pt>
                <c:pt idx="55">
                  <c:v>0.64179851114782416</c:v>
                </c:pt>
                <c:pt idx="56">
                  <c:v>0.64449768327212531</c:v>
                </c:pt>
                <c:pt idx="57">
                  <c:v>0.64714907992161552</c:v>
                </c:pt>
                <c:pt idx="58">
                  <c:v>0.64975436297985356</c:v>
                </c:pt>
                <c:pt idx="59">
                  <c:v>0.6523151090970768</c:v>
                </c:pt>
                <c:pt idx="60">
                  <c:v>0.65483281542087057</c:v>
                </c:pt>
                <c:pt idx="61">
                  <c:v>0.65730890485316196</c:v>
                </c:pt>
                <c:pt idx="62">
                  <c:v>0.65974473087975471</c:v>
                </c:pt>
                <c:pt idx="63">
                  <c:v>0.66214158201345152</c:v>
                </c:pt>
                <c:pt idx="64">
                  <c:v>0.66450068588727873</c:v>
                </c:pt>
                <c:pt idx="65">
                  <c:v>0.66682321303036629</c:v>
                </c:pt>
                <c:pt idx="66">
                  <c:v>0.66911028035555842</c:v>
                </c:pt>
                <c:pt idx="67">
                  <c:v>0.67136295438476656</c:v>
                </c:pt>
                <c:pt idx="68">
                  <c:v>0.67358225423538076</c:v>
                </c:pt>
                <c:pt idx="69">
                  <c:v>0.67576915438866947</c:v>
                </c:pt>
                <c:pt idx="70">
                  <c:v>0.67792458725899396</c:v>
                </c:pt>
                <c:pt idx="71">
                  <c:v>0.68004944558078895</c:v>
                </c:pt>
                <c:pt idx="72">
                  <c:v>0.68214458462860506</c:v>
                </c:pt>
                <c:pt idx="73">
                  <c:v>0.68421082428402891</c:v>
                </c:pt>
                <c:pt idx="74">
                  <c:v>0.68624895096198457</c:v>
                </c:pt>
                <c:pt idx="75">
                  <c:v>0.68825971940773922</c:v>
                </c:pt>
                <c:pt idx="76">
                  <c:v>0.69024385437489233</c:v>
                </c:pt>
                <c:pt idx="77">
                  <c:v>0.6922020521936818</c:v>
                </c:pt>
                <c:pt idx="78">
                  <c:v>0.69413498223810077</c:v>
                </c:pt>
                <c:pt idx="79">
                  <c:v>0.69604328829955975</c:v>
                </c:pt>
                <c:pt idx="80">
                  <c:v>0.69792758987414738</c:v>
                </c:pt>
                <c:pt idx="81">
                  <c:v>0.69978848336993127</c:v>
                </c:pt>
                <c:pt idx="82">
                  <c:v>0.70162654324018503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31BB-4221-811D-DED37D4CB330}"/>
            </c:ext>
          </c:extLst>
        </c:ser>
        <c:ser>
          <c:idx val="3"/>
          <c:order val="3"/>
          <c:tx>
            <c:strRef>
              <c:f>Data!$F$2</c:f>
              <c:strCache>
                <c:ptCount val="1"/>
                <c:pt idx="0">
                  <c:v>SWRCB - Circular Clearwells</c:v>
                </c:pt>
              </c:strCache>
            </c:strRef>
          </c:tx>
          <c:spPr>
            <a:ln w="25400">
              <a:solidFill>
                <a:srgbClr val="00FFFF"/>
              </a:solidFill>
              <a:prstDash val="solid"/>
            </a:ln>
          </c:spPr>
          <c:marker>
            <c:symbol val="none"/>
          </c:marker>
          <c:xVal>
            <c:numRef>
              <c:f>Data!$B$3:$B$93</c:f>
              <c:numCache>
                <c:formatCode>General</c:formatCode>
                <c:ptCount val="9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</c:numCache>
            </c:numRef>
          </c:xVal>
          <c:yVal>
            <c:numRef>
              <c:f>Data!$F$3:$F$93</c:f>
              <c:numCache>
                <c:formatCode>General</c:formatCode>
                <c:ptCount val="91"/>
                <c:pt idx="6">
                  <c:v>0.24827093608950951</c:v>
                </c:pt>
                <c:pt idx="7">
                  <c:v>0.27612596393429512</c:v>
                </c:pt>
                <c:pt idx="8">
                  <c:v>0.30025508658154632</c:v>
                </c:pt>
                <c:pt idx="9">
                  <c:v>0.32153848112465488</c:v>
                </c:pt>
                <c:pt idx="10">
                  <c:v>0.34057712630402409</c:v>
                </c:pt>
                <c:pt idx="11">
                  <c:v>0.35779967579466559</c:v>
                </c:pt>
                <c:pt idx="12">
                  <c:v>0.37352263161669164</c:v>
                </c:pt>
                <c:pt idx="13">
                  <c:v>0.38798634889329969</c:v>
                </c:pt>
                <c:pt idx="14">
                  <c:v>0.40137765946147719</c:v>
                </c:pt>
                <c:pt idx="15">
                  <c:v>0.41384467133916936</c:v>
                </c:pt>
                <c:pt idx="16">
                  <c:v>0.42550678210872839</c:v>
                </c:pt>
                <c:pt idx="17">
                  <c:v>0.43646165127095826</c:v>
                </c:pt>
                <c:pt idx="18">
                  <c:v>0.44679017665183696</c:v>
                </c:pt>
                <c:pt idx="19">
                  <c:v>0.45656012353537578</c:v>
                </c:pt>
                <c:pt idx="20">
                  <c:v>0.46582882183120611</c:v>
                </c:pt>
                <c:pt idx="21">
                  <c:v>0.47464520449662251</c:v>
                </c:pt>
                <c:pt idx="22">
                  <c:v>0.48305137132184772</c:v>
                </c:pt>
                <c:pt idx="23">
                  <c:v>0.49108380481839731</c:v>
                </c:pt>
                <c:pt idx="24">
                  <c:v>0.49877432714387382</c:v>
                </c:pt>
                <c:pt idx="25">
                  <c:v>0.50615086155368383</c:v>
                </c:pt>
                <c:pt idx="26">
                  <c:v>0.51323804442048182</c:v>
                </c:pt>
                <c:pt idx="27">
                  <c:v>0.52005772168698228</c:v>
                </c:pt>
                <c:pt idx="28">
                  <c:v>0.52662935498865926</c:v>
                </c:pt>
                <c:pt idx="29">
                  <c:v>0.53297035647855584</c:v>
                </c:pt>
                <c:pt idx="30">
                  <c:v>0.53909636686635143</c:v>
                </c:pt>
                <c:pt idx="31">
                  <c:v>0.54502148785046589</c:v>
                </c:pt>
                <c:pt idx="32">
                  <c:v>0.55075847763591057</c:v>
                </c:pt>
                <c:pt idx="33">
                  <c:v>0.55631891635699293</c:v>
                </c:pt>
                <c:pt idx="34">
                  <c:v>0.56171334679814033</c:v>
                </c:pt>
                <c:pt idx="35">
                  <c:v>0.56695139471113698</c:v>
                </c:pt>
                <c:pt idx="36">
                  <c:v>0.57204187217901903</c:v>
                </c:pt>
                <c:pt idx="37">
                  <c:v>0.57699286681481132</c:v>
                </c:pt>
                <c:pt idx="38">
                  <c:v>0.58181181906255786</c:v>
                </c:pt>
                <c:pt idx="39">
                  <c:v>0.58650558945562703</c:v>
                </c:pt>
                <c:pt idx="40">
                  <c:v>0.59108051735838829</c:v>
                </c:pt>
                <c:pt idx="41">
                  <c:v>0.59554247245346847</c:v>
                </c:pt>
                <c:pt idx="42">
                  <c:v>0.59989690002380469</c:v>
                </c:pt>
                <c:pt idx="43">
                  <c:v>0.60414886090582676</c:v>
                </c:pt>
                <c:pt idx="44">
                  <c:v>0.60830306684902979</c:v>
                </c:pt>
                <c:pt idx="45">
                  <c:v>0.61236391190149675</c:v>
                </c:pt>
                <c:pt idx="46">
                  <c:v>0.61633550034557949</c:v>
                </c:pt>
                <c:pt idx="47">
                  <c:v>0.62022167162900754</c:v>
                </c:pt>
                <c:pt idx="48">
                  <c:v>0.62402602267105589</c:v>
                </c:pt>
                <c:pt idx="49">
                  <c:v>0.62775192786859024</c:v>
                </c:pt>
                <c:pt idx="50">
                  <c:v>0.63140255708086601</c:v>
                </c:pt>
                <c:pt idx="51">
                  <c:v>0.63498089183328565</c:v>
                </c:pt>
                <c:pt idx="52">
                  <c:v>0.63848973994766389</c:v>
                </c:pt>
                <c:pt idx="53">
                  <c:v>0.64193174877886838</c:v>
                </c:pt>
                <c:pt idx="54">
                  <c:v>0.64530941721416435</c:v>
                </c:pt>
                <c:pt idx="55">
                  <c:v>0.64862510657150751</c:v>
                </c:pt>
                <c:pt idx="56">
                  <c:v>0.65188105051584155</c:v>
                </c:pt>
                <c:pt idx="57">
                  <c:v>0.65507936409770318</c:v>
                </c:pt>
                <c:pt idx="58">
                  <c:v>0.65822205200573791</c:v>
                </c:pt>
                <c:pt idx="59">
                  <c:v>0.66131101611376353</c:v>
                </c:pt>
                <c:pt idx="60">
                  <c:v>0.6643480623935335</c:v>
                </c:pt>
                <c:pt idx="61">
                  <c:v>0.66733490725611733</c:v>
                </c:pt>
                <c:pt idx="62">
                  <c:v>0.67027318337764807</c:v>
                </c:pt>
                <c:pt idx="63">
                  <c:v>0.6731644450589499</c:v>
                </c:pt>
                <c:pt idx="64">
                  <c:v>0.67601017316309264</c:v>
                </c:pt>
                <c:pt idx="65">
                  <c:v>0.6788117796701415</c:v>
                </c:pt>
                <c:pt idx="66">
                  <c:v>0.681570611884175</c:v>
                </c:pt>
                <c:pt idx="67">
                  <c:v>0.68428795632394745</c:v>
                </c:pt>
                <c:pt idx="68">
                  <c:v>0.68696504232532252</c:v>
                </c:pt>
                <c:pt idx="69">
                  <c:v>0.68960304538072481</c:v>
                </c:pt>
                <c:pt idx="70">
                  <c:v>0.69220309023831927</c:v>
                </c:pt>
                <c:pt idx="71">
                  <c:v>0.69476625378136569</c:v>
                </c:pt>
                <c:pt idx="72">
                  <c:v>0.69729356770620121</c:v>
                </c:pt>
                <c:pt idx="73">
                  <c:v>0.69978602101551424</c:v>
                </c:pt>
                <c:pt idx="74">
                  <c:v>0.70224456234199351</c:v>
                </c:pt>
                <c:pt idx="75">
                  <c:v>0.70467010211601122</c:v>
                </c:pt>
                <c:pt idx="76">
                  <c:v>0.70706351458974004</c:v>
                </c:pt>
                <c:pt idx="77">
                  <c:v>0.70942563972896067</c:v>
                </c:pt>
                <c:pt idx="78">
                  <c:v>0.71175728498280921</c:v>
                </c:pt>
                <c:pt idx="79">
                  <c:v>0.71405922694079083</c:v>
                </c:pt>
                <c:pt idx="80">
                  <c:v>0.71633221288557036</c:v>
                </c:pt>
                <c:pt idx="81">
                  <c:v>0.71857696224930978</c:v>
                </c:pt>
                <c:pt idx="82">
                  <c:v>0.72079416798065055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31BB-4221-811D-DED37D4CB3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9136800"/>
        <c:axId val="1"/>
      </c:scatterChart>
      <c:valAx>
        <c:axId val="119136800"/>
        <c:scaling>
          <c:orientation val="minMax"/>
          <c:max val="90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L/W</a:t>
                </a:r>
              </a:p>
            </c:rich>
          </c:tx>
          <c:layout>
            <c:manualLayout>
              <c:xMode val="edge"/>
              <c:yMode val="edge"/>
              <c:x val="0.5049944506104328"/>
              <c:y val="0.8776508972267537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crossBetween val="midCat"/>
        <c:majorUnit val="5"/>
      </c:valAx>
      <c:valAx>
        <c:axId val="1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400" b="1" i="0" u="none" strike="noStrike" baseline="0">
                    <a:solidFill>
                      <a:srgbClr val="000000"/>
                    </a:solidFill>
                    <a:latin typeface="Arial"/>
                    <a:cs typeface="Arial"/>
                  </a:rPr>
                  <a:t>t</a:t>
                </a:r>
                <a:r>
                  <a:rPr lang="en-US" sz="1400" b="1" i="0" u="none" strike="noStrike" baseline="-25000">
                    <a:solidFill>
                      <a:srgbClr val="000000"/>
                    </a:solidFill>
                    <a:latin typeface="Arial"/>
                    <a:cs typeface="Arial"/>
                  </a:rPr>
                  <a:t>10</a:t>
                </a:r>
                <a:r>
                  <a:rPr lang="en-US" sz="1400" b="1" i="0" u="none" strike="noStrike" baseline="0">
                    <a:solidFill>
                      <a:srgbClr val="000000"/>
                    </a:solidFill>
                    <a:latin typeface="Arial"/>
                    <a:cs typeface="Arial"/>
                  </a:rPr>
                  <a:t>/HRT</a:t>
                </a:r>
              </a:p>
            </c:rich>
          </c:tx>
          <c:layout>
            <c:manualLayout>
              <c:xMode val="edge"/>
              <c:yMode val="edge"/>
              <c:x val="0"/>
              <c:y val="0.45187601957585644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9136800"/>
        <c:crosses val="autoZero"/>
        <c:crossBetween val="midCat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24750277469478357"/>
          <c:y val="0.92659053833605221"/>
          <c:w val="0.63485016648168702"/>
          <c:h val="6.5252854812398037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8">
  <cs:axisTitle>
    <cs:lnRef idx="0"/>
    <cs:fillRef idx="0"/>
    <cs:effectRef idx="0"/>
    <cs:fontRef idx="minor">
      <a:schemeClr val="lt1">
        <a:lumMod val="7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7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48">
  <cs:axisTitle>
    <cs:lnRef idx="0"/>
    <cs:fillRef idx="0"/>
    <cs:effectRef idx="0"/>
    <cs:fontRef idx="minor">
      <a:schemeClr val="lt1">
        <a:lumMod val="7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7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48">
  <cs:axisTitle>
    <cs:lnRef idx="0"/>
    <cs:fillRef idx="0"/>
    <cs:effectRef idx="0"/>
    <cs:fontRef idx="minor">
      <a:schemeClr val="lt1">
        <a:lumMod val="7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7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48">
  <cs:axisTitle>
    <cs:lnRef idx="0"/>
    <cs:fillRef idx="0"/>
    <cs:effectRef idx="0"/>
    <cs:fontRef idx="minor">
      <a:schemeClr val="lt1">
        <a:lumMod val="7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7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48">
  <cs:axisTitle>
    <cs:lnRef idx="0"/>
    <cs:fillRef idx="0"/>
    <cs:effectRef idx="0"/>
    <cs:fontRef idx="minor">
      <a:schemeClr val="lt1">
        <a:lumMod val="7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7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48">
  <cs:axisTitle>
    <cs:lnRef idx="0"/>
    <cs:fillRef idx="0"/>
    <cs:effectRef idx="0"/>
    <cs:fontRef idx="minor">
      <a:schemeClr val="lt1">
        <a:lumMod val="7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7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0.86772</cdr:x>
      <cdr:y>0.39663</cdr:y>
    </cdr:from>
    <cdr:to>
      <cdr:x>0.86772</cdr:x>
      <cdr:y>0.83807</cdr:y>
    </cdr:to>
    <cdr:cxnSp macro="">
      <cdr:nvCxnSpPr>
        <cdr:cNvPr id="7" name="Straight Arrow Connector 6">
          <a:extLst xmlns:a="http://schemas.openxmlformats.org/drawingml/2006/main">
            <a:ext uri="{FF2B5EF4-FFF2-40B4-BE49-F238E27FC236}">
              <a16:creationId xmlns:a16="http://schemas.microsoft.com/office/drawing/2014/main" id="{9342F91A-AB21-4954-B687-8CC3BF7BFD62}"/>
            </a:ext>
          </a:extLst>
        </cdr:cNvPr>
        <cdr:cNvCxnSpPr/>
      </cdr:nvCxnSpPr>
      <cdr:spPr bwMode="auto">
        <a:xfrm xmlns:a="http://schemas.openxmlformats.org/drawingml/2006/main" flipV="1">
          <a:off x="9124592" y="1725855"/>
          <a:ext cx="0" cy="1920852"/>
        </a:xfrm>
        <a:prstGeom xmlns:a="http://schemas.openxmlformats.org/drawingml/2006/main" prst="straightConnector1">
          <a:avLst/>
        </a:prstGeom>
        <a:ln xmlns:a="http://schemas.openxmlformats.org/drawingml/2006/main" w="38100">
          <a:headEnd type="none" w="med" len="med"/>
          <a:tailEnd type="triangle"/>
        </a:ln>
        <a:extLst xmlns:a="http://schemas.openxmlformats.org/drawingml/2006/main"/>
      </cdr:spPr>
      <cdr:style>
        <a:lnRef xmlns:a="http://schemas.openxmlformats.org/drawingml/2006/main" idx="2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CD7608-1719-4D5E-8B2D-9FFB79FFE350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B1844E-88EB-4F80-B923-C19A99A41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890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>
            <a:extLst>
              <a:ext uri="{FF2B5EF4-FFF2-40B4-BE49-F238E27FC236}">
                <a16:creationId xmlns:a16="http://schemas.microsoft.com/office/drawing/2014/main" id="{85335F7F-5973-411D-95BB-DABB07112B0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1619" name="Notes Placeholder 2">
            <a:extLst>
              <a:ext uri="{FF2B5EF4-FFF2-40B4-BE49-F238E27FC236}">
                <a16:creationId xmlns:a16="http://schemas.microsoft.com/office/drawing/2014/main" id="{9695F738-6276-464D-A513-BD5B3C7FF7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11620" name="Slide Number Placeholder 3">
            <a:extLst>
              <a:ext uri="{FF2B5EF4-FFF2-40B4-BE49-F238E27FC236}">
                <a16:creationId xmlns:a16="http://schemas.microsoft.com/office/drawing/2014/main" id="{FAD9E130-930B-4E39-96BD-40D622CA2B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B86BE82-6367-4DC8-8D4E-9743CEAD5777}" type="slidenum">
              <a:rPr lang="en-US" altLang="en-US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Think of an in-line motionless static mixer.  The higher the flow, greater mixing.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B1844E-88EB-4F80-B923-C19A99A41D0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4244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Think of an in-line motionless static mixer.  The higher the flow, greater mixing.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B1844E-88EB-4F80-B923-C19A99A41D0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0317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inlet to reactor cannot be measured, then physical chemical drawdown is required. Modified Slug-dose could be acceptable.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B1844E-88EB-4F80-B923-C19A99A41D0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1635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>
            <a:extLst>
              <a:ext uri="{FF2B5EF4-FFF2-40B4-BE49-F238E27FC236}">
                <a16:creationId xmlns:a16="http://schemas.microsoft.com/office/drawing/2014/main" id="{7D30F9A2-E8F2-4614-87AF-3C47AE1821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>
            <a:extLst>
              <a:ext uri="{FF2B5EF4-FFF2-40B4-BE49-F238E27FC236}">
                <a16:creationId xmlns:a16="http://schemas.microsoft.com/office/drawing/2014/main" id="{59AF5E72-4D30-4CDB-BA9A-DF1E5E88DB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0459E1CA-CBE6-4F4A-AACD-3C47C5E4B6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 defTabSz="9302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9825" indent="-227013" defTabSz="9302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5438" indent="-227013" defTabSz="9302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2638" indent="-227013" defTabSz="9302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09838" indent="-227013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7038" indent="-227013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4238" indent="-227013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1438" indent="-227013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5815601-D021-4BA3-BEF8-A708B7C85E2A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845FB-A3F1-46D9-B441-BA014EF497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048584-7BCE-4187-9B3E-F158FF0AEE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EFBB10-2425-4A7C-87A7-F8777BC72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C718-9807-4ECD-B389-D03AC375EA0A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890CB6-2947-4A10-90C6-FCB1FE356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873517-4EF2-4F7B-812A-A3150A1D1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28A9-3152-4C59-AC8A-F6A8945C3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923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3EF17-A94D-4276-9DFD-2DC8AF719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957A68-7897-4E88-B653-E567546199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B08BEE-E665-4E35-9AFA-70A1497D5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C718-9807-4ECD-B389-D03AC375EA0A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748BB9-0183-4C6D-9545-52A8457C5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EE7629-3513-4FC7-9AF3-3FD1C9820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28A9-3152-4C59-AC8A-F6A8945C3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698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7B6AA2-EBC8-4312-8577-710D3A0FEF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BFABF0-BB81-462D-A3B9-63379DBDD3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676493-28D2-4972-8369-5E8564AB3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C718-9807-4ECD-B389-D03AC375EA0A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F298DA-58C2-4114-A00D-C86C4B1C0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B6796D-FBA4-4A5E-B3EE-72323D14D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28A9-3152-4C59-AC8A-F6A8945C3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482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D64D1-49B3-418A-973A-8B9833C6A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C24DD9-707B-4C3E-8F05-E2E251CE9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89F0E-26D1-49F8-9766-44F9C97DD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C718-9807-4ECD-B389-D03AC375EA0A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A5D633-0495-4FCD-82A8-DC653A8F1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06459E-9409-4A87-95CF-A16F317AB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28A9-3152-4C59-AC8A-F6A8945C3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418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EFB2B-1947-40E1-8573-6D50E546E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D92ABB-AE15-4377-98B7-117339AAC1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F360FE-6FFA-4244-85AF-ABCC9C2C5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C718-9807-4ECD-B389-D03AC375EA0A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AD5CA5-06CE-4811-99EC-0EF92AAED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A02491-3039-473D-A6E2-537B82891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28A9-3152-4C59-AC8A-F6A8945C3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490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D9A36-328B-4F7B-BFCE-0A63259C9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479AC-7BCA-4D81-AB41-1525D2FE1C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67B1EF-7830-49D9-B835-58730DC20D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AE946A-A8C1-4E6F-86B2-7F6B03EC1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C718-9807-4ECD-B389-D03AC375EA0A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D4CE54-AAC2-4210-9140-6AD63D717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9DBC3F-2374-4D98-ACD2-A5A357043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28A9-3152-4C59-AC8A-F6A8945C3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339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A1BBA-323E-4B45-ACA0-79FD1650C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FFF86D-A46C-48D4-9E87-C9505D8F57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7A053B-2AF3-480A-9B37-002B64D902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D2C989-BDCA-47B7-ADA3-CAED063F47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E26281-AE70-490B-8710-6923B20DE4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0DEFEE-26E7-4E41-BDE4-0C43D1847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C718-9807-4ECD-B389-D03AC375EA0A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09BF34-6200-405A-AE6B-811F5277A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FAF811-7785-411B-AD27-BB9FFECC5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28A9-3152-4C59-AC8A-F6A8945C3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895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A9B96-61EB-436F-8EC2-45E7CC99F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314E33-C8A5-4ECB-8415-FB624FB5B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C718-9807-4ECD-B389-D03AC375EA0A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6FE714-209A-4A62-97F9-4C030ECA6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B178CF-6F59-4A51-ABF2-FC5A9919F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28A9-3152-4C59-AC8A-F6A8945C3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790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E33A44-09D6-4276-B56C-B3F7BFBF8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C718-9807-4ECD-B389-D03AC375EA0A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1032F8-CFDF-4C1D-95A7-EDFAA8402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CD3D6D-812A-4E2B-990D-68410BE2F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28A9-3152-4C59-AC8A-F6A8945C3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044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F11CC-297E-45A9-9B36-70C1E093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24216D-58CD-4AC0-9D46-DA1357F498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C7B7C2-8326-4467-815F-E10F31EC62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16EC0A-7D35-4483-930C-E11B50F3E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C718-9807-4ECD-B389-D03AC375EA0A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0D7C4B-E2B4-46FF-9C59-0E8794426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920556-5C1F-4C80-8C45-5DF419677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28A9-3152-4C59-AC8A-F6A8945C3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72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765BD-C3E4-4AE0-9311-3C05C9AE9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967EC1-A425-433C-9254-3908532A8E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F6B955-0BF8-451F-AC13-E8BD479BF5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460855-4AE9-4FC3-8B40-E85C0C239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EC718-9807-4ECD-B389-D03AC375EA0A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F000A1-7E2E-435E-A207-0CFF2864C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741690-B4A3-4109-9AD0-422E46ADB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28A9-3152-4C59-AC8A-F6A8945C3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659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F78F0E-195D-46C9-8BAB-BF248940E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0AC5A1-A4AF-4260-815A-7859F61F1B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3EF945-7C9A-481D-A734-19BD388612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EC718-9807-4ECD-B389-D03AC375EA0A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A423DD-1E60-48CB-87F5-52F10A0E18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F5A57-1C12-461B-B2F3-6764C11BA2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928A9-3152-4C59-AC8A-F6A8945C3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182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mailto:Guy.Schott@waterboards.ca.gov" TargetMode="External"/><Relationship Id="rId2" Type="http://schemas.openxmlformats.org/officeDocument/2006/relationships/hyperlink" Target="https://www.waterboards.ca.gov/drinking_water/programs/districts/mendocino_district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8A740BC-A0AA-45E0-B899-2AE9C6FE1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13121" y="-2"/>
            <a:ext cx="6278879" cy="6858002"/>
          </a:xfrm>
          <a:custGeom>
            <a:avLst/>
            <a:gdLst>
              <a:gd name="connsiteX0" fmla="*/ 45572 w 6278879"/>
              <a:gd name="connsiteY0" fmla="*/ 0 h 6858002"/>
              <a:gd name="connsiteX1" fmla="*/ 6278879 w 6278879"/>
              <a:gd name="connsiteY1" fmla="*/ 0 h 6858002"/>
              <a:gd name="connsiteX2" fmla="*/ 6278879 w 6278879"/>
              <a:gd name="connsiteY2" fmla="*/ 6858002 h 6858002"/>
              <a:gd name="connsiteX3" fmla="*/ 3292308 w 6278879"/>
              <a:gd name="connsiteY3" fmla="*/ 6858002 h 6858002"/>
              <a:gd name="connsiteX4" fmla="*/ 3181526 w 6278879"/>
              <a:gd name="connsiteY4" fmla="*/ 6786982 h 6858002"/>
              <a:gd name="connsiteX5" fmla="*/ 0 w 6278879"/>
              <a:gd name="connsiteY5" fmla="*/ 803254 h 6858002"/>
              <a:gd name="connsiteX6" fmla="*/ 37255 w 6278879"/>
              <a:gd name="connsiteY6" fmla="*/ 65447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78879" h="6858002">
                <a:moveTo>
                  <a:pt x="45572" y="0"/>
                </a:moveTo>
                <a:lnTo>
                  <a:pt x="6278879" y="0"/>
                </a:lnTo>
                <a:lnTo>
                  <a:pt x="6278879" y="6858002"/>
                </a:lnTo>
                <a:lnTo>
                  <a:pt x="3292308" y="6858002"/>
                </a:lnTo>
                <a:lnTo>
                  <a:pt x="3181526" y="6786982"/>
                </a:lnTo>
                <a:cubicBezTo>
                  <a:pt x="1262021" y="5490191"/>
                  <a:pt x="0" y="3294103"/>
                  <a:pt x="0" y="803254"/>
                </a:cubicBezTo>
                <a:cubicBezTo>
                  <a:pt x="0" y="554169"/>
                  <a:pt x="12620" y="308032"/>
                  <a:pt x="37255" y="65447"/>
                </a:cubicBez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1447CA-DD1A-4A43-A0A8-2DA907FD25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5320" y="365125"/>
            <a:ext cx="9013052" cy="162331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altLang="en-US"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Tracer Studies</a:t>
            </a:r>
            <a:br>
              <a:rPr lang="en-US" altLang="en-US" sz="4000" b="1" kern="1200" baseline="-250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alt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And Disinfection</a:t>
            </a:r>
            <a:endParaRPr lang="en-US" sz="40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874EF51-C858-4BB9-97C3-D17755787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63661" y="2316480"/>
            <a:ext cx="82296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D35F06B-FD15-4902-A4DB-E05037CBBD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5320" y="2644518"/>
            <a:ext cx="9013052" cy="3327251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 algn="l">
              <a:buClr>
                <a:schemeClr val="folHlink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altLang="en-US" sz="2000" dirty="0"/>
              <a:t>Guy Schott, P.E.</a:t>
            </a:r>
          </a:p>
          <a:p>
            <a:pPr indent="-228600" algn="l">
              <a:buClr>
                <a:schemeClr val="folHlink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altLang="en-US" sz="2000" dirty="0"/>
              <a:t>Presented to</a:t>
            </a:r>
          </a:p>
          <a:p>
            <a:pPr indent="-228600" algn="l">
              <a:buClr>
                <a:schemeClr val="folHlink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altLang="en-US" sz="2000" dirty="0"/>
              <a:t>AWWA – Sacramento, CA</a:t>
            </a:r>
          </a:p>
          <a:p>
            <a:pPr indent="-228600" algn="l">
              <a:buClr>
                <a:schemeClr val="folHlink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altLang="en-US" sz="2000" dirty="0"/>
              <a:t>March 27, 2019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graphicFrame>
        <p:nvGraphicFramePr>
          <p:cNvPr id="6" name="Object 1">
            <a:extLst>
              <a:ext uri="{FF2B5EF4-FFF2-40B4-BE49-F238E27FC236}">
                <a16:creationId xmlns:a16="http://schemas.microsoft.com/office/drawing/2014/main" id="{19B01687-D4AC-487A-AFE5-8697229ED0B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3976397"/>
              </p:ext>
            </p:extLst>
          </p:nvPr>
        </p:nvGraphicFramePr>
        <p:xfrm>
          <a:off x="213607" y="6458791"/>
          <a:ext cx="5307240" cy="3166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" name="Equation" r:id="rId3" imgW="4622800" imgH="254000" progId="Equation.3">
                  <p:embed/>
                </p:oleObj>
              </mc:Choice>
              <mc:Fallback>
                <p:oleObj name="Equation" r:id="rId3" imgW="4622800" imgH="254000" progId="Equation.3">
                  <p:embed/>
                  <p:pic>
                    <p:nvPicPr>
                      <p:cNvPr id="8196" name="Object 1">
                        <a:extLst>
                          <a:ext uri="{FF2B5EF4-FFF2-40B4-BE49-F238E27FC236}">
                            <a16:creationId xmlns:a16="http://schemas.microsoft.com/office/drawing/2014/main" id="{64C09D65-A80D-4D70-930A-0176A4E4E4F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607" y="6458791"/>
                        <a:ext cx="5307240" cy="31669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1">
            <a:extLst>
              <a:ext uri="{FF2B5EF4-FFF2-40B4-BE49-F238E27FC236}">
                <a16:creationId xmlns:a16="http://schemas.microsoft.com/office/drawing/2014/main" id="{BC51132D-0CCE-4EA8-844C-CA15BEE121C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8190" y="2316480"/>
            <a:ext cx="6236467" cy="45364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25154823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6C20283-73E0-40EC-8AD8-057F581F6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C5750E-A297-46D2-A585-6FA9364AF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4039" y="365125"/>
            <a:ext cx="7164493" cy="1325563"/>
          </a:xfrm>
        </p:spPr>
        <p:txBody>
          <a:bodyPr>
            <a:normAutofit/>
          </a:bodyPr>
          <a:lstStyle/>
          <a:p>
            <a:r>
              <a:rPr lang="en-US" dirty="0"/>
              <a:t>Tracer Test Preparation</a:t>
            </a:r>
          </a:p>
        </p:txBody>
      </p:sp>
      <p:pic>
        <p:nvPicPr>
          <p:cNvPr id="7" name="Graphic 6" descr="Stopwatch">
            <a:extLst>
              <a:ext uri="{FF2B5EF4-FFF2-40B4-BE49-F238E27FC236}">
                <a16:creationId xmlns:a16="http://schemas.microsoft.com/office/drawing/2014/main" id="{701696EB-4B0F-42B9-931E-4AC5C9EB39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0060" y="1715781"/>
            <a:ext cx="3425957" cy="3425957"/>
          </a:xfrm>
          <a:prstGeom prst="rect">
            <a:avLst/>
          </a:prstGeom>
        </p:spPr>
      </p:pic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5F4AD5E-A239-4C29-94C5-2D5E7762A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7515" y="2022601"/>
            <a:ext cx="7161017" cy="415436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dirty="0"/>
              <a:t>Reactor Process to Evaluate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Tracer methods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Tracer material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Tracer dosage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Test flows and reactor operating level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Test duration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Chemical feed pump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Sample locations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Sample frequency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Communication between parties involved</a:t>
            </a:r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085492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F61D1-4256-44CF-A054-FB148B836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Tracer Methods</a:t>
            </a:r>
          </a:p>
        </p:txBody>
      </p:sp>
      <p:graphicFrame>
        <p:nvGraphicFramePr>
          <p:cNvPr id="5" name="Content Placeholder 5">
            <a:extLst>
              <a:ext uri="{FF2B5EF4-FFF2-40B4-BE49-F238E27FC236}">
                <a16:creationId xmlns:a16="http://schemas.microsoft.com/office/drawing/2014/main" id="{E006B937-5780-42A4-973C-8943F8C1CD1F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45032420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ontent Placeholder 10">
            <a:extLst>
              <a:ext uri="{FF2B5EF4-FFF2-40B4-BE49-F238E27FC236}">
                <a16:creationId xmlns:a16="http://schemas.microsoft.com/office/drawing/2014/main" id="{2E9B8C68-8504-4CEC-B21C-131C7E01F58A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37165675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355F3260-D0AB-4437-8038-3E19DF47810B}"/>
              </a:ext>
            </a:extLst>
          </p:cNvPr>
          <p:cNvSpPr/>
          <p:nvPr/>
        </p:nvSpPr>
        <p:spPr>
          <a:xfrm>
            <a:off x="728869" y="6176963"/>
            <a:ext cx="52909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dirty="0"/>
              <a:t>A continuous tracer feed added throughout test.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7954147-969C-4482-BE17-1AADCDE3DC8A}"/>
              </a:ext>
            </a:extLst>
          </p:cNvPr>
          <p:cNvSpPr/>
          <p:nvPr/>
        </p:nvSpPr>
        <p:spPr>
          <a:xfrm>
            <a:off x="6019800" y="616970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altLang="en-US" dirty="0"/>
              <a:t>Adding the entire amount of tracer at the beginning of test.</a:t>
            </a:r>
          </a:p>
        </p:txBody>
      </p:sp>
    </p:spTree>
    <p:extLst>
      <p:ext uri="{BB962C8B-B14F-4D97-AF65-F5344CB8AC3E}">
        <p14:creationId xmlns:p14="http://schemas.microsoft.com/office/powerpoint/2010/main" val="30553890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8EA3DC-4099-4138-8097-C714B55054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41685" y="1412489"/>
            <a:ext cx="3427283" cy="12800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/>
              <a:t>Step-Dose Method</a:t>
            </a:r>
          </a:p>
          <a:p>
            <a:r>
              <a:rPr lang="en-US" altLang="en-US" sz="2000" dirty="0"/>
              <a:t>A continuous tracer feed added throughout test.</a:t>
            </a:r>
          </a:p>
          <a:p>
            <a:endParaRPr lang="en-US" sz="2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49163C-CA7C-4D60-9B7C-6A5C67ABB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anchor="t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Tracer Test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Methods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35B6B6-CEFC-4826-AE31-0C1B2DBD53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3197701" cy="14596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/>
              <a:t>Slug-Dose Method</a:t>
            </a:r>
          </a:p>
          <a:p>
            <a:r>
              <a:rPr lang="en-US" altLang="en-US" sz="2000" dirty="0"/>
              <a:t>Adding the entire amount of tracer at the beginning of test.</a:t>
            </a:r>
            <a:endParaRPr lang="en-US" sz="2000" dirty="0"/>
          </a:p>
          <a:p>
            <a:endParaRPr lang="en-US" sz="200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090E962-6967-45F4-B5F7-A07CE5E856B3}"/>
              </a:ext>
            </a:extLst>
          </p:cNvPr>
          <p:cNvGrpSpPr/>
          <p:nvPr/>
        </p:nvGrpSpPr>
        <p:grpSpPr>
          <a:xfrm>
            <a:off x="4246506" y="2872093"/>
            <a:ext cx="7766729" cy="3736419"/>
            <a:chOff x="933841" y="2651125"/>
            <a:chExt cx="7171417" cy="3327400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B4F3D00E-4398-4185-B170-921F01058490}"/>
                </a:ext>
              </a:extLst>
            </p:cNvPr>
            <p:cNvGrpSpPr/>
            <p:nvPr/>
          </p:nvGrpSpPr>
          <p:grpSpPr>
            <a:xfrm>
              <a:off x="933841" y="2651125"/>
              <a:ext cx="7171417" cy="3327400"/>
              <a:chOff x="933841" y="2651125"/>
              <a:chExt cx="7171417" cy="3327400"/>
            </a:xfrm>
          </p:grpSpPr>
          <p:sp>
            <p:nvSpPr>
              <p:cNvPr id="12" name="Text Box 14">
                <a:extLst>
                  <a:ext uri="{FF2B5EF4-FFF2-40B4-BE49-F238E27FC236}">
                    <a16:creationId xmlns:a16="http://schemas.microsoft.com/office/drawing/2014/main" id="{7696DE7D-AC4E-47D0-8EBD-BDE2F00B76F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89692" y="5305004"/>
                <a:ext cx="709612" cy="3667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90000"/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100000"/>
                  <a:buFont typeface="Arial" panose="020B0604020202020204" pitchFamily="34" charset="0"/>
                  <a:buChar char="•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anose="020B0604020202020204" pitchFamily="34" charset="0"/>
                  <a:buChar char="•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anose="020B0604020202020204" pitchFamily="34" charset="0"/>
                  <a:buChar char="•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anose="020B0604020202020204" pitchFamily="34" charset="0"/>
                  <a:buChar char="•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anose="020B0604020202020204" pitchFamily="34" charset="0"/>
                  <a:buChar char="•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en-US" sz="1800" dirty="0" err="1"/>
                  <a:t>t</a:t>
                </a:r>
                <a:r>
                  <a:rPr lang="en-US" altLang="en-US" sz="1800" baseline="-25000" dirty="0" err="1"/>
                  <a:t>i</a:t>
                </a:r>
                <a:r>
                  <a:rPr lang="en-US" altLang="en-US" sz="1800" baseline="-25000" dirty="0"/>
                  <a:t>…..</a:t>
                </a:r>
              </a:p>
            </p:txBody>
          </p: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71293038-4A6F-4A13-A6D1-712B08D006F7}"/>
                  </a:ext>
                </a:extLst>
              </p:cNvPr>
              <p:cNvGrpSpPr/>
              <p:nvPr/>
            </p:nvGrpSpPr>
            <p:grpSpPr>
              <a:xfrm>
                <a:off x="933841" y="2651125"/>
                <a:ext cx="7171417" cy="3327400"/>
                <a:chOff x="933841" y="2651125"/>
                <a:chExt cx="7171417" cy="3327400"/>
              </a:xfrm>
            </p:grpSpPr>
            <p:grpSp>
              <p:nvGrpSpPr>
                <p:cNvPr id="14" name="Group 13">
                  <a:extLst>
                    <a:ext uri="{FF2B5EF4-FFF2-40B4-BE49-F238E27FC236}">
                      <a16:creationId xmlns:a16="http://schemas.microsoft.com/office/drawing/2014/main" id="{194C99E7-C337-44C4-A76D-4B5F86BD54AA}"/>
                    </a:ext>
                  </a:extLst>
                </p:cNvPr>
                <p:cNvGrpSpPr/>
                <p:nvPr/>
              </p:nvGrpSpPr>
              <p:grpSpPr>
                <a:xfrm>
                  <a:off x="933841" y="2651125"/>
                  <a:ext cx="7171417" cy="3327400"/>
                  <a:chOff x="933841" y="2651125"/>
                  <a:chExt cx="7171417" cy="3327400"/>
                </a:xfrm>
              </p:grpSpPr>
              <p:sp>
                <p:nvSpPr>
                  <p:cNvPr id="16" name="TextBox 2">
                    <a:extLst>
                      <a:ext uri="{FF2B5EF4-FFF2-40B4-BE49-F238E27FC236}">
                        <a16:creationId xmlns:a16="http://schemas.microsoft.com/office/drawing/2014/main" id="{5EF6E451-352A-4979-A987-6EECA90AD0E8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04963" y="2947988"/>
                    <a:ext cx="877887" cy="36988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r>
                      <a:rPr lang="en-US" altLang="en-US" b="1" dirty="0"/>
                      <a:t>Tracer</a:t>
                    </a:r>
                  </a:p>
                </p:txBody>
              </p:sp>
              <p:grpSp>
                <p:nvGrpSpPr>
                  <p:cNvPr id="17" name="Group 16">
                    <a:extLst>
                      <a:ext uri="{FF2B5EF4-FFF2-40B4-BE49-F238E27FC236}">
                        <a16:creationId xmlns:a16="http://schemas.microsoft.com/office/drawing/2014/main" id="{AB40C2DD-C07F-4AE9-BF2D-F9D65391AF1A}"/>
                      </a:ext>
                    </a:extLst>
                  </p:cNvPr>
                  <p:cNvGrpSpPr/>
                  <p:nvPr/>
                </p:nvGrpSpPr>
                <p:grpSpPr>
                  <a:xfrm>
                    <a:off x="933841" y="2651125"/>
                    <a:ext cx="7171417" cy="3327400"/>
                    <a:chOff x="933841" y="2651125"/>
                    <a:chExt cx="7171417" cy="3327400"/>
                  </a:xfrm>
                </p:grpSpPr>
                <p:pic>
                  <p:nvPicPr>
                    <p:cNvPr id="18" name="Picture 30">
                      <a:extLst>
                        <a:ext uri="{FF2B5EF4-FFF2-40B4-BE49-F238E27FC236}">
                          <a16:creationId xmlns:a16="http://schemas.microsoft.com/office/drawing/2014/main" id="{A55E35B5-54CE-4AEE-ADDB-8DA1DD56BA43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2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1190625" y="2725738"/>
                      <a:ext cx="485775" cy="5334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grpSp>
                  <p:nvGrpSpPr>
                    <p:cNvPr id="19" name="Group 18">
                      <a:extLst>
                        <a:ext uri="{FF2B5EF4-FFF2-40B4-BE49-F238E27FC236}">
                          <a16:creationId xmlns:a16="http://schemas.microsoft.com/office/drawing/2014/main" id="{61B6122E-227F-4EA9-A293-0E5EDE4F089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933841" y="2651125"/>
                      <a:ext cx="7171417" cy="3327400"/>
                      <a:chOff x="933841" y="2651125"/>
                      <a:chExt cx="7171417" cy="3327400"/>
                    </a:xfrm>
                  </p:grpSpPr>
                  <p:grpSp>
                    <p:nvGrpSpPr>
                      <p:cNvPr id="20" name="Group 4">
                        <a:extLst>
                          <a:ext uri="{FF2B5EF4-FFF2-40B4-BE49-F238E27FC236}">
                            <a16:creationId xmlns:a16="http://schemas.microsoft.com/office/drawing/2014/main" id="{A1BFFFB8-FA2D-4818-95B3-985415E9B6FA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933841" y="3527425"/>
                        <a:ext cx="7171417" cy="2451100"/>
                        <a:chOff x="911616" y="2667000"/>
                        <a:chExt cx="7171417" cy="2451100"/>
                      </a:xfrm>
                    </p:grpSpPr>
                    <p:sp>
                      <p:nvSpPr>
                        <p:cNvPr id="28" name="TextBox 58">
                          <a:extLst>
                            <a:ext uri="{FF2B5EF4-FFF2-40B4-BE49-F238E27FC236}">
                              <a16:creationId xmlns:a16="http://schemas.microsoft.com/office/drawing/2014/main" id="{0D9C2C86-7697-48B1-854D-F42084ED68C3}"/>
                            </a:ext>
                          </a:extLst>
                        </p:cNvPr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6808410" y="4748213"/>
                          <a:ext cx="877888" cy="3698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 wrap="none">
                          <a:spAutoFit/>
                        </a:bodyPr>
                        <a:lstStyle>
                          <a:lvl1pPr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1pPr>
                          <a:lvl2pPr marL="742950" indent="-28575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2pPr>
                          <a:lvl3pPr marL="11430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3pPr>
                          <a:lvl4pPr marL="16002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4pPr>
                          <a:lvl5pPr marL="2057400" indent="-228600"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r>
                            <a:rPr lang="en-US" altLang="en-US" b="1" dirty="0"/>
                            <a:t>Tracer</a:t>
                          </a:r>
                        </a:p>
                      </p:txBody>
                    </p:sp>
                    <p:grpSp>
                      <p:nvGrpSpPr>
                        <p:cNvPr id="29" name="Group 3">
                          <a:extLst>
                            <a:ext uri="{FF2B5EF4-FFF2-40B4-BE49-F238E27FC236}">
                              <a16:creationId xmlns:a16="http://schemas.microsoft.com/office/drawing/2014/main" id="{1ADCF3FA-8AC7-4287-B092-9E62F567266D}"/>
                            </a:ext>
                          </a:extLst>
                        </p:cNvPr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911616" y="2667000"/>
                          <a:ext cx="7171417" cy="2038350"/>
                          <a:chOff x="911616" y="2667000"/>
                          <a:chExt cx="7171417" cy="2038350"/>
                        </a:xfrm>
                      </p:grpSpPr>
                      <p:grpSp>
                        <p:nvGrpSpPr>
                          <p:cNvPr id="30" name="Group 41">
                            <a:extLst>
                              <a:ext uri="{FF2B5EF4-FFF2-40B4-BE49-F238E27FC236}">
                                <a16:creationId xmlns:a16="http://schemas.microsoft.com/office/drawing/2014/main" id="{338A7D98-8C1B-41F7-A0CA-DB3804207106}"/>
                              </a:ext>
                            </a:extLst>
                          </p:cNvPr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911616" y="2667000"/>
                            <a:ext cx="7171417" cy="2038350"/>
                            <a:chOff x="759216" y="2006600"/>
                            <a:chExt cx="7171417" cy="2038350"/>
                          </a:xfrm>
                        </p:grpSpPr>
                        <p:sp>
                          <p:nvSpPr>
                            <p:cNvPr id="35" name="Line 15">
                              <a:extLst>
                                <a:ext uri="{FF2B5EF4-FFF2-40B4-BE49-F238E27FC236}">
                                  <a16:creationId xmlns:a16="http://schemas.microsoft.com/office/drawing/2014/main" id="{FAF99BBF-EE96-4BB3-A99C-213D159F6DBE}"/>
                                </a:ext>
                              </a:extLst>
                            </p:cNvPr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 flipH="1">
                              <a:off x="1589088" y="2006600"/>
                              <a:ext cx="0" cy="503238"/>
                            </a:xfrm>
                            <a:prstGeom prst="line">
                              <a:avLst/>
                            </a:prstGeom>
                            <a:noFill/>
                            <a:ln w="38100">
                              <a:solidFill>
                                <a:schemeClr val="tx1"/>
                              </a:solidFill>
                              <a:round/>
                              <a:headEnd/>
                              <a:tailEnd type="triangl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endParaRPr lang="en-US" dirty="0">
                                <a:highlight>
                                  <a:srgbClr val="000000"/>
                                </a:highlight>
                              </a:endParaRPr>
                            </a:p>
                          </p:txBody>
                        </p:sp>
                        <p:grpSp>
                          <p:nvGrpSpPr>
                            <p:cNvPr id="36" name="Group 43">
                              <a:extLst>
                                <a:ext uri="{FF2B5EF4-FFF2-40B4-BE49-F238E27FC236}">
                                  <a16:creationId xmlns:a16="http://schemas.microsoft.com/office/drawing/2014/main" id="{1F9E5227-1D25-4029-B625-EEB727A3412E}"/>
                                </a:ext>
                              </a:extLst>
                            </p:cNvPr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759216" y="2209800"/>
                              <a:ext cx="7171417" cy="1835150"/>
                              <a:chOff x="759216" y="2209800"/>
                              <a:chExt cx="7171417" cy="1835150"/>
                            </a:xfrm>
                          </p:grpSpPr>
                          <p:grpSp>
                            <p:nvGrpSpPr>
                              <p:cNvPr id="37" name="Group 44">
                                <a:extLst>
                                  <a:ext uri="{FF2B5EF4-FFF2-40B4-BE49-F238E27FC236}">
                                    <a16:creationId xmlns:a16="http://schemas.microsoft.com/office/drawing/2014/main" id="{1A8A8F00-E4E7-4851-9276-741E25D5791C}"/>
                                  </a:ext>
                                </a:extLst>
                              </p:cNvPr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1828800" y="2209800"/>
                                <a:ext cx="4718397" cy="1574377"/>
                                <a:chOff x="1828800" y="2209800"/>
                                <a:chExt cx="4718397" cy="1574377"/>
                              </a:xfrm>
                            </p:grpSpPr>
                            <p:sp>
                              <p:nvSpPr>
                                <p:cNvPr id="43" name="Rectangle 42">
                                  <a:extLst>
                                    <a:ext uri="{FF2B5EF4-FFF2-40B4-BE49-F238E27FC236}">
                                      <a16:creationId xmlns:a16="http://schemas.microsoft.com/office/drawing/2014/main" id="{594D432A-F413-4D3B-8955-0D26DF8FB8D9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1828801" y="2209800"/>
                                  <a:ext cx="4718396" cy="1574377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0066FF"/>
                                </a:solidFill>
                                <a:ln w="44450">
                                  <a:solidFill>
                                    <a:schemeClr val="tx1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anchor="ctr"/>
                                <a:lstStyle/>
                                <a:p>
                                  <a:pPr algn="ctr">
                                    <a:defRPr/>
                                  </a:pPr>
                                  <a:endParaRPr lang="en-US" dirty="0"/>
                                </a:p>
                              </p:txBody>
                            </p:sp>
                            <p:grpSp>
                              <p:nvGrpSpPr>
                                <p:cNvPr id="44" name="Group 51">
                                  <a:extLst>
                                    <a:ext uri="{FF2B5EF4-FFF2-40B4-BE49-F238E27FC236}">
                                      <a16:creationId xmlns:a16="http://schemas.microsoft.com/office/drawing/2014/main" id="{88AFF74E-CEC9-4B7E-8BAC-621A4557AB10}"/>
                                    </a:ext>
                                  </a:extLst>
                                </p:cNvPr>
                                <p:cNvGrpSpPr>
                                  <a:grpSpLocks/>
                                </p:cNvGrpSpPr>
                                <p:nvPr/>
                              </p:nvGrpSpPr>
                              <p:grpSpPr bwMode="auto">
                                <a:xfrm>
                                  <a:off x="1828800" y="2514600"/>
                                  <a:ext cx="4670528" cy="1028700"/>
                                  <a:chOff x="1828800" y="2514600"/>
                                  <a:chExt cx="4670528" cy="1028700"/>
                                </a:xfrm>
                              </p:grpSpPr>
                              <p:cxnSp>
                                <p:nvCxnSpPr>
                                  <p:cNvPr id="45" name="Straight Connector 44">
                                    <a:extLst>
                                      <a:ext uri="{FF2B5EF4-FFF2-40B4-BE49-F238E27FC236}">
                                        <a16:creationId xmlns:a16="http://schemas.microsoft.com/office/drawing/2014/main" id="{F025553C-0269-41C6-9C3C-9A324861ECAB}"/>
                                      </a:ext>
                                    </a:extLst>
                                  </p:cNvPr>
                                  <p:cNvCxnSpPr/>
                                  <p:nvPr/>
                                </p:nvCxnSpPr>
                                <p:spPr>
                                  <a:xfrm>
                                    <a:off x="1828800" y="2743200"/>
                                    <a:ext cx="4052697" cy="0"/>
                                  </a:xfrm>
                                  <a:prstGeom prst="line">
                                    <a:avLst/>
                                  </a:prstGeom>
                                  <a:ln w="38100">
                                    <a:solidFill>
                                      <a:schemeClr val="tx1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46" name="Straight Connector 45">
                                    <a:extLst>
                                      <a:ext uri="{FF2B5EF4-FFF2-40B4-BE49-F238E27FC236}">
                                        <a16:creationId xmlns:a16="http://schemas.microsoft.com/office/drawing/2014/main" id="{AA55A8D0-539D-43FB-878F-F48C3BEA5C61}"/>
                                      </a:ext>
                                    </a:extLst>
                                  </p:cNvPr>
                                  <p:cNvCxnSpPr/>
                                  <p:nvPr/>
                                </p:nvCxnSpPr>
                                <p:spPr>
                                  <a:xfrm>
                                    <a:off x="2362200" y="3276600"/>
                                    <a:ext cx="4137128" cy="0"/>
                                  </a:xfrm>
                                  <a:prstGeom prst="line">
                                    <a:avLst/>
                                  </a:prstGeom>
                                  <a:ln w="38100">
                                    <a:solidFill>
                                      <a:schemeClr val="tx1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47" name="Straight Arrow Connector 46">
                                    <a:extLst>
                                      <a:ext uri="{FF2B5EF4-FFF2-40B4-BE49-F238E27FC236}">
                                        <a16:creationId xmlns:a16="http://schemas.microsoft.com/office/drawing/2014/main" id="{EAE700E7-5C68-4020-BF32-136A969AB3F1}"/>
                                      </a:ext>
                                    </a:extLst>
                                  </p:cNvPr>
                                  <p:cNvCxnSpPr/>
                                  <p:nvPr/>
                                </p:nvCxnSpPr>
                                <p:spPr>
                                  <a:xfrm>
                                    <a:off x="4343400" y="2514600"/>
                                    <a:ext cx="1524000" cy="0"/>
                                  </a:xfrm>
                                  <a:prstGeom prst="straightConnector1">
                                    <a:avLst/>
                                  </a:prstGeom>
                                  <a:ln w="28575">
                                    <a:solidFill>
                                      <a:srgbClr val="92D050"/>
                                    </a:solidFill>
                                    <a:tailEnd type="triangle"/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48" name="Straight Arrow Connector 47">
                                    <a:extLst>
                                      <a:ext uri="{FF2B5EF4-FFF2-40B4-BE49-F238E27FC236}">
                                        <a16:creationId xmlns:a16="http://schemas.microsoft.com/office/drawing/2014/main" id="{1E1002EC-89F4-4F21-AAC4-7C36D81897BD}"/>
                                      </a:ext>
                                    </a:extLst>
                                  </p:cNvPr>
                                  <p:cNvCxnSpPr/>
                                  <p:nvPr/>
                                </p:nvCxnSpPr>
                                <p:spPr>
                                  <a:xfrm>
                                    <a:off x="2895600" y="3543300"/>
                                    <a:ext cx="1524000" cy="0"/>
                                  </a:xfrm>
                                  <a:prstGeom prst="straightConnector1">
                                    <a:avLst/>
                                  </a:prstGeom>
                                  <a:ln w="28575">
                                    <a:solidFill>
                                      <a:srgbClr val="92D050"/>
                                    </a:solidFill>
                                    <a:tailEnd type="triangle"/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49" name="Straight Arrow Connector 48">
                                    <a:extLst>
                                      <a:ext uri="{FF2B5EF4-FFF2-40B4-BE49-F238E27FC236}">
                                        <a16:creationId xmlns:a16="http://schemas.microsoft.com/office/drawing/2014/main" id="{C7819B6B-BBEE-4E3C-8BB8-168005ACEA14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 flipH="1">
                                    <a:off x="3502025" y="2973388"/>
                                    <a:ext cx="1603375" cy="0"/>
                                  </a:xfrm>
                                  <a:prstGeom prst="straightConnector1">
                                    <a:avLst/>
                                  </a:prstGeom>
                                  <a:ln w="28575">
                                    <a:solidFill>
                                      <a:srgbClr val="92D050"/>
                                    </a:solidFill>
                                    <a:tailEnd type="triangle"/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</p:grpSp>
                          <p:cxnSp>
                            <p:nvCxnSpPr>
                              <p:cNvPr id="38" name="Straight Arrow Connector 37">
                                <a:extLst>
                                  <a:ext uri="{FF2B5EF4-FFF2-40B4-BE49-F238E27FC236}">
                                    <a16:creationId xmlns:a16="http://schemas.microsoft.com/office/drawing/2014/main" id="{22E4EAB0-781F-4325-B548-D9F091D1F313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>
                                <a:off x="1143000" y="2513013"/>
                                <a:ext cx="914400" cy="0"/>
                              </a:xfrm>
                              <a:prstGeom prst="straightConnector1">
                                <a:avLst/>
                              </a:prstGeom>
                              <a:ln w="28575">
                                <a:solidFill>
                                  <a:srgbClr val="92D050"/>
                                </a:solidFill>
                                <a:tailEnd type="triangle"/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39" name="Straight Arrow Connector 38">
                                <a:extLst>
                                  <a:ext uri="{FF2B5EF4-FFF2-40B4-BE49-F238E27FC236}">
                                    <a16:creationId xmlns:a16="http://schemas.microsoft.com/office/drawing/2014/main" id="{025CDBBE-8506-429A-85DA-B7874AA166F0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flipV="1">
                                <a:off x="6552086" y="3543300"/>
                                <a:ext cx="928743" cy="0"/>
                              </a:xfrm>
                              <a:prstGeom prst="straightConnector1">
                                <a:avLst/>
                              </a:prstGeom>
                              <a:ln w="28575">
                                <a:solidFill>
                                  <a:srgbClr val="92D050"/>
                                </a:solidFill>
                                <a:tailEnd type="triangle"/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sp>
                            <p:nvSpPr>
                              <p:cNvPr id="40" name="Text Box 14">
                                <a:extLst>
                                  <a:ext uri="{FF2B5EF4-FFF2-40B4-BE49-F238E27FC236}">
                                    <a16:creationId xmlns:a16="http://schemas.microsoft.com/office/drawing/2014/main" id="{32AFFEDB-D5C8-4EB7-AE15-ADD57C7A6E50}"/>
                                  </a:ext>
                                </a:extLst>
                              </p:cNvPr>
                              <p:cNvSpPr txBox="1"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759216" y="2286000"/>
                                <a:ext cx="495300" cy="366713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>
                                <a:spAutoFit/>
                              </a:bodyPr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lr>
                                    <a:schemeClr val="accent1"/>
                                  </a:buClr>
                                  <a:buSzPct val="85000"/>
                                  <a:buFont typeface="Arial" panose="020B0604020202020204" pitchFamily="34" charset="0"/>
                                  <a:buChar char="•"/>
                                  <a:defRPr sz="2400">
                                    <a:solidFill>
                                      <a:schemeClr val="tx1"/>
                                    </a:solidFill>
                                    <a:latin typeface="Arial" panose="020B0604020202020204" pitchFamily="34" charset="0"/>
                                  </a:defRPr>
                                </a:lvl1pPr>
                                <a:lvl2pPr marL="742950" indent="-285750">
                                  <a:spcBef>
                                    <a:spcPct val="20000"/>
                                  </a:spcBef>
                                  <a:buClr>
                                    <a:schemeClr val="accent1"/>
                                  </a:buClr>
                                  <a:buSzPct val="85000"/>
                                  <a:buFont typeface="Arial" panose="020B0604020202020204" pitchFamily="34" charset="0"/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Arial" panose="020B0604020202020204" pitchFamily="34" charset="0"/>
                                  </a:defRPr>
                                </a:lvl2pPr>
                                <a:lvl3pPr marL="1143000" indent="-228600">
                                  <a:spcBef>
                                    <a:spcPct val="20000"/>
                                  </a:spcBef>
                                  <a:buClr>
                                    <a:schemeClr val="accent1"/>
                                  </a:buClr>
                                  <a:buSzPct val="90000"/>
                                  <a:buFont typeface="Arial" panose="020B0604020202020204" pitchFamily="34" charset="0"/>
                                  <a:buChar char="•"/>
                                  <a:defRPr>
                                    <a:solidFill>
                                      <a:schemeClr val="tx1"/>
                                    </a:solidFill>
                                    <a:latin typeface="Arial" panose="020B0604020202020204" pitchFamily="34" charset="0"/>
                                  </a:defRPr>
                                </a:lvl3pPr>
                                <a:lvl4pPr marL="1600200" indent="-228600">
                                  <a:spcBef>
                                    <a:spcPct val="20000"/>
                                  </a:spcBef>
                                  <a:buClr>
                                    <a:schemeClr val="accent1"/>
                                  </a:buClr>
                                  <a:buFont typeface="Arial" panose="020B0604020202020204" pitchFamily="34" charset="0"/>
                                  <a:buChar char="•"/>
                                  <a:defRPr sz="1600">
                                    <a:solidFill>
                                      <a:schemeClr val="tx1"/>
                                    </a:solidFill>
                                    <a:latin typeface="Arial" panose="020B0604020202020204" pitchFamily="34" charset="0"/>
                                  </a:defRPr>
                                </a:lvl4pPr>
                                <a:lvl5pPr marL="2057400" indent="-228600">
                                  <a:spcBef>
                                    <a:spcPct val="20000"/>
                                  </a:spcBef>
                                  <a:buClr>
                                    <a:schemeClr val="accent1"/>
                                  </a:buClr>
                                  <a:buSzPct val="100000"/>
                                  <a:buFont typeface="Arial" panose="020B0604020202020204" pitchFamily="34" charset="0"/>
                                  <a:buChar char="•"/>
                                  <a:defRPr sz="1400">
                                    <a:solidFill>
                                      <a:schemeClr val="tx1"/>
                                    </a:solidFill>
                                    <a:latin typeface="Arial" panose="020B0604020202020204" pitchFamily="34" charset="0"/>
                                  </a:defRPr>
                                </a:lvl5pPr>
                                <a:lvl6pPr marL="2514600" indent="-228600" eaLnBrk="0" fontAlgn="base" hangingPunct="0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lr>
                                    <a:schemeClr val="accent1"/>
                                  </a:buClr>
                                  <a:buSzPct val="100000"/>
                                  <a:buFont typeface="Arial" panose="020B0604020202020204" pitchFamily="34" charset="0"/>
                                  <a:buChar char="•"/>
                                  <a:defRPr sz="1400">
                                    <a:solidFill>
                                      <a:schemeClr val="tx1"/>
                                    </a:solidFill>
                                    <a:latin typeface="Arial" panose="020B0604020202020204" pitchFamily="34" charset="0"/>
                                  </a:defRPr>
                                </a:lvl6pPr>
                                <a:lvl7pPr marL="2971800" indent="-228600" eaLnBrk="0" fontAlgn="base" hangingPunct="0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lr>
                                    <a:schemeClr val="accent1"/>
                                  </a:buClr>
                                  <a:buSzPct val="100000"/>
                                  <a:buFont typeface="Arial" panose="020B0604020202020204" pitchFamily="34" charset="0"/>
                                  <a:buChar char="•"/>
                                  <a:defRPr sz="1400">
                                    <a:solidFill>
                                      <a:schemeClr val="tx1"/>
                                    </a:solidFill>
                                    <a:latin typeface="Arial" panose="020B0604020202020204" pitchFamily="34" charset="0"/>
                                  </a:defRPr>
                                </a:lvl7pPr>
                                <a:lvl8pPr marL="3429000" indent="-228600" eaLnBrk="0" fontAlgn="base" hangingPunct="0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lr>
                                    <a:schemeClr val="accent1"/>
                                  </a:buClr>
                                  <a:buSzPct val="100000"/>
                                  <a:buFont typeface="Arial" panose="020B0604020202020204" pitchFamily="34" charset="0"/>
                                  <a:buChar char="•"/>
                                  <a:defRPr sz="1400">
                                    <a:solidFill>
                                      <a:schemeClr val="tx1"/>
                                    </a:solidFill>
                                    <a:latin typeface="Arial" panose="020B0604020202020204" pitchFamily="34" charset="0"/>
                                  </a:defRPr>
                                </a:lvl8pPr>
                                <a:lvl9pPr marL="3886200" indent="-228600" eaLnBrk="0" fontAlgn="base" hangingPunct="0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lr>
                                    <a:schemeClr val="accent1"/>
                                  </a:buClr>
                                  <a:buSzPct val="100000"/>
                                  <a:buFont typeface="Arial" panose="020B0604020202020204" pitchFamily="34" charset="0"/>
                                  <a:buChar char="•"/>
                                  <a:defRPr sz="1400">
                                    <a:solidFill>
                                      <a:schemeClr val="tx1"/>
                                    </a:solidFill>
                                    <a:latin typeface="Arial" panose="020B0604020202020204" pitchFamily="34" charset="0"/>
                                  </a:defRPr>
                                </a:lvl9pPr>
                              </a:lstStyle>
                              <a:p>
                                <a:pPr eaLnBrk="1" hangingPunct="1">
                                  <a:spcBef>
                                    <a:spcPct val="50000"/>
                                  </a:spcBef>
                                  <a:buClrTx/>
                                  <a:buSzTx/>
                                  <a:buFontTx/>
                                  <a:buNone/>
                                </a:pPr>
                                <a:r>
                                  <a:rPr lang="en-US" altLang="en-US" sz="1800" dirty="0"/>
                                  <a:t>Q</a:t>
                                </a:r>
                                <a:r>
                                  <a:rPr lang="en-US" altLang="en-US" sz="1800" baseline="-25000" dirty="0"/>
                                  <a:t>1</a:t>
                                </a:r>
                              </a:p>
                            </p:txBody>
                          </p:sp>
                          <p:sp>
                            <p:nvSpPr>
                              <p:cNvPr id="41" name="Text Box 14">
                                <a:extLst>
                                  <a:ext uri="{FF2B5EF4-FFF2-40B4-BE49-F238E27FC236}">
                                    <a16:creationId xmlns:a16="http://schemas.microsoft.com/office/drawing/2014/main" id="{084D73B4-7B78-4D6A-8B52-CEAD686D20F7}"/>
                                  </a:ext>
                                </a:extLst>
                              </p:cNvPr>
                              <p:cNvSpPr txBox="1"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7435333" y="3359150"/>
                                <a:ext cx="495300" cy="366713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>
                                <a:spAutoFit/>
                              </a:bodyPr>
                              <a:lstStyle>
                                <a:lvl1pPr>
                                  <a:spcBef>
                                    <a:spcPct val="20000"/>
                                  </a:spcBef>
                                  <a:buClr>
                                    <a:schemeClr val="accent1"/>
                                  </a:buClr>
                                  <a:buSzPct val="85000"/>
                                  <a:buFont typeface="Arial" panose="020B0604020202020204" pitchFamily="34" charset="0"/>
                                  <a:buChar char="•"/>
                                  <a:defRPr sz="2400">
                                    <a:solidFill>
                                      <a:schemeClr val="tx1"/>
                                    </a:solidFill>
                                    <a:latin typeface="Arial" panose="020B0604020202020204" pitchFamily="34" charset="0"/>
                                  </a:defRPr>
                                </a:lvl1pPr>
                                <a:lvl2pPr marL="742950" indent="-285750">
                                  <a:spcBef>
                                    <a:spcPct val="20000"/>
                                  </a:spcBef>
                                  <a:buClr>
                                    <a:schemeClr val="accent1"/>
                                  </a:buClr>
                                  <a:buSzPct val="85000"/>
                                  <a:buFont typeface="Arial" panose="020B0604020202020204" pitchFamily="34" charset="0"/>
                                  <a:buChar char="•"/>
                                  <a:defRPr sz="2000">
                                    <a:solidFill>
                                      <a:schemeClr val="tx1"/>
                                    </a:solidFill>
                                    <a:latin typeface="Arial" panose="020B0604020202020204" pitchFamily="34" charset="0"/>
                                  </a:defRPr>
                                </a:lvl2pPr>
                                <a:lvl3pPr marL="1143000" indent="-228600">
                                  <a:spcBef>
                                    <a:spcPct val="20000"/>
                                  </a:spcBef>
                                  <a:buClr>
                                    <a:schemeClr val="accent1"/>
                                  </a:buClr>
                                  <a:buSzPct val="90000"/>
                                  <a:buFont typeface="Arial" panose="020B0604020202020204" pitchFamily="34" charset="0"/>
                                  <a:buChar char="•"/>
                                  <a:defRPr>
                                    <a:solidFill>
                                      <a:schemeClr val="tx1"/>
                                    </a:solidFill>
                                    <a:latin typeface="Arial" panose="020B0604020202020204" pitchFamily="34" charset="0"/>
                                  </a:defRPr>
                                </a:lvl3pPr>
                                <a:lvl4pPr marL="1600200" indent="-228600">
                                  <a:spcBef>
                                    <a:spcPct val="20000"/>
                                  </a:spcBef>
                                  <a:buClr>
                                    <a:schemeClr val="accent1"/>
                                  </a:buClr>
                                  <a:buFont typeface="Arial" panose="020B0604020202020204" pitchFamily="34" charset="0"/>
                                  <a:buChar char="•"/>
                                  <a:defRPr sz="1600">
                                    <a:solidFill>
                                      <a:schemeClr val="tx1"/>
                                    </a:solidFill>
                                    <a:latin typeface="Arial" panose="020B0604020202020204" pitchFamily="34" charset="0"/>
                                  </a:defRPr>
                                </a:lvl4pPr>
                                <a:lvl5pPr marL="2057400" indent="-228600">
                                  <a:spcBef>
                                    <a:spcPct val="20000"/>
                                  </a:spcBef>
                                  <a:buClr>
                                    <a:schemeClr val="accent1"/>
                                  </a:buClr>
                                  <a:buSzPct val="100000"/>
                                  <a:buFont typeface="Arial" panose="020B0604020202020204" pitchFamily="34" charset="0"/>
                                  <a:buChar char="•"/>
                                  <a:defRPr sz="1400">
                                    <a:solidFill>
                                      <a:schemeClr val="tx1"/>
                                    </a:solidFill>
                                    <a:latin typeface="Arial" panose="020B0604020202020204" pitchFamily="34" charset="0"/>
                                  </a:defRPr>
                                </a:lvl5pPr>
                                <a:lvl6pPr marL="2514600" indent="-228600" eaLnBrk="0" fontAlgn="base" hangingPunct="0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lr>
                                    <a:schemeClr val="accent1"/>
                                  </a:buClr>
                                  <a:buSzPct val="100000"/>
                                  <a:buFont typeface="Arial" panose="020B0604020202020204" pitchFamily="34" charset="0"/>
                                  <a:buChar char="•"/>
                                  <a:defRPr sz="1400">
                                    <a:solidFill>
                                      <a:schemeClr val="tx1"/>
                                    </a:solidFill>
                                    <a:latin typeface="Arial" panose="020B0604020202020204" pitchFamily="34" charset="0"/>
                                  </a:defRPr>
                                </a:lvl6pPr>
                                <a:lvl7pPr marL="2971800" indent="-228600" eaLnBrk="0" fontAlgn="base" hangingPunct="0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lr>
                                    <a:schemeClr val="accent1"/>
                                  </a:buClr>
                                  <a:buSzPct val="100000"/>
                                  <a:buFont typeface="Arial" panose="020B0604020202020204" pitchFamily="34" charset="0"/>
                                  <a:buChar char="•"/>
                                  <a:defRPr sz="1400">
                                    <a:solidFill>
                                      <a:schemeClr val="tx1"/>
                                    </a:solidFill>
                                    <a:latin typeface="Arial" panose="020B0604020202020204" pitchFamily="34" charset="0"/>
                                  </a:defRPr>
                                </a:lvl7pPr>
                                <a:lvl8pPr marL="3429000" indent="-228600" eaLnBrk="0" fontAlgn="base" hangingPunct="0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lr>
                                    <a:schemeClr val="accent1"/>
                                  </a:buClr>
                                  <a:buSzPct val="100000"/>
                                  <a:buFont typeface="Arial" panose="020B0604020202020204" pitchFamily="34" charset="0"/>
                                  <a:buChar char="•"/>
                                  <a:defRPr sz="1400">
                                    <a:solidFill>
                                      <a:schemeClr val="tx1"/>
                                    </a:solidFill>
                                    <a:latin typeface="Arial" panose="020B0604020202020204" pitchFamily="34" charset="0"/>
                                  </a:defRPr>
                                </a:lvl8pPr>
                                <a:lvl9pPr marL="3886200" indent="-228600" eaLnBrk="0" fontAlgn="base" hangingPunct="0">
                                  <a:spcBef>
                                    <a:spcPct val="20000"/>
                                  </a:spcBef>
                                  <a:spcAft>
                                    <a:spcPct val="0"/>
                                  </a:spcAft>
                                  <a:buClr>
                                    <a:schemeClr val="accent1"/>
                                  </a:buClr>
                                  <a:buSzPct val="100000"/>
                                  <a:buFont typeface="Arial" panose="020B0604020202020204" pitchFamily="34" charset="0"/>
                                  <a:buChar char="•"/>
                                  <a:defRPr sz="1400">
                                    <a:solidFill>
                                      <a:schemeClr val="tx1"/>
                                    </a:solidFill>
                                    <a:latin typeface="Arial" panose="020B0604020202020204" pitchFamily="34" charset="0"/>
                                  </a:defRPr>
                                </a:lvl9pPr>
                              </a:lstStyle>
                              <a:p>
                                <a:pPr eaLnBrk="1" hangingPunct="1">
                                  <a:spcBef>
                                    <a:spcPct val="50000"/>
                                  </a:spcBef>
                                  <a:buClrTx/>
                                  <a:buSzTx/>
                                  <a:buFontTx/>
                                  <a:buNone/>
                                </a:pPr>
                                <a:r>
                                  <a:rPr lang="en-US" altLang="en-US" sz="1800" dirty="0"/>
                                  <a:t>Q</a:t>
                                </a:r>
                                <a:r>
                                  <a:rPr lang="en-US" altLang="en-US" sz="1800" baseline="-25000" dirty="0"/>
                                  <a:t>2</a:t>
                                </a:r>
                              </a:p>
                            </p:txBody>
                          </p:sp>
                          <p:sp>
                            <p:nvSpPr>
                              <p:cNvPr id="42" name="Line 15">
                                <a:extLst>
                                  <a:ext uri="{FF2B5EF4-FFF2-40B4-BE49-F238E27FC236}">
                                    <a16:creationId xmlns:a16="http://schemas.microsoft.com/office/drawing/2014/main" id="{8808F6A4-8B87-4B1C-AA13-54A557C2FBB6}"/>
                                  </a:ext>
                                </a:extLst>
                              </p:cNvPr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H="1">
                                <a:off x="6942952" y="3543300"/>
                                <a:ext cx="0" cy="501650"/>
                              </a:xfrm>
                              <a:prstGeom prst="line">
                                <a:avLst/>
                              </a:prstGeom>
                              <a:noFill/>
                              <a:ln w="381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 type="triangle" w="med" len="med"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endParaRPr lang="en-US"/>
                              </a:p>
                            </p:txBody>
                          </p:sp>
                        </p:grpSp>
                      </p:grpSp>
                      <p:cxnSp>
                        <p:nvCxnSpPr>
                          <p:cNvPr id="31" name="Straight Arrow Connector 30">
                            <a:extLst>
                              <a:ext uri="{FF2B5EF4-FFF2-40B4-BE49-F238E27FC236}">
                                <a16:creationId xmlns:a16="http://schemas.microsoft.com/office/drawing/2014/main" id="{80068949-3359-4EA0-A19C-931557B0B202}"/>
                              </a:ext>
                            </a:extLst>
                          </p:cNvPr>
                          <p:cNvCxnSpPr/>
                          <p:nvPr/>
                        </p:nvCxnSpPr>
                        <p:spPr>
                          <a:xfrm flipV="1">
                            <a:off x="1600200" y="3192463"/>
                            <a:ext cx="0" cy="463550"/>
                          </a:xfrm>
                          <a:prstGeom prst="straightConnector1">
                            <a:avLst/>
                          </a:prstGeom>
                          <a:ln w="38100">
                            <a:tailEnd type="triangle"/>
                          </a:ln>
                        </p:spPr>
                        <p:style>
                          <a:lnRef idx="2">
                            <a:schemeClr val="dk1"/>
                          </a:lnRef>
                          <a:fillRef idx="0">
                            <a:schemeClr val="dk1"/>
                          </a:fillRef>
                          <a:effectRef idx="1">
                            <a:schemeClr val="dk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sp>
                        <p:nvSpPr>
                          <p:cNvPr id="32" name="TextBox 2">
                            <a:extLst>
                              <a:ext uri="{FF2B5EF4-FFF2-40B4-BE49-F238E27FC236}">
                                <a16:creationId xmlns:a16="http://schemas.microsoft.com/office/drawing/2014/main" id="{53D7F584-782D-4120-95FB-C5FBAAED5A74}"/>
                              </a:ext>
                            </a:extLst>
                          </p:cNvPr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341438" y="3608388"/>
                            <a:ext cx="487362" cy="36988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  <p:txBody>
                          <a:bodyPr wrap="none">
                            <a:spAutoFit/>
                          </a:bodyPr>
                          <a:lstStyle>
                            <a:lvl1pPr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1pPr>
                            <a:lvl2pPr marL="742950" indent="-28575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2pPr>
                            <a:lvl3pPr marL="1143000" indent="-22860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3pPr>
                            <a:lvl4pPr marL="1600200" indent="-22860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4pPr>
                            <a:lvl5pPr marL="2057400" indent="-22860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9pPr>
                          </a:lstStyle>
                          <a:p>
                            <a:r>
                              <a:rPr lang="en-US" altLang="en-US"/>
                              <a:t>Cl</a:t>
                            </a:r>
                            <a:r>
                              <a:rPr lang="en-US" altLang="en-US" baseline="-25000"/>
                              <a:t>2</a:t>
                            </a:r>
                          </a:p>
                        </p:txBody>
                      </p:sp>
                      <p:cxnSp>
                        <p:nvCxnSpPr>
                          <p:cNvPr id="33" name="Straight Arrow Connector 32">
                            <a:extLst>
                              <a:ext uri="{FF2B5EF4-FFF2-40B4-BE49-F238E27FC236}">
                                <a16:creationId xmlns:a16="http://schemas.microsoft.com/office/drawing/2014/main" id="{B3704A86-546C-457C-B604-558488C43AFD}"/>
                              </a:ext>
                            </a:extLst>
                          </p:cNvPr>
                          <p:cNvCxnSpPr/>
                          <p:nvPr/>
                        </p:nvCxnSpPr>
                        <p:spPr>
                          <a:xfrm flipV="1">
                            <a:off x="7356363" y="3760788"/>
                            <a:ext cx="0" cy="463550"/>
                          </a:xfrm>
                          <a:prstGeom prst="straightConnector1">
                            <a:avLst/>
                          </a:prstGeom>
                          <a:ln w="38100">
                            <a:tailEnd type="triangle"/>
                          </a:ln>
                        </p:spPr>
                        <p:style>
                          <a:lnRef idx="2">
                            <a:schemeClr val="dk1"/>
                          </a:lnRef>
                          <a:fillRef idx="0">
                            <a:schemeClr val="dk1"/>
                          </a:fillRef>
                          <a:effectRef idx="1">
                            <a:schemeClr val="dk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sp>
                        <p:nvSpPr>
                          <p:cNvPr id="34" name="TextBox 2">
                            <a:extLst>
                              <a:ext uri="{FF2B5EF4-FFF2-40B4-BE49-F238E27FC236}">
                                <a16:creationId xmlns:a16="http://schemas.microsoft.com/office/drawing/2014/main" id="{204D408B-8B38-42A2-BBB9-29F051220AF0}"/>
                              </a:ext>
                            </a:extLst>
                          </p:cNvPr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7100115" y="3363913"/>
                            <a:ext cx="487363" cy="36988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  <p:txBody>
                          <a:bodyPr wrap="none">
                            <a:spAutoFit/>
                          </a:bodyPr>
                          <a:lstStyle>
                            <a:lvl1pPr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1pPr>
                            <a:lvl2pPr marL="742950" indent="-28575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2pPr>
                            <a:lvl3pPr marL="1143000" indent="-22860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3pPr>
                            <a:lvl4pPr marL="1600200" indent="-22860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4pPr>
                            <a:lvl5pPr marL="2057400" indent="-228600"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</a:defRPr>
                            </a:lvl9pPr>
                          </a:lstStyle>
                          <a:p>
                            <a:r>
                              <a:rPr lang="en-US" altLang="en-US" dirty="0"/>
                              <a:t>Cl</a:t>
                            </a:r>
                            <a:r>
                              <a:rPr lang="en-US" altLang="en-US" baseline="-25000" dirty="0"/>
                              <a:t>2</a:t>
                            </a:r>
                          </a:p>
                        </p:txBody>
                      </p:sp>
                    </p:grpSp>
                  </p:grpSp>
                  <p:grpSp>
                    <p:nvGrpSpPr>
                      <p:cNvPr id="21" name="Group 43">
                        <a:extLst>
                          <a:ext uri="{FF2B5EF4-FFF2-40B4-BE49-F238E27FC236}">
                            <a16:creationId xmlns:a16="http://schemas.microsoft.com/office/drawing/2014/main" id="{5061984B-56F7-4062-8658-6DB16AB1A7C6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947738" y="2651125"/>
                        <a:ext cx="449262" cy="1030288"/>
                        <a:chOff x="947667" y="2650396"/>
                        <a:chExt cx="448669" cy="1031783"/>
                      </a:xfrm>
                    </p:grpSpPr>
                    <p:grpSp>
                      <p:nvGrpSpPr>
                        <p:cNvPr id="22" name="Group 33">
                          <a:extLst>
                            <a:ext uri="{FF2B5EF4-FFF2-40B4-BE49-F238E27FC236}">
                              <a16:creationId xmlns:a16="http://schemas.microsoft.com/office/drawing/2014/main" id="{63F359E4-7EA1-48A5-B247-256CC524431F}"/>
                            </a:ext>
                          </a:extLst>
                        </p:cNvPr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947667" y="3384293"/>
                          <a:ext cx="369911" cy="297886"/>
                          <a:chOff x="1862067" y="3097969"/>
                          <a:chExt cx="369911" cy="297886"/>
                        </a:xfrm>
                      </p:grpSpPr>
                      <p:sp>
                        <p:nvSpPr>
                          <p:cNvPr id="26" name="Rectangle 25">
                            <a:extLst>
                              <a:ext uri="{FF2B5EF4-FFF2-40B4-BE49-F238E27FC236}">
                                <a16:creationId xmlns:a16="http://schemas.microsoft.com/office/drawing/2014/main" id="{952463DC-3E37-427F-B9E6-7C756574690F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2047559" y="3123998"/>
                            <a:ext cx="183907" cy="200316"/>
                          </a:xfrm>
                          <a:prstGeom prst="rect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anchor="ctr"/>
                          <a:lstStyle/>
                          <a:p>
                            <a:pPr algn="ctr">
                              <a:defRPr/>
                            </a:pPr>
                            <a:endParaRPr lang="en-US"/>
                          </a:p>
                        </p:txBody>
                      </p:sp>
                      <p:sp>
                        <p:nvSpPr>
                          <p:cNvPr id="27" name="Oval 26">
                            <a:extLst>
                              <a:ext uri="{FF2B5EF4-FFF2-40B4-BE49-F238E27FC236}">
                                <a16:creationId xmlns:a16="http://schemas.microsoft.com/office/drawing/2014/main" id="{92E20DF9-A00A-4140-8985-FF28EB1B66C4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862067" y="3098561"/>
                            <a:ext cx="282202" cy="297294"/>
                          </a:xfrm>
                          <a:prstGeom prst="ellipse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anchor="ctr"/>
                          <a:lstStyle/>
                          <a:p>
                            <a:pPr algn="ctr">
                              <a:defRPr/>
                            </a:pPr>
                            <a:endParaRPr lang="en-US"/>
                          </a:p>
                        </p:txBody>
                      </p:sp>
                    </p:grpSp>
                    <p:cxnSp>
                      <p:nvCxnSpPr>
                        <p:cNvPr id="23" name="Straight Connector 22">
                          <a:extLst>
                            <a:ext uri="{FF2B5EF4-FFF2-40B4-BE49-F238E27FC236}">
                              <a16:creationId xmlns:a16="http://schemas.microsoft.com/office/drawing/2014/main" id="{4CC7F8D5-386B-4FB4-B1AE-B734C8590E0B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 flipV="1">
                          <a:off x="1088768" y="2666294"/>
                          <a:ext cx="0" cy="823518"/>
                        </a:xfrm>
                        <a:prstGeom prst="line">
                          <a:avLst/>
                        </a:prstGeom>
                        <a:ln w="25400"/>
                      </p:spPr>
                      <p:style>
                        <a:lnRef idx="2">
                          <a:schemeClr val="dk1"/>
                        </a:lnRef>
                        <a:fillRef idx="0">
                          <a:schemeClr val="dk1"/>
                        </a:fillRef>
                        <a:effectRef idx="1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4" name="Straight Connector 23">
                          <a:extLst>
                            <a:ext uri="{FF2B5EF4-FFF2-40B4-BE49-F238E27FC236}">
                              <a16:creationId xmlns:a16="http://schemas.microsoft.com/office/drawing/2014/main" id="{6A3FF9AC-B4B1-4674-820A-7390FD1A1772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 flipH="1">
                          <a:off x="1080841" y="2666294"/>
                          <a:ext cx="315495" cy="0"/>
                        </a:xfrm>
                        <a:prstGeom prst="line">
                          <a:avLst/>
                        </a:prstGeom>
                        <a:ln w="25400"/>
                      </p:spPr>
                      <p:style>
                        <a:lnRef idx="2">
                          <a:schemeClr val="dk1"/>
                        </a:lnRef>
                        <a:fillRef idx="0">
                          <a:schemeClr val="dk1"/>
                        </a:fillRef>
                        <a:effectRef idx="1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5" name="Straight Connector 24">
                          <a:extLst>
                            <a:ext uri="{FF2B5EF4-FFF2-40B4-BE49-F238E27FC236}">
                              <a16:creationId xmlns:a16="http://schemas.microsoft.com/office/drawing/2014/main" id="{CD110285-EAB8-45E1-80CF-D1B9FB0B3675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 flipV="1">
                          <a:off x="1370970" y="2650396"/>
                          <a:ext cx="14269" cy="244830"/>
                        </a:xfrm>
                        <a:prstGeom prst="line">
                          <a:avLst/>
                        </a:prstGeom>
                        <a:ln w="25400"/>
                      </p:spPr>
                      <p:style>
                        <a:lnRef idx="2">
                          <a:schemeClr val="dk1"/>
                        </a:lnRef>
                        <a:fillRef idx="0">
                          <a:schemeClr val="dk1"/>
                        </a:fillRef>
                        <a:effectRef idx="1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</p:grpSp>
            </p:grpSp>
            <p:cxnSp>
              <p:nvCxnSpPr>
                <p:cNvPr id="15" name="Straight Connector 14">
                  <a:extLst>
                    <a:ext uri="{FF2B5EF4-FFF2-40B4-BE49-F238E27FC236}">
                      <a16:creationId xmlns:a16="http://schemas.microsoft.com/office/drawing/2014/main" id="{21C568B7-107B-4C81-8F2E-5051C59A950C}"/>
                    </a:ext>
                  </a:extLst>
                </p:cNvPr>
                <p:cNvCxnSpPr/>
                <p:nvPr/>
              </p:nvCxnSpPr>
              <p:spPr>
                <a:xfrm flipH="1">
                  <a:off x="1309688" y="3532188"/>
                  <a:ext cx="457200" cy="0"/>
                </a:xfrm>
                <a:prstGeom prst="line">
                  <a:avLst/>
                </a:prstGeom>
                <a:ln w="25400"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0" name="TextBox 38">
              <a:extLst>
                <a:ext uri="{FF2B5EF4-FFF2-40B4-BE49-F238E27FC236}">
                  <a16:creationId xmlns:a16="http://schemas.microsoft.com/office/drawing/2014/main" id="{DB5275FF-8F27-48D9-93A6-5FA891CA05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06750" y="5387552"/>
              <a:ext cx="2543175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dirty="0"/>
                <a:t>Chlorine Contact Basin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16554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A01F9-C152-461C-B1D7-229BB0D9C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Model Step-Dose Curve</a:t>
            </a:r>
          </a:p>
        </p:txBody>
      </p:sp>
      <p:graphicFrame>
        <p:nvGraphicFramePr>
          <p:cNvPr id="9" name="Content Placeholder 5">
            <a:extLst>
              <a:ext uri="{FF2B5EF4-FFF2-40B4-BE49-F238E27FC236}">
                <a16:creationId xmlns:a16="http://schemas.microsoft.com/office/drawing/2014/main" id="{6B261E9D-D9F1-4A61-98EC-A5EC5CF32F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010277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3ADE836-DD4A-49BD-8F1B-828C7551F4FC}"/>
              </a:ext>
            </a:extLst>
          </p:cNvPr>
          <p:cNvCxnSpPr/>
          <p:nvPr/>
        </p:nvCxnSpPr>
        <p:spPr>
          <a:xfrm>
            <a:off x="1627124" y="5142803"/>
            <a:ext cx="1463040" cy="0"/>
          </a:xfrm>
          <a:prstGeom prst="straightConnector1">
            <a:avLst/>
          </a:prstGeom>
          <a:ln w="34925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94D484B-F6E9-4164-A77A-BC492A237AB7}"/>
              </a:ext>
            </a:extLst>
          </p:cNvPr>
          <p:cNvCxnSpPr>
            <a:cxnSpLocks/>
          </p:cNvCxnSpPr>
          <p:nvPr/>
        </p:nvCxnSpPr>
        <p:spPr>
          <a:xfrm>
            <a:off x="3071239" y="5198116"/>
            <a:ext cx="0" cy="298174"/>
          </a:xfrm>
          <a:prstGeom prst="straightConnector1">
            <a:avLst/>
          </a:prstGeom>
          <a:ln w="34925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27413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81EE7-2EDF-4E5A-BE2F-F299C1827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Model Slug-Dose Curve</a:t>
            </a:r>
          </a:p>
        </p:txBody>
      </p:sp>
      <p:graphicFrame>
        <p:nvGraphicFramePr>
          <p:cNvPr id="14" name="Content Placeholder 10">
            <a:extLst>
              <a:ext uri="{FF2B5EF4-FFF2-40B4-BE49-F238E27FC236}">
                <a16:creationId xmlns:a16="http://schemas.microsoft.com/office/drawing/2014/main" id="{4BBF6267-5293-44EC-81E1-B4DA8FCA1B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98922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963179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13F71-1286-467F-A1D2-EB84E8618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Actual Slug-Dose Curve</a:t>
            </a:r>
          </a:p>
        </p:txBody>
      </p:sp>
      <p:graphicFrame>
        <p:nvGraphicFramePr>
          <p:cNvPr id="8" name="Content Placeholder 4">
            <a:extLst>
              <a:ext uri="{FF2B5EF4-FFF2-40B4-BE49-F238E27FC236}">
                <a16:creationId xmlns:a16="http://schemas.microsoft.com/office/drawing/2014/main" id="{135291D6-C21F-4EAD-AAAA-F6B495F866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950881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2139426F-4383-4678-AEAE-A55CD11FCBA7}"/>
              </a:ext>
            </a:extLst>
          </p:cNvPr>
          <p:cNvCxnSpPr/>
          <p:nvPr/>
        </p:nvCxnSpPr>
        <p:spPr>
          <a:xfrm>
            <a:off x="3080824" y="3499340"/>
            <a:ext cx="0" cy="1920240"/>
          </a:xfrm>
          <a:prstGeom prst="straightConnector1">
            <a:avLst/>
          </a:prstGeom>
          <a:ln w="34925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15383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5B336162-B533-4EFE-8BB3-8EBB4A5E32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314384" cy="6858000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030F79-4F9F-4D49-8861-E5CAFB9E7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rgbClr val="FFFFFF"/>
          </a:solidFill>
          <a:ln w="25400" cap="sq">
            <a:solidFill>
              <a:srgbClr val="404040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en-US" sz="3200">
                <a:solidFill>
                  <a:srgbClr val="262626"/>
                </a:solidFill>
              </a:rPr>
              <a:t>2. Tracer Material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B40871E-8D92-4009-A6FB-BBFA1E6D79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pPr>
              <a:buSzPct val="100000"/>
              <a:defRPr/>
            </a:pPr>
            <a:r>
              <a:rPr lang="en-US" altLang="en-US" sz="2400"/>
              <a:t>Fluoride (F)</a:t>
            </a:r>
          </a:p>
          <a:p>
            <a:pPr lvl="1">
              <a:defRPr/>
            </a:pPr>
            <a:r>
              <a:rPr lang="en-US" altLang="en-US"/>
              <a:t>Liquid (</a:t>
            </a:r>
            <a:r>
              <a:rPr lang="en-US"/>
              <a:t>H</a:t>
            </a:r>
            <a:r>
              <a:rPr lang="en-US" baseline="-25000"/>
              <a:t>2</a:t>
            </a:r>
            <a:r>
              <a:rPr lang="en-US"/>
              <a:t>SiF</a:t>
            </a:r>
            <a:r>
              <a:rPr lang="en-US" baseline="-25000"/>
              <a:t>6 </a:t>
            </a:r>
            <a:r>
              <a:rPr lang="en-US"/>
              <a:t>Hydrofluorosilicic Acid)</a:t>
            </a:r>
          </a:p>
          <a:p>
            <a:pPr lvl="1">
              <a:defRPr/>
            </a:pPr>
            <a:r>
              <a:rPr lang="en-US"/>
              <a:t>Dry (NaF)</a:t>
            </a:r>
          </a:p>
          <a:p>
            <a:pPr lvl="2">
              <a:defRPr/>
            </a:pPr>
            <a:r>
              <a:rPr lang="en-US" sz="2400"/>
              <a:t>15 gal NaF mix solution : </a:t>
            </a:r>
            <a:r>
              <a:rPr lang="en-US" altLang="en-US" sz="2400"/>
              <a:t>1 gal </a:t>
            </a:r>
            <a:r>
              <a:rPr lang="en-US" sz="2400"/>
              <a:t>H</a:t>
            </a:r>
            <a:r>
              <a:rPr lang="en-US" sz="2400" baseline="-25000"/>
              <a:t>2</a:t>
            </a:r>
            <a:r>
              <a:rPr lang="en-US" sz="2400"/>
              <a:t>SiF</a:t>
            </a:r>
            <a:r>
              <a:rPr lang="en-US" sz="2400" baseline="-25000"/>
              <a:t>6 </a:t>
            </a:r>
            <a:endParaRPr lang="en-US" altLang="en-US" sz="2400"/>
          </a:p>
          <a:p>
            <a:r>
              <a:rPr lang="en-US" altLang="en-US" sz="2400"/>
              <a:t>Lithium Chloride (Li)</a:t>
            </a:r>
          </a:p>
          <a:p>
            <a:r>
              <a:rPr lang="en-US" altLang="en-US" sz="2400"/>
              <a:t>Others (NaCl, CaCl</a:t>
            </a:r>
            <a:r>
              <a:rPr lang="en-US" altLang="en-US" sz="2400" baseline="-25000"/>
              <a:t>2</a:t>
            </a:r>
            <a:r>
              <a:rPr lang="en-US" altLang="en-US" sz="2400"/>
              <a:t>), dry or liquid</a:t>
            </a:r>
          </a:p>
          <a:p>
            <a:endParaRPr lang="en-US" altLang="en-US" sz="2400"/>
          </a:p>
          <a:p>
            <a:pPr marL="0" indent="0">
              <a:buNone/>
            </a:pPr>
            <a:r>
              <a:rPr lang="en-US" altLang="en-US" sz="2400"/>
              <a:t>Tracer should be non-reactive</a:t>
            </a:r>
          </a:p>
          <a:p>
            <a:endParaRPr lang="en-US" altLang="en-US" sz="2400"/>
          </a:p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4545784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5B336162-B533-4EFE-8BB3-8EBB4A5E32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314384" cy="6858000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3E0A70-DC3B-4227-AA0F-2205DAED0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rgbClr val="FFFFFF"/>
          </a:solidFill>
          <a:ln w="25400" cap="sq">
            <a:solidFill>
              <a:srgbClr val="404040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en-US" sz="3200">
                <a:solidFill>
                  <a:srgbClr val="262626"/>
                </a:solidFill>
              </a:rPr>
              <a:t>3. Dosage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09FD8-EADA-4DA7-93D4-F1AB73206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u="sng" dirty="0"/>
              <a:t>Step-Dose</a:t>
            </a:r>
          </a:p>
          <a:p>
            <a:pPr lvl="1"/>
            <a:r>
              <a:rPr lang="en-US" dirty="0"/>
              <a:t>Fluoride: 2 to 4.0 mg/L as F</a:t>
            </a:r>
          </a:p>
          <a:p>
            <a:pPr lvl="1"/>
            <a:r>
              <a:rPr lang="en-US" dirty="0"/>
              <a:t>Lithium: 0.5 mg/L</a:t>
            </a:r>
          </a:p>
          <a:p>
            <a:pPr lvl="1"/>
            <a:r>
              <a:rPr lang="en-US" dirty="0"/>
              <a:t>Chloride/Na/Ca: Dependent on background constituents and any secondary standards</a:t>
            </a:r>
          </a:p>
        </p:txBody>
      </p:sp>
    </p:spTree>
    <p:extLst>
      <p:ext uri="{BB962C8B-B14F-4D97-AF65-F5344CB8AC3E}">
        <p14:creationId xmlns:p14="http://schemas.microsoft.com/office/powerpoint/2010/main" val="12636212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191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3268D8-FC36-40A2-A5CD-6755D1E34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3467"/>
            <a:ext cx="3363974" cy="1597315"/>
          </a:xfrm>
          <a:noFill/>
          <a:ln w="19050"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pPr algn="ctr">
              <a:defRPr/>
            </a:pPr>
            <a:r>
              <a:rPr lang="en-US" sz="2800" u="sng" dirty="0">
                <a:solidFill>
                  <a:schemeClr val="bg1"/>
                </a:solidFill>
              </a:rPr>
              <a:t>Slug-Dose Test 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How Much Tracer 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to Add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48389E93-2B17-4EDD-82EE-6E59CE703E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2638044"/>
            <a:ext cx="3363974" cy="3415622"/>
          </a:xfrm>
        </p:spPr>
        <p:txBody>
          <a:bodyPr>
            <a:normAutofit/>
          </a:bodyPr>
          <a:lstStyle/>
          <a:p>
            <a:pPr marL="914400" lvl="1" indent="-457200" eaLnBrk="1" hangingPunct="1">
              <a:buFont typeface="+mj-lt"/>
              <a:buAutoNum type="arabicPeriod"/>
            </a:pPr>
            <a:r>
              <a:rPr lang="en-US" altLang="en-US" sz="1900" dirty="0">
                <a:solidFill>
                  <a:schemeClr val="bg1"/>
                </a:solidFill>
              </a:rPr>
              <a:t>Estimate BF</a:t>
            </a:r>
          </a:p>
          <a:p>
            <a:pPr marL="914400" lvl="1" indent="-457200" eaLnBrk="1" hangingPunct="1">
              <a:buFont typeface="+mj-lt"/>
              <a:buAutoNum type="arabicPeriod"/>
            </a:pPr>
            <a:r>
              <a:rPr lang="en-US" altLang="en-US" sz="1900" dirty="0">
                <a:solidFill>
                  <a:schemeClr val="bg1"/>
                </a:solidFill>
              </a:rPr>
              <a:t>Calculate amount of tracer mass needed for associated dispersion concentration.</a:t>
            </a:r>
          </a:p>
          <a:p>
            <a:pPr marL="914400" lvl="1" indent="-457200" eaLnBrk="1" hangingPunct="1">
              <a:buFont typeface="+mj-lt"/>
              <a:buAutoNum type="arabicPeriod"/>
            </a:pPr>
            <a:r>
              <a:rPr lang="en-US" altLang="en-US" sz="1900" dirty="0">
                <a:solidFill>
                  <a:schemeClr val="bg1"/>
                </a:solidFill>
              </a:rPr>
              <a:t> For lower or higher peak concentration, apply factor to dispersion concentration.</a:t>
            </a:r>
          </a:p>
          <a:p>
            <a:pPr marL="0" indent="0">
              <a:buNone/>
            </a:pPr>
            <a:r>
              <a:rPr lang="en-US" altLang="en-US" sz="1900" dirty="0">
                <a:solidFill>
                  <a:schemeClr val="bg1"/>
                </a:solidFill>
              </a:rPr>
              <a:t>.  </a:t>
            </a:r>
          </a:p>
          <a:p>
            <a:pPr lvl="1" eaLnBrk="1" hangingPunct="1"/>
            <a:endParaRPr lang="en-US" altLang="en-US" sz="1900" dirty="0">
              <a:solidFill>
                <a:schemeClr val="bg1"/>
              </a:solidFill>
            </a:endParaRPr>
          </a:p>
          <a:p>
            <a:pPr lvl="1" eaLnBrk="1" hangingPunct="1"/>
            <a:endParaRPr lang="en-US" altLang="en-US" sz="1900" dirty="0">
              <a:solidFill>
                <a:schemeClr val="bg1"/>
              </a:solidFill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80F082-2C8D-4552-8FEB-4784E41A08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819732"/>
              </p:ext>
            </p:extLst>
          </p:nvPr>
        </p:nvGraphicFramePr>
        <p:xfrm>
          <a:off x="5297763" y="974616"/>
          <a:ext cx="6250771" cy="4747902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750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4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5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1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t</a:t>
                      </a:r>
                      <a:r>
                        <a:rPr kumimoji="0" lang="en-US" sz="3100" u="none" strike="noStrike" cap="none" normalizeH="0" baseline="-16000">
                          <a:ln>
                            <a:noFill/>
                          </a:ln>
                          <a:effectLst/>
                        </a:rPr>
                        <a:t>10</a:t>
                      </a:r>
                      <a:r>
                        <a:rPr kumimoji="0" lang="en-US" sz="31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/HRT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1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(BF)</a:t>
                      </a:r>
                      <a:endParaRPr kumimoji="0" lang="en-US" sz="3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2763" marR="112763" marT="56395" marB="5639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Calculated Dispersion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Concentration in Basin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2763" marR="112763" marT="56395" marB="5639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Tracer Study Peak Concentration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(estimated)</a:t>
                      </a:r>
                    </a:p>
                  </a:txBody>
                  <a:tcPr marL="112763" marR="112763" marT="56395" marB="56395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3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0.24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2763" marR="112763" marT="56395" marB="5639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1.35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2763" marR="112763" marT="56395" marB="5639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1.0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2763" marR="112763" marT="56395" marB="56395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3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0.34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2763" marR="112763" marT="56395" marB="5639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1.23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2763" marR="112763" marT="56395" marB="5639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1.0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2763" marR="112763" marT="56395" marB="56395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3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0.42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2763" marR="112763" marT="56395" marB="5639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1.12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2763" marR="112763" marT="56395" marB="5639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1.0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2763" marR="112763" marT="56395" marB="56395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3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0.51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2763" marR="112763" marT="56395" marB="5639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0.95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2763" marR="112763" marT="56395" marB="5639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1.0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2763" marR="112763" marT="56395" marB="56395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33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0.61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2763" marR="112763" marT="56395" marB="5639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0.76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2763" marR="112763" marT="56395" marB="5639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1.0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2763" marR="112763" marT="56395" marB="56395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33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0.70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2763" marR="112763" marT="56395" marB="5639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0.58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2763" marR="112763" marT="56395" marB="5639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1.0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2763" marR="112763" marT="56395" marB="56395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5B336162-B533-4EFE-8BB3-8EBB4A5E32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314384" cy="6858000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3E0A70-DC3B-4227-AA0F-2205DAED0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rgbClr val="FFFFFF"/>
          </a:solidFill>
          <a:ln w="25400" cap="sq">
            <a:solidFill>
              <a:srgbClr val="404040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262626"/>
                </a:solidFill>
              </a:rPr>
              <a:t>4A. Test Flows and Operating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09FD8-EADA-4DA7-93D4-F1AB73206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r>
              <a:rPr lang="en-US" sz="2200" dirty="0"/>
              <a:t>One Test:  Normal operating flow and clearwell level.</a:t>
            </a:r>
          </a:p>
          <a:p>
            <a:r>
              <a:rPr lang="en-US" sz="2200" dirty="0"/>
              <a:t>Two Tests: Summer/winter flows and clearwell levels.</a:t>
            </a:r>
          </a:p>
          <a:p>
            <a:r>
              <a:rPr lang="en-US" sz="2200" dirty="0"/>
              <a:t>Three Tests: High/mid/low flows and normal operating clearwell levels.</a:t>
            </a:r>
          </a:p>
        </p:txBody>
      </p:sp>
    </p:spTree>
    <p:extLst>
      <p:ext uri="{BB962C8B-B14F-4D97-AF65-F5344CB8AC3E}">
        <p14:creationId xmlns:p14="http://schemas.microsoft.com/office/powerpoint/2010/main" val="7056046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18">
            <a:extLst>
              <a:ext uri="{FF2B5EF4-FFF2-40B4-BE49-F238E27FC236}">
                <a16:creationId xmlns:a16="http://schemas.microsoft.com/office/drawing/2014/main" id="{14A2F755-5219-4C4E-9378-2C80BB08D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6" name="Freeform: Shape 20">
            <a:extLst>
              <a:ext uri="{FF2B5EF4-FFF2-40B4-BE49-F238E27FC236}">
                <a16:creationId xmlns:a16="http://schemas.microsoft.com/office/drawing/2014/main" id="{9A87AD7E-457F-4836-8DDE-FFE0F00938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C5750E-A297-46D2-A585-6FA9364AF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983" y="498143"/>
            <a:ext cx="10269613" cy="1278902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Learning Objectives </a:t>
            </a:r>
          </a:p>
        </p:txBody>
      </p:sp>
      <p:pic>
        <p:nvPicPr>
          <p:cNvPr id="7" name="Graphic 6" descr="Stopwatch">
            <a:extLst>
              <a:ext uri="{FF2B5EF4-FFF2-40B4-BE49-F238E27FC236}">
                <a16:creationId xmlns:a16="http://schemas.microsoft.com/office/drawing/2014/main" id="{701696EB-4B0F-42B9-931E-4AC5C9EB39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12463" y="2989536"/>
            <a:ext cx="2603386" cy="2603386"/>
          </a:xfrm>
          <a:prstGeom prst="rect">
            <a:avLst/>
          </a:prstGeom>
          <a:effectLst/>
        </p:spPr>
      </p:pic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5F4AD5E-A239-4C29-94C5-2D5E7762A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9062" y="2419643"/>
            <a:ext cx="6841534" cy="3940214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Purpose of a tracer study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Water age distribution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Disinfection exposure 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sz="2400" dirty="0"/>
              <a:t>CT disinfection (pathogen delivered dose)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sz="2400" dirty="0"/>
              <a:t>Log inactivation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sz="2400" dirty="0"/>
              <a:t>Baffling Factor (BF)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Tracer test preparation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sz="2400" dirty="0"/>
              <a:t>Hydraulic efficiencies for different reactors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sz="2400" dirty="0"/>
              <a:t>Discussion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0851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B336162-B533-4EFE-8BB3-8EBB4A5E32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314384" cy="6858000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3E0A70-DC3B-4227-AA0F-2205DAED0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rgbClr val="FFFFFF"/>
          </a:solidFill>
          <a:ln w="25400" cap="sq">
            <a:solidFill>
              <a:srgbClr val="404040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262626"/>
                </a:solidFill>
              </a:rPr>
              <a:t>4B. Test Flows and Operating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09FD8-EADA-4DA7-93D4-F1AB73206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r>
              <a:rPr lang="en-US" sz="2200" dirty="0"/>
              <a:t>Baffle tanks – </a:t>
            </a:r>
          </a:p>
          <a:p>
            <a:pPr lvl="1"/>
            <a:r>
              <a:rPr lang="en-US" sz="2200" dirty="0"/>
              <a:t>Higher flow, results in greater mixing (&gt;Reynolds number &amp; BF) </a:t>
            </a:r>
          </a:p>
          <a:p>
            <a:pPr lvl="1"/>
            <a:r>
              <a:rPr lang="en-US" sz="2200" dirty="0"/>
              <a:t>At a given flow, increase tank volume (&lt;Reynolds number &amp; BF)</a:t>
            </a:r>
          </a:p>
          <a:p>
            <a:r>
              <a:rPr lang="en-US" sz="2200" dirty="0"/>
              <a:t>Non-baffled tanks -</a:t>
            </a:r>
          </a:p>
          <a:p>
            <a:pPr lvl="1"/>
            <a:r>
              <a:rPr lang="en-US" sz="2200" dirty="0"/>
              <a:t>Less predicable </a:t>
            </a:r>
          </a:p>
          <a:p>
            <a:pPr lvl="1"/>
            <a:r>
              <a:rPr lang="en-US" sz="2200" dirty="0"/>
              <a:t>Temperature gradient can result in less mixing (&lt;BF), greater short-circuiting.</a:t>
            </a:r>
          </a:p>
          <a:p>
            <a:pPr lvl="1"/>
            <a:r>
              <a:rPr lang="en-US" sz="2200" dirty="0"/>
              <a:t>At a given flow, increase/decrease in tank volume (? Increase/decrease in BF) </a:t>
            </a:r>
          </a:p>
        </p:txBody>
      </p:sp>
    </p:spTree>
    <p:extLst>
      <p:ext uri="{BB962C8B-B14F-4D97-AF65-F5344CB8AC3E}">
        <p14:creationId xmlns:p14="http://schemas.microsoft.com/office/powerpoint/2010/main" val="28935999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5B336162-B533-4EFE-8BB3-8EBB4A5E32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314384" cy="6858000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3E0A70-DC3B-4227-AA0F-2205DAED0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rgbClr val="FFFFFF"/>
          </a:solidFill>
          <a:ln w="25400" cap="sq">
            <a:solidFill>
              <a:srgbClr val="404040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262626"/>
                </a:solidFill>
              </a:rPr>
              <a:t>5A. Test Duration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09FD8-EADA-4DA7-93D4-F1AB73206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r>
              <a:rPr lang="en-US" sz="2200" dirty="0"/>
              <a:t>May vary from &lt; 1 HRT to 4 HRT (site specific &amp; predicted BF) </a:t>
            </a:r>
          </a:p>
          <a:p>
            <a:endParaRPr lang="en-US" sz="2200" dirty="0"/>
          </a:p>
          <a:p>
            <a:r>
              <a:rPr lang="en-US" sz="2200" dirty="0"/>
              <a:t>For full tracer recovery (slug-dose) and steady-state tracer (step-dose)</a:t>
            </a:r>
          </a:p>
          <a:p>
            <a:pPr lvl="1"/>
            <a:r>
              <a:rPr lang="en-US" sz="2200" dirty="0"/>
              <a:t>2.5 - 4 HRT duration</a:t>
            </a:r>
          </a:p>
        </p:txBody>
      </p:sp>
    </p:spTree>
    <p:extLst>
      <p:ext uri="{BB962C8B-B14F-4D97-AF65-F5344CB8AC3E}">
        <p14:creationId xmlns:p14="http://schemas.microsoft.com/office/powerpoint/2010/main" val="42000852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5B336162-B533-4EFE-8BB3-8EBB4A5E32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314384" cy="6858000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9CD079-0A91-424F-89B6-AC1C0B12E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rgbClr val="FFFFFF"/>
          </a:solidFill>
          <a:ln w="25400" cap="sq">
            <a:solidFill>
              <a:srgbClr val="404040"/>
            </a:solidFill>
            <a:miter lim="800000"/>
          </a:ln>
        </p:spPr>
        <p:txBody>
          <a:bodyPr>
            <a:normAutofit fontScale="90000"/>
          </a:bodyPr>
          <a:lstStyle/>
          <a:p>
            <a:pPr algn="ctr"/>
            <a:r>
              <a:rPr lang="en-US" sz="3200" dirty="0">
                <a:solidFill>
                  <a:srgbClr val="262626"/>
                </a:solidFill>
              </a:rPr>
              <a:t>5B. Test Duration - When HRT is very long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6057E606-DA46-45E0-AE64-2568CAE80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r>
              <a:rPr lang="en-US" sz="2000" dirty="0"/>
              <a:t>Modified the Step-Dose method</a:t>
            </a:r>
          </a:p>
          <a:p>
            <a:r>
              <a:rPr lang="en-US" sz="2000" dirty="0"/>
              <a:t>Test is completed in less than 1 HRT</a:t>
            </a:r>
          </a:p>
          <a:p>
            <a:r>
              <a:rPr lang="en-US" sz="2000" dirty="0"/>
              <a:t>Measurements of tracer inlet and outlet</a:t>
            </a:r>
          </a:p>
          <a:p>
            <a:r>
              <a:rPr lang="en-US" sz="2000" dirty="0"/>
              <a:t>Inlet measurements: </a:t>
            </a:r>
          </a:p>
          <a:p>
            <a:pPr lvl="1"/>
            <a:r>
              <a:rPr lang="en-US" sz="2000" dirty="0"/>
              <a:t>Flow into 5-gallon bucket over several minutes to ensure average applied tracer dosage is measured.  Take sample out of bucket.</a:t>
            </a:r>
          </a:p>
          <a:p>
            <a:pPr lvl="1"/>
            <a:r>
              <a:rPr lang="en-US" sz="2000" dirty="0"/>
              <a:t>Dump bucket and start over with next sample</a:t>
            </a:r>
          </a:p>
          <a:p>
            <a:pPr lvl="1"/>
            <a:r>
              <a:rPr lang="en-US" sz="2000" dirty="0"/>
              <a:t>Average inlet sample results to determine applied dosage</a:t>
            </a:r>
          </a:p>
          <a:p>
            <a:r>
              <a:rPr lang="en-US" sz="2000" dirty="0"/>
              <a:t>Outlet measurements: </a:t>
            </a:r>
          </a:p>
          <a:p>
            <a:pPr lvl="1"/>
            <a:r>
              <a:rPr lang="en-US" sz="2000" dirty="0"/>
              <a:t>Sample duration &lt; HRT </a:t>
            </a:r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314164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19FDEF91-71DC-4412-A0A7-FCF434B8ED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1646" y="4747262"/>
            <a:ext cx="693263" cy="598396"/>
          </a:xfrm>
          <a:prstGeom prst="rect">
            <a:avLst/>
          </a:prstGeom>
        </p:spPr>
      </p:pic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8A740BC-A0AA-45E0-B899-2AE9C6FE1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13121" y="-2"/>
            <a:ext cx="6278879" cy="6858002"/>
          </a:xfrm>
          <a:custGeom>
            <a:avLst/>
            <a:gdLst>
              <a:gd name="connsiteX0" fmla="*/ 45572 w 6278879"/>
              <a:gd name="connsiteY0" fmla="*/ 0 h 6858002"/>
              <a:gd name="connsiteX1" fmla="*/ 6278879 w 6278879"/>
              <a:gd name="connsiteY1" fmla="*/ 0 h 6858002"/>
              <a:gd name="connsiteX2" fmla="*/ 6278879 w 6278879"/>
              <a:gd name="connsiteY2" fmla="*/ 6858002 h 6858002"/>
              <a:gd name="connsiteX3" fmla="*/ 3292308 w 6278879"/>
              <a:gd name="connsiteY3" fmla="*/ 6858002 h 6858002"/>
              <a:gd name="connsiteX4" fmla="*/ 3181526 w 6278879"/>
              <a:gd name="connsiteY4" fmla="*/ 6786982 h 6858002"/>
              <a:gd name="connsiteX5" fmla="*/ 0 w 6278879"/>
              <a:gd name="connsiteY5" fmla="*/ 803254 h 6858002"/>
              <a:gd name="connsiteX6" fmla="*/ 37255 w 6278879"/>
              <a:gd name="connsiteY6" fmla="*/ 65447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78879" h="6858002">
                <a:moveTo>
                  <a:pt x="45572" y="0"/>
                </a:moveTo>
                <a:lnTo>
                  <a:pt x="6278879" y="0"/>
                </a:lnTo>
                <a:lnTo>
                  <a:pt x="6278879" y="6858002"/>
                </a:lnTo>
                <a:lnTo>
                  <a:pt x="3292308" y="6858002"/>
                </a:lnTo>
                <a:lnTo>
                  <a:pt x="3181526" y="6786982"/>
                </a:lnTo>
                <a:cubicBezTo>
                  <a:pt x="1262021" y="5490191"/>
                  <a:pt x="0" y="3294103"/>
                  <a:pt x="0" y="803254"/>
                </a:cubicBezTo>
                <a:cubicBezTo>
                  <a:pt x="0" y="554169"/>
                  <a:pt x="12620" y="308032"/>
                  <a:pt x="37255" y="65447"/>
                </a:cubicBez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39994-3BC7-412B-8DAF-3D1384446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20" y="365125"/>
            <a:ext cx="9013052" cy="1623312"/>
          </a:xfrm>
        </p:spPr>
        <p:txBody>
          <a:bodyPr anchor="b">
            <a:normAutofit/>
          </a:bodyPr>
          <a:lstStyle/>
          <a:p>
            <a:r>
              <a:rPr lang="en-US" sz="4000"/>
              <a:t>Modified Step-Dose Method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874EF51-C858-4BB9-97C3-D17755787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63661" y="2316480"/>
            <a:ext cx="82296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>
            <a:extLst>
              <a:ext uri="{FF2B5EF4-FFF2-40B4-BE49-F238E27FC236}">
                <a16:creationId xmlns:a16="http://schemas.microsoft.com/office/drawing/2014/main" id="{D5CE8B02-8618-444C-81A0-99F54B61B7A8}"/>
              </a:ext>
            </a:extLst>
          </p:cNvPr>
          <p:cNvGrpSpPr/>
          <p:nvPr/>
        </p:nvGrpSpPr>
        <p:grpSpPr>
          <a:xfrm>
            <a:off x="1211512" y="2823690"/>
            <a:ext cx="6700037" cy="3839672"/>
            <a:chOff x="2072903" y="2690191"/>
            <a:chExt cx="6700037" cy="3839672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45CFA65C-360E-41A1-915A-F99D14C08C8F}"/>
                </a:ext>
              </a:extLst>
            </p:cNvPr>
            <p:cNvGrpSpPr/>
            <p:nvPr/>
          </p:nvGrpSpPr>
          <p:grpSpPr>
            <a:xfrm>
              <a:off x="2072903" y="2690191"/>
              <a:ext cx="6700037" cy="3839672"/>
              <a:chOff x="2072903" y="2690191"/>
              <a:chExt cx="6700037" cy="3839672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F6DFF1B7-5C46-4A28-99CB-54069D40D947}"/>
                  </a:ext>
                </a:extLst>
              </p:cNvPr>
              <p:cNvSpPr/>
              <p:nvPr/>
            </p:nvSpPr>
            <p:spPr>
              <a:xfrm>
                <a:off x="4465983" y="2690191"/>
                <a:ext cx="2941982" cy="299499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Clearwell</a:t>
                </a:r>
              </a:p>
            </p:txBody>
          </p: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FD669E88-E8E7-4590-B271-3C091C6E8402}"/>
                  </a:ext>
                </a:extLst>
              </p:cNvPr>
              <p:cNvGrpSpPr/>
              <p:nvPr/>
            </p:nvGrpSpPr>
            <p:grpSpPr>
              <a:xfrm>
                <a:off x="2072903" y="3151188"/>
                <a:ext cx="6700037" cy="3378675"/>
                <a:chOff x="2072903" y="3151188"/>
                <a:chExt cx="6700037" cy="3378675"/>
              </a:xfrm>
            </p:grpSpPr>
            <p:grpSp>
              <p:nvGrpSpPr>
                <p:cNvPr id="14" name="Group 13">
                  <a:extLst>
                    <a:ext uri="{FF2B5EF4-FFF2-40B4-BE49-F238E27FC236}">
                      <a16:creationId xmlns:a16="http://schemas.microsoft.com/office/drawing/2014/main" id="{6BDE6875-1353-4D27-BD8D-CC9CFF74A415}"/>
                    </a:ext>
                  </a:extLst>
                </p:cNvPr>
                <p:cNvGrpSpPr/>
                <p:nvPr/>
              </p:nvGrpSpPr>
              <p:grpSpPr>
                <a:xfrm>
                  <a:off x="2072903" y="3151188"/>
                  <a:ext cx="1809984" cy="3378675"/>
                  <a:chOff x="2072903" y="3151188"/>
                  <a:chExt cx="1809984" cy="3378675"/>
                </a:xfrm>
              </p:grpSpPr>
              <p:cxnSp>
                <p:nvCxnSpPr>
                  <p:cNvPr id="16" name="Straight Connector 15">
                    <a:extLst>
                      <a:ext uri="{FF2B5EF4-FFF2-40B4-BE49-F238E27FC236}">
                        <a16:creationId xmlns:a16="http://schemas.microsoft.com/office/drawing/2014/main" id="{79D1AC14-0615-418C-8E98-088735CC3E15}"/>
                      </a:ext>
                    </a:extLst>
                  </p:cNvPr>
                  <p:cNvCxnSpPr/>
                  <p:nvPr/>
                </p:nvCxnSpPr>
                <p:spPr>
                  <a:xfrm>
                    <a:off x="3882887" y="3151188"/>
                    <a:ext cx="0" cy="2441229"/>
                  </a:xfrm>
                  <a:prstGeom prst="line">
                    <a:avLst/>
                  </a:prstGeom>
                  <a:ln w="38100"/>
                </p:spPr>
                <p:style>
                  <a:lnRef idx="3">
                    <a:schemeClr val="dk1"/>
                  </a:lnRef>
                  <a:fillRef idx="0">
                    <a:schemeClr val="dk1"/>
                  </a:fillRef>
                  <a:effectRef idx="2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" name="Straight Connector 16">
                    <a:extLst>
                      <a:ext uri="{FF2B5EF4-FFF2-40B4-BE49-F238E27FC236}">
                        <a16:creationId xmlns:a16="http://schemas.microsoft.com/office/drawing/2014/main" id="{8D9AEC13-6111-43E6-BBE6-9B5F9CC0EE31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266122" y="5592417"/>
                    <a:ext cx="1616765" cy="0"/>
                  </a:xfrm>
                  <a:prstGeom prst="line">
                    <a:avLst/>
                  </a:prstGeom>
                  <a:ln w="38100"/>
                </p:spPr>
                <p:style>
                  <a:lnRef idx="3">
                    <a:schemeClr val="dk1"/>
                  </a:lnRef>
                  <a:fillRef idx="0">
                    <a:schemeClr val="dk1"/>
                  </a:fillRef>
                  <a:effectRef idx="2">
                    <a:schemeClr val="dk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8" name="Group 17">
                    <a:extLst>
                      <a:ext uri="{FF2B5EF4-FFF2-40B4-BE49-F238E27FC236}">
                        <a16:creationId xmlns:a16="http://schemas.microsoft.com/office/drawing/2014/main" id="{6BABA81E-3263-468C-B079-71EC802D810A}"/>
                      </a:ext>
                    </a:extLst>
                  </p:cNvPr>
                  <p:cNvGrpSpPr/>
                  <p:nvPr/>
                </p:nvGrpSpPr>
                <p:grpSpPr>
                  <a:xfrm>
                    <a:off x="2072903" y="4371802"/>
                    <a:ext cx="1809984" cy="2158061"/>
                    <a:chOff x="2072903" y="4371802"/>
                    <a:chExt cx="1809984" cy="2158061"/>
                  </a:xfrm>
                </p:grpSpPr>
                <p:pic>
                  <p:nvPicPr>
                    <p:cNvPr id="19" name="Picture 30">
                      <a:extLst>
                        <a:ext uri="{FF2B5EF4-FFF2-40B4-BE49-F238E27FC236}">
                          <a16:creationId xmlns:a16="http://schemas.microsoft.com/office/drawing/2014/main" id="{9D2C97B8-7505-4C77-BB8D-CE95E8DE189F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3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2072903" y="5930895"/>
                      <a:ext cx="526100" cy="59896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grpSp>
                  <p:nvGrpSpPr>
                    <p:cNvPr id="20" name="Group 19">
                      <a:extLst>
                        <a:ext uri="{FF2B5EF4-FFF2-40B4-BE49-F238E27FC236}">
                          <a16:creationId xmlns:a16="http://schemas.microsoft.com/office/drawing/2014/main" id="{9E6355A2-4FE2-4897-A0AD-C2DBAA4C3932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328289" y="4371802"/>
                      <a:ext cx="554598" cy="336586"/>
                      <a:chOff x="3328289" y="4371802"/>
                      <a:chExt cx="554598" cy="336586"/>
                    </a:xfrm>
                  </p:grpSpPr>
                  <p:cxnSp>
                    <p:nvCxnSpPr>
                      <p:cNvPr id="21" name="Straight Connector 20">
                        <a:extLst>
                          <a:ext uri="{FF2B5EF4-FFF2-40B4-BE49-F238E27FC236}">
                            <a16:creationId xmlns:a16="http://schemas.microsoft.com/office/drawing/2014/main" id="{2F09AD00-43CA-4BC5-8A46-E5168F130584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3328289" y="4371802"/>
                        <a:ext cx="554598" cy="0"/>
                      </a:xfrm>
                      <a:prstGeom prst="line">
                        <a:avLst/>
                      </a:prstGeom>
                      <a:ln w="38100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2" name="Straight Arrow Connector 21">
                        <a:extLst>
                          <a:ext uri="{FF2B5EF4-FFF2-40B4-BE49-F238E27FC236}">
                            <a16:creationId xmlns:a16="http://schemas.microsoft.com/office/drawing/2014/main" id="{4FFF2FF7-55EE-45EF-925B-FCCE4B7B292C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3328289" y="4371802"/>
                        <a:ext cx="0" cy="336586"/>
                      </a:xfrm>
                      <a:prstGeom prst="straightConnector1">
                        <a:avLst/>
                      </a:prstGeom>
                      <a:ln w="38100">
                        <a:tailEnd type="triangle"/>
                      </a:ln>
                    </p:spPr>
                    <p:style>
                      <a:lnRef idx="3">
                        <a:schemeClr val="accent1"/>
                      </a:lnRef>
                      <a:fillRef idx="0">
                        <a:schemeClr val="accent1"/>
                      </a:fillRef>
                      <a:effectRef idx="2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</p:grpSp>
            <p:cxnSp>
              <p:nvCxnSpPr>
                <p:cNvPr id="15" name="Straight Arrow Connector 14">
                  <a:extLst>
                    <a:ext uri="{FF2B5EF4-FFF2-40B4-BE49-F238E27FC236}">
                      <a16:creationId xmlns:a16="http://schemas.microsoft.com/office/drawing/2014/main" id="{DD41D238-BAE4-4954-BD1F-1ADA9EF65CB7}"/>
                    </a:ext>
                  </a:extLst>
                </p:cNvPr>
                <p:cNvCxnSpPr/>
                <p:nvPr/>
              </p:nvCxnSpPr>
              <p:spPr>
                <a:xfrm>
                  <a:off x="7368209" y="5552661"/>
                  <a:ext cx="1404731" cy="0"/>
                </a:xfrm>
                <a:prstGeom prst="straightConnector1">
                  <a:avLst/>
                </a:prstGeom>
                <a:ln w="38100">
                  <a:tailEnd type="triangle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F9F74688-8688-41EE-B20E-B56708C9C18D}"/>
                </a:ext>
              </a:extLst>
            </p:cNvPr>
            <p:cNvCxnSpPr/>
            <p:nvPr/>
          </p:nvCxnSpPr>
          <p:spPr>
            <a:xfrm>
              <a:off x="7774394" y="5552661"/>
              <a:ext cx="0" cy="33658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7A7A0C8A-E75B-468D-BF84-8FF888A32483}"/>
                </a:ext>
              </a:extLst>
            </p:cNvPr>
            <p:cNvCxnSpPr/>
            <p:nvPr/>
          </p:nvCxnSpPr>
          <p:spPr>
            <a:xfrm>
              <a:off x="3882887" y="3151188"/>
              <a:ext cx="73152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BB9E896A-F878-4D30-B817-FD424819A209}"/>
              </a:ext>
            </a:extLst>
          </p:cNvPr>
          <p:cNvSpPr txBox="1"/>
          <p:nvPr/>
        </p:nvSpPr>
        <p:spPr>
          <a:xfrm>
            <a:off x="1131474" y="4322408"/>
            <a:ext cx="10438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Inlet</a:t>
            </a:r>
          </a:p>
          <a:p>
            <a:r>
              <a:rPr lang="en-US" dirty="0"/>
              <a:t>Sampling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66E4CFE-A06A-4F1C-9EC5-B6106D1E56C6}"/>
              </a:ext>
            </a:extLst>
          </p:cNvPr>
          <p:cNvSpPr txBox="1"/>
          <p:nvPr/>
        </p:nvSpPr>
        <p:spPr>
          <a:xfrm>
            <a:off x="6707123" y="4904230"/>
            <a:ext cx="10438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Outlet</a:t>
            </a:r>
          </a:p>
          <a:p>
            <a:r>
              <a:rPr lang="en-US" dirty="0"/>
              <a:t>Sampling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F1C31ED-05B9-4D5D-8BD9-D9BBEB876A87}"/>
              </a:ext>
            </a:extLst>
          </p:cNvPr>
          <p:cNvSpPr txBox="1"/>
          <p:nvPr/>
        </p:nvSpPr>
        <p:spPr>
          <a:xfrm>
            <a:off x="3154926" y="6228933"/>
            <a:ext cx="47566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All sampling is conducted to 1 x HRT or less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AE0F93B0-D196-432C-AAE6-6C0786FE565C}"/>
              </a:ext>
            </a:extLst>
          </p:cNvPr>
          <p:cNvGrpSpPr/>
          <p:nvPr/>
        </p:nvGrpSpPr>
        <p:grpSpPr>
          <a:xfrm>
            <a:off x="1889760" y="5822766"/>
            <a:ext cx="301396" cy="293882"/>
            <a:chOff x="1103858" y="5934995"/>
            <a:chExt cx="400591" cy="333355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E5487EC-213F-4F40-80AC-7FABA31D8FAB}"/>
                </a:ext>
              </a:extLst>
            </p:cNvPr>
            <p:cNvSpPr/>
            <p:nvPr/>
          </p:nvSpPr>
          <p:spPr bwMode="auto">
            <a:xfrm>
              <a:off x="1305013" y="5963517"/>
              <a:ext cx="199436" cy="2246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A9A1B00D-DF5F-4634-B00E-0740833BDFE0}"/>
                </a:ext>
              </a:extLst>
            </p:cNvPr>
            <p:cNvSpPr/>
            <p:nvPr/>
          </p:nvSpPr>
          <p:spPr bwMode="auto">
            <a:xfrm>
              <a:off x="1103858" y="5934995"/>
              <a:ext cx="306032" cy="3333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C25AAD5-E28A-4C7D-96E0-DD54B34F1998}"/>
              </a:ext>
            </a:extLst>
          </p:cNvPr>
          <p:cNvCxnSpPr>
            <a:cxnSpLocks/>
          </p:cNvCxnSpPr>
          <p:nvPr/>
        </p:nvCxnSpPr>
        <p:spPr>
          <a:xfrm flipV="1">
            <a:off x="1474562" y="5889289"/>
            <a:ext cx="0" cy="2743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98517024-D46B-4403-81CF-163D9D420620}"/>
              </a:ext>
            </a:extLst>
          </p:cNvPr>
          <p:cNvCxnSpPr>
            <a:endCxn id="27" idx="6"/>
          </p:cNvCxnSpPr>
          <p:nvPr/>
        </p:nvCxnSpPr>
        <p:spPr>
          <a:xfrm>
            <a:off x="1474562" y="5906707"/>
            <a:ext cx="5486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25197C03-1739-41FC-AA93-975012B3629C}"/>
              </a:ext>
            </a:extLst>
          </p:cNvPr>
          <p:cNvCxnSpPr/>
          <p:nvPr/>
        </p:nvCxnSpPr>
        <p:spPr>
          <a:xfrm flipV="1">
            <a:off x="2466898" y="5725916"/>
            <a:ext cx="0" cy="233507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AD1B09C-84DE-4F73-A218-28074583ED17}"/>
              </a:ext>
            </a:extLst>
          </p:cNvPr>
          <p:cNvCxnSpPr>
            <a:endCxn id="26" idx="3"/>
          </p:cNvCxnSpPr>
          <p:nvPr/>
        </p:nvCxnSpPr>
        <p:spPr>
          <a:xfrm flipH="1" flipV="1">
            <a:off x="2191156" y="5946920"/>
            <a:ext cx="27574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E776392C-AA2F-46C3-9252-151BAEB9049D}"/>
              </a:ext>
            </a:extLst>
          </p:cNvPr>
          <p:cNvSpPr txBox="1"/>
          <p:nvPr/>
        </p:nvSpPr>
        <p:spPr>
          <a:xfrm>
            <a:off x="1726507" y="6092807"/>
            <a:ext cx="761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Tracer</a:t>
            </a:r>
          </a:p>
        </p:txBody>
      </p:sp>
    </p:spTree>
    <p:extLst>
      <p:ext uri="{BB962C8B-B14F-4D97-AF65-F5344CB8AC3E}">
        <p14:creationId xmlns:p14="http://schemas.microsoft.com/office/powerpoint/2010/main" val="28257225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83D00-1168-41A9-881E-B9D567E8B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Actual Modified Step-Dose Test Curve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0000000-0008-0000-0700-00001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606221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E74A342-88E2-440A-B815-03F262E97907}"/>
              </a:ext>
            </a:extLst>
          </p:cNvPr>
          <p:cNvCxnSpPr/>
          <p:nvPr/>
        </p:nvCxnSpPr>
        <p:spPr>
          <a:xfrm>
            <a:off x="1656522" y="3525078"/>
            <a:ext cx="8309113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01479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B336162-B533-4EFE-8BB3-8EBB4A5E32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314384" cy="6858000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3E0A70-DC3B-4227-AA0F-2205DAED0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rgbClr val="FFFFFF"/>
          </a:solidFill>
          <a:ln w="25400" cap="sq">
            <a:solidFill>
              <a:srgbClr val="404040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en-US" sz="3200">
                <a:solidFill>
                  <a:srgbClr val="262626"/>
                </a:solidFill>
              </a:rPr>
              <a:t>6. Chemical Feed Pump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09FD8-EADA-4DA7-93D4-F1AB73206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r>
              <a:rPr lang="en-US" sz="2200" dirty="0"/>
              <a:t>Select chemical feed pump capacity based on plant flow and mL/min dosage range.</a:t>
            </a:r>
          </a:p>
          <a:p>
            <a:r>
              <a:rPr lang="en-US" sz="2200" dirty="0"/>
              <a:t>Before tracer test, prime and test feed pump to ensure it works and stays on during duration of test.</a:t>
            </a:r>
          </a:p>
          <a:p>
            <a:r>
              <a:rPr lang="en-US" sz="2200" dirty="0"/>
              <a:t>For slug-dose test, may be appropriate to temporarily shut down treatment plant for 2-5 minutes to inject tracer material and then start plant (site-specific).</a:t>
            </a:r>
          </a:p>
        </p:txBody>
      </p:sp>
    </p:spTree>
    <p:extLst>
      <p:ext uri="{BB962C8B-B14F-4D97-AF65-F5344CB8AC3E}">
        <p14:creationId xmlns:p14="http://schemas.microsoft.com/office/powerpoint/2010/main" val="1614022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5B336162-B533-4EFE-8BB3-8EBB4A5E32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314384" cy="6858000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3E0A70-DC3B-4227-AA0F-2205DAED0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rgbClr val="FFFFFF"/>
          </a:solidFill>
          <a:ln w="25400" cap="sq">
            <a:solidFill>
              <a:srgbClr val="404040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262626"/>
                </a:solidFill>
              </a:rPr>
              <a:t>7. Sample Frequency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09FD8-EADA-4DA7-93D4-F1AB73206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r>
              <a:rPr lang="en-US" altLang="en-US" sz="2200" dirty="0"/>
              <a:t>Sample distribution frequency is depended on baffling factor resolution goal around critical sampling region.</a:t>
            </a:r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altLang="en-US" sz="2200" dirty="0"/>
              <a:t> Example:</a:t>
            </a:r>
          </a:p>
          <a:p>
            <a:pPr lvl="2">
              <a:buFont typeface="Arial" charset="0"/>
              <a:buChar char="•"/>
              <a:defRPr/>
            </a:pPr>
            <a:r>
              <a:rPr lang="en-US" altLang="en-US" sz="2200" dirty="0"/>
              <a:t>Goal – e.g., measure to the nearest </a:t>
            </a:r>
            <a:r>
              <a:rPr lang="en-US" altLang="en-US" sz="2200" b="1" dirty="0"/>
              <a:t>0.02</a:t>
            </a:r>
            <a:r>
              <a:rPr lang="en-US" altLang="en-US" sz="2200" dirty="0"/>
              <a:t> baffling factor (BF).  </a:t>
            </a:r>
          </a:p>
          <a:p>
            <a:pPr marL="890587" lvl="2" indent="-342900">
              <a:buFont typeface="+mj-lt"/>
              <a:buAutoNum type="arabicPeriod"/>
              <a:defRPr/>
            </a:pPr>
            <a:r>
              <a:rPr lang="en-US" altLang="en-US" sz="2200" b="1" dirty="0"/>
              <a:t>HRT = 150 minutes</a:t>
            </a:r>
          </a:p>
          <a:p>
            <a:pPr lvl="2">
              <a:buFont typeface="Arial" charset="0"/>
              <a:buChar char="•"/>
              <a:defRPr/>
            </a:pPr>
            <a:r>
              <a:rPr lang="en-US" altLang="en-US" sz="2200" dirty="0"/>
              <a:t>Sample Frequency Critical Region</a:t>
            </a:r>
          </a:p>
          <a:p>
            <a:pPr marL="547687" lvl="2" indent="0">
              <a:buNone/>
              <a:defRPr/>
            </a:pPr>
            <a:r>
              <a:rPr lang="en-US" altLang="en-US" sz="2200" dirty="0"/>
              <a:t>	0.02 </a:t>
            </a: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•</a:t>
            </a:r>
            <a:r>
              <a:rPr lang="en-US" altLang="en-US" sz="2200" dirty="0"/>
              <a:t> HRT = 0.02 </a:t>
            </a: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•</a:t>
            </a:r>
            <a:r>
              <a:rPr lang="en-US" altLang="en-US" sz="2200" dirty="0"/>
              <a:t> 150 min = </a:t>
            </a:r>
            <a:r>
              <a:rPr lang="en-US" altLang="en-US" sz="2200" u="sng" dirty="0"/>
              <a:t>3 minutes</a:t>
            </a:r>
          </a:p>
          <a:p>
            <a:r>
              <a:rPr lang="en-US" sz="2200" dirty="0"/>
              <a:t>Critical region – is the area under curve where t</a:t>
            </a:r>
            <a:r>
              <a:rPr lang="en-US" sz="2200" baseline="-25000" dirty="0"/>
              <a:t>10</a:t>
            </a:r>
            <a:r>
              <a:rPr lang="en-US" sz="2200" dirty="0"/>
              <a:t> occurs for a Step-Dose curve.</a:t>
            </a:r>
          </a:p>
        </p:txBody>
      </p:sp>
    </p:spTree>
    <p:extLst>
      <p:ext uri="{BB962C8B-B14F-4D97-AF65-F5344CB8AC3E}">
        <p14:creationId xmlns:p14="http://schemas.microsoft.com/office/powerpoint/2010/main" val="4500641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5B336162-B533-4EFE-8BB3-8EBB4A5E32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314384" cy="6858000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3E0A70-DC3B-4227-AA0F-2205DAED0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rgbClr val="FFFFFF"/>
          </a:solidFill>
          <a:ln w="25400" cap="sq">
            <a:solidFill>
              <a:srgbClr val="404040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en-US" sz="3200">
                <a:solidFill>
                  <a:srgbClr val="262626"/>
                </a:solidFill>
              </a:rPr>
              <a:t>8. Sample Locations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09FD8-EADA-4DA7-93D4-F1AB73206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r>
              <a:rPr lang="en-US" sz="2400" dirty="0"/>
              <a:t>Reactor outlet</a:t>
            </a:r>
          </a:p>
          <a:p>
            <a:r>
              <a:rPr lang="en-US" sz="2400" dirty="0"/>
              <a:t>Modified Step-Dose, inlet/outlet </a:t>
            </a:r>
          </a:p>
          <a:p>
            <a:pPr lvl="1"/>
            <a:r>
              <a:rPr lang="en-US" dirty="0"/>
              <a:t>Use 5 gallon bucket for inlet sampling to obtain average inlet tracer dosage </a:t>
            </a:r>
          </a:p>
          <a:p>
            <a:pPr lvl="1"/>
            <a:r>
              <a:rPr lang="en-US" dirty="0"/>
              <a:t>Take sample out of bucket</a:t>
            </a:r>
          </a:p>
          <a:p>
            <a:pPr lvl="1"/>
            <a:r>
              <a:rPr lang="en-US" dirty="0"/>
              <a:t>Dump bucket and start over</a:t>
            </a:r>
          </a:p>
        </p:txBody>
      </p:sp>
    </p:spTree>
    <p:extLst>
      <p:ext uri="{BB962C8B-B14F-4D97-AF65-F5344CB8AC3E}">
        <p14:creationId xmlns:p14="http://schemas.microsoft.com/office/powerpoint/2010/main" val="24277807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B336162-B533-4EFE-8BB3-8EBB4A5E32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314384" cy="6858000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3E0A70-DC3B-4227-AA0F-2205DAED0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rgbClr val="FFFFFF"/>
          </a:solidFill>
          <a:ln w="25400" cap="sq">
            <a:solidFill>
              <a:srgbClr val="404040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262626"/>
                </a:solidFill>
              </a:rPr>
              <a:t>9. Communications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09FD8-EADA-4DA7-93D4-F1AB73206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r>
              <a:rPr lang="en-US" sz="2400" dirty="0"/>
              <a:t>Plant personnel</a:t>
            </a:r>
          </a:p>
          <a:p>
            <a:r>
              <a:rPr lang="en-US" sz="2400" dirty="0"/>
              <a:t>Regulatory agency</a:t>
            </a:r>
          </a:p>
          <a:p>
            <a:r>
              <a:rPr lang="en-US" sz="2400" dirty="0"/>
              <a:t>Firm doing the tracer study</a:t>
            </a:r>
          </a:p>
          <a:p>
            <a:r>
              <a:rPr lang="en-US" sz="2400" dirty="0"/>
              <a:t>By phone, email and/or written report</a:t>
            </a:r>
          </a:p>
        </p:txBody>
      </p:sp>
    </p:spTree>
    <p:extLst>
      <p:ext uri="{BB962C8B-B14F-4D97-AF65-F5344CB8AC3E}">
        <p14:creationId xmlns:p14="http://schemas.microsoft.com/office/powerpoint/2010/main" val="1985719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>
            <a:extLst>
              <a:ext uri="{FF2B5EF4-FFF2-40B4-BE49-F238E27FC236}">
                <a16:creationId xmlns:a16="http://schemas.microsoft.com/office/drawing/2014/main" id="{5B336162-B533-4EFE-8BB3-8EBB4A5E32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314384" cy="6858000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9CD079-0A91-424F-89B6-AC1C0B12E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rgbClr val="FFFFFF"/>
          </a:solidFill>
          <a:ln w="25400" cap="sq">
            <a:solidFill>
              <a:srgbClr val="404040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en-US" sz="3200">
                <a:solidFill>
                  <a:srgbClr val="262626"/>
                </a:solidFill>
              </a:rPr>
              <a:t>When flows are not at steady-state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6057E606-DA46-45E0-AE64-2568CAE80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781042"/>
          </a:xfrm>
        </p:spPr>
        <p:txBody>
          <a:bodyPr anchor="ctr">
            <a:normAutofit/>
          </a:bodyPr>
          <a:lstStyle/>
          <a:p>
            <a:r>
              <a:rPr lang="en-US" sz="2400" dirty="0"/>
              <a:t>Variable outlet flow</a:t>
            </a:r>
          </a:p>
          <a:p>
            <a:pPr lvl="1"/>
            <a:r>
              <a:rPr lang="en-US" sz="2000" dirty="0"/>
              <a:t>Modified step-dose method </a:t>
            </a:r>
          </a:p>
          <a:p>
            <a:pPr lvl="1"/>
            <a:r>
              <a:rPr lang="en-US" altLang="en-US" sz="2000" dirty="0"/>
              <a:t>Take cumulative treated water volume (V</a:t>
            </a:r>
            <a:r>
              <a:rPr lang="en-US" altLang="en-US" sz="2000" baseline="-25000" dirty="0"/>
              <a:t>10</a:t>
            </a:r>
            <a:r>
              <a:rPr lang="en-US" altLang="en-US" sz="2000" dirty="0"/>
              <a:t>, gallons) from time zero (t</a:t>
            </a:r>
            <a:r>
              <a:rPr lang="en-US" altLang="en-US" sz="2000" baseline="-25000" dirty="0"/>
              <a:t>o</a:t>
            </a:r>
            <a:r>
              <a:rPr lang="en-US" altLang="en-US" sz="2000" dirty="0"/>
              <a:t>) to t</a:t>
            </a:r>
            <a:r>
              <a:rPr lang="en-US" altLang="en-US" sz="2000" baseline="-25000" dirty="0"/>
              <a:t>10</a:t>
            </a:r>
            <a:endParaRPr lang="en-US" altLang="en-US" sz="2000" dirty="0"/>
          </a:p>
          <a:p>
            <a:pPr lvl="1"/>
            <a:r>
              <a:rPr lang="en-US" altLang="en-US" sz="2000" dirty="0"/>
              <a:t>Divide cumulative volume (V</a:t>
            </a:r>
            <a:r>
              <a:rPr lang="en-US" altLang="en-US" sz="2000" baseline="-25000" dirty="0"/>
              <a:t>10</a:t>
            </a:r>
            <a:r>
              <a:rPr lang="en-US" altLang="en-US" sz="2000" dirty="0"/>
              <a:t>) by average working volume (V</a:t>
            </a:r>
            <a:r>
              <a:rPr lang="en-US" altLang="en-US" sz="2000" baseline="-25000" dirty="0"/>
              <a:t>10</a:t>
            </a:r>
            <a:r>
              <a:rPr lang="en-US" altLang="en-US" sz="2000" dirty="0"/>
              <a:t>/V) = BF</a:t>
            </a:r>
            <a:endParaRPr lang="en-US" altLang="en-US" sz="2000" baseline="-25000" dirty="0"/>
          </a:p>
          <a:p>
            <a:pPr lvl="1"/>
            <a:endParaRPr lang="en-US" sz="2000" dirty="0"/>
          </a:p>
          <a:p>
            <a:r>
              <a:rPr lang="en-US" altLang="en-US" sz="2000" b="1" dirty="0"/>
              <a:t>BF= V</a:t>
            </a:r>
            <a:r>
              <a:rPr lang="en-US" altLang="en-US" sz="2000" b="1" baseline="-25000" dirty="0"/>
              <a:t>10</a:t>
            </a:r>
            <a:r>
              <a:rPr lang="en-US" altLang="en-US" sz="2000" b="1" dirty="0"/>
              <a:t>/V </a:t>
            </a:r>
            <a:r>
              <a:rPr lang="en-US" altLang="en-US" sz="2000" dirty="0"/>
              <a:t>from tracer test (based on volume)</a:t>
            </a:r>
          </a:p>
          <a:p>
            <a:pPr lvl="1"/>
            <a:r>
              <a:rPr lang="en-US" altLang="en-US" sz="2000" b="1" dirty="0"/>
              <a:t>V</a:t>
            </a:r>
            <a:r>
              <a:rPr lang="en-US" altLang="en-US" sz="2000" b="1" baseline="-18000" dirty="0"/>
              <a:t>10</a:t>
            </a:r>
            <a:r>
              <a:rPr lang="en-US" altLang="en-US" sz="2000" dirty="0"/>
              <a:t>:  The volume of water that has exited the reactor from t</a:t>
            </a:r>
            <a:r>
              <a:rPr lang="en-US" altLang="en-US" sz="2000" baseline="-25000" dirty="0"/>
              <a:t>o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to</a:t>
            </a:r>
            <a:r>
              <a:rPr lang="en-US" altLang="en-US" sz="2000" dirty="0"/>
              <a:t> t</a:t>
            </a:r>
            <a:r>
              <a:rPr lang="en-US" altLang="en-US" sz="2000" baseline="-25000" dirty="0"/>
              <a:t>10</a:t>
            </a:r>
            <a:r>
              <a:rPr lang="en-US" altLang="en-US" sz="2000" dirty="0"/>
              <a:t> when 10% of the tracer mass has exited the reactor.</a:t>
            </a:r>
          </a:p>
          <a:p>
            <a:pPr lvl="1"/>
            <a:r>
              <a:rPr lang="en-US" altLang="en-US" sz="2000" b="1" dirty="0"/>
              <a:t>V</a:t>
            </a:r>
            <a:r>
              <a:rPr lang="en-US" altLang="en-US" sz="2000" dirty="0"/>
              <a:t>:  Average operating Clearwell volume of water during tracer test from t</a:t>
            </a:r>
            <a:r>
              <a:rPr lang="en-US" altLang="en-US" sz="2000" baseline="-25000" dirty="0"/>
              <a:t>o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to</a:t>
            </a:r>
            <a:r>
              <a:rPr lang="en-US" altLang="en-US" sz="2000" dirty="0"/>
              <a:t> t</a:t>
            </a:r>
            <a:r>
              <a:rPr lang="en-US" altLang="en-US" sz="2000" baseline="-25000" dirty="0"/>
              <a:t>10</a:t>
            </a:r>
            <a:r>
              <a:rPr lang="en-US" altLang="en-US" sz="2000" dirty="0"/>
              <a:t>.</a:t>
            </a:r>
          </a:p>
          <a:p>
            <a:pPr marL="457200" lvl="1" indent="0">
              <a:buNone/>
            </a:pP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44636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29">
            <a:extLst>
              <a:ext uri="{FF2B5EF4-FFF2-40B4-BE49-F238E27FC236}">
                <a16:creationId xmlns:a16="http://schemas.microsoft.com/office/drawing/2014/main" id="{5B336162-B533-4EFE-8BB3-8EBB4A5E32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314384" cy="6858000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D16CCA-61BF-4177-9E45-5EA06BEA0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rgbClr val="FFFFFF"/>
          </a:solidFill>
          <a:ln w="25400" cap="sq">
            <a:solidFill>
              <a:srgbClr val="404040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262626"/>
                </a:solidFill>
              </a:rPr>
              <a:t>Purpose of a </a:t>
            </a:r>
            <a:br>
              <a:rPr lang="en-US" sz="3200" dirty="0">
                <a:solidFill>
                  <a:srgbClr val="262626"/>
                </a:solidFill>
              </a:rPr>
            </a:br>
            <a:r>
              <a:rPr lang="en-US" sz="3200" dirty="0">
                <a:solidFill>
                  <a:srgbClr val="262626"/>
                </a:solidFill>
              </a:rPr>
              <a:t>Tracer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4F26C-DA82-453A-AC70-AE63E68CAF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altLang="en-US" sz="2400" dirty="0"/>
              <a:t>To determine the hydraulic or disinfectant exposure time of water through one or more reactors.</a:t>
            </a:r>
          </a:p>
          <a:p>
            <a:pPr marL="0">
              <a:spcBef>
                <a:spcPts val="0"/>
              </a:spcBef>
              <a:spcAft>
                <a:spcPts val="600"/>
              </a:spcAft>
              <a:defRPr/>
            </a:pPr>
            <a:endParaRPr lang="en-US" altLang="en-US" sz="2400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altLang="en-US" sz="2400" dirty="0"/>
              <a:t>Performed by the addition of a nonreactive chemical (tracer, marker).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216737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0080D-F0C5-4739-914C-DB2319AEA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Reactors – Chlorine Contactors</a:t>
            </a:r>
            <a:endParaRPr lang="en-US" dirty="0"/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C25BD38D-8DA3-4E01-B07E-72BE6E15E0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524000"/>
            <a:ext cx="8229600" cy="4876800"/>
          </a:xfrm>
        </p:spPr>
        <p:txBody>
          <a:bodyPr/>
          <a:lstStyle/>
          <a:p>
            <a:pPr marL="273050" lvl="1" indent="0">
              <a:buNone/>
            </a:pPr>
            <a:endParaRPr lang="en-US" altLang="en-US" dirty="0"/>
          </a:p>
          <a:p>
            <a:pPr marL="273050" lvl="1" indent="0">
              <a:buNone/>
            </a:pPr>
            <a:endParaRPr lang="en-US" altLang="en-US" dirty="0"/>
          </a:p>
        </p:txBody>
      </p:sp>
      <p:grpSp>
        <p:nvGrpSpPr>
          <p:cNvPr id="34820" name="Group 16">
            <a:extLst>
              <a:ext uri="{FF2B5EF4-FFF2-40B4-BE49-F238E27FC236}">
                <a16:creationId xmlns:a16="http://schemas.microsoft.com/office/drawing/2014/main" id="{5CB9274B-D832-4F64-BCEB-19B3266880C5}"/>
              </a:ext>
            </a:extLst>
          </p:cNvPr>
          <p:cNvGrpSpPr>
            <a:grpSpLocks/>
          </p:cNvGrpSpPr>
          <p:nvPr/>
        </p:nvGrpSpPr>
        <p:grpSpPr bwMode="auto">
          <a:xfrm>
            <a:off x="3584575" y="2057400"/>
            <a:ext cx="1809750" cy="1143000"/>
            <a:chOff x="1298816" y="1828800"/>
            <a:chExt cx="1810156" cy="1143000"/>
          </a:xfrm>
        </p:grpSpPr>
        <p:grpSp>
          <p:nvGrpSpPr>
            <p:cNvPr id="34867" name="Group 12">
              <a:extLst>
                <a:ext uri="{FF2B5EF4-FFF2-40B4-BE49-F238E27FC236}">
                  <a16:creationId xmlns:a16="http://schemas.microsoft.com/office/drawing/2014/main" id="{A68D1C5A-13B4-4BC7-92C0-635C58ECDB0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28974" y="1828800"/>
              <a:ext cx="1279998" cy="1143000"/>
              <a:chOff x="1828974" y="1828800"/>
              <a:chExt cx="1279998" cy="1143000"/>
            </a:xfrm>
          </p:grpSpPr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F2AB49CC-AEB8-4638-8188-47E726CDFDEA}"/>
                  </a:ext>
                </a:extLst>
              </p:cNvPr>
              <p:cNvSpPr/>
              <p:nvPr/>
            </p:nvSpPr>
            <p:spPr>
              <a:xfrm>
                <a:off x="1829160" y="1828800"/>
                <a:ext cx="1067039" cy="1143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9" name="Straight Arrow Connector 8">
                <a:extLst>
                  <a:ext uri="{FF2B5EF4-FFF2-40B4-BE49-F238E27FC236}">
                    <a16:creationId xmlns:a16="http://schemas.microsoft.com/office/drawing/2014/main" id="{688FBBAF-00D8-4833-B871-F6C420658230}"/>
                  </a:ext>
                </a:extLst>
              </p:cNvPr>
              <p:cNvCxnSpPr/>
              <p:nvPr/>
            </p:nvCxnSpPr>
            <p:spPr>
              <a:xfrm>
                <a:off x="2743765" y="2819400"/>
                <a:ext cx="365207" cy="0"/>
              </a:xfrm>
              <a:prstGeom prst="straightConnector1">
                <a:avLst/>
              </a:prstGeom>
              <a:ln>
                <a:solidFill>
                  <a:srgbClr val="0000FF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E52AE22F-BEE2-47A8-A1A9-CB698E23EFD7}"/>
                </a:ext>
              </a:extLst>
            </p:cNvPr>
            <p:cNvCxnSpPr/>
            <p:nvPr/>
          </p:nvCxnSpPr>
          <p:spPr>
            <a:xfrm>
              <a:off x="1298816" y="1946275"/>
              <a:ext cx="685954" cy="0"/>
            </a:xfrm>
            <a:prstGeom prst="straightConnector1">
              <a:avLst/>
            </a:prstGeom>
            <a:ln>
              <a:solidFill>
                <a:srgbClr val="0000FF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4821" name="Group 19">
            <a:extLst>
              <a:ext uri="{FF2B5EF4-FFF2-40B4-BE49-F238E27FC236}">
                <a16:creationId xmlns:a16="http://schemas.microsoft.com/office/drawing/2014/main" id="{5D122846-2A88-4F8B-924A-D5623AD009E6}"/>
              </a:ext>
            </a:extLst>
          </p:cNvPr>
          <p:cNvGrpSpPr>
            <a:grpSpLocks/>
          </p:cNvGrpSpPr>
          <p:nvPr/>
        </p:nvGrpSpPr>
        <p:grpSpPr bwMode="auto">
          <a:xfrm>
            <a:off x="6248401" y="2057400"/>
            <a:ext cx="1827213" cy="1143000"/>
            <a:chOff x="4863152" y="2057400"/>
            <a:chExt cx="1827239" cy="1143000"/>
          </a:xfrm>
        </p:grpSpPr>
        <p:grpSp>
          <p:nvGrpSpPr>
            <p:cNvPr id="34861" name="Group 17">
              <a:extLst>
                <a:ext uri="{FF2B5EF4-FFF2-40B4-BE49-F238E27FC236}">
                  <a16:creationId xmlns:a16="http://schemas.microsoft.com/office/drawing/2014/main" id="{D2854936-7B77-43C2-82C4-E24BD85FE97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410658" y="2057400"/>
              <a:ext cx="1279733" cy="1143000"/>
              <a:chOff x="4724858" y="1828800"/>
              <a:chExt cx="1279733" cy="1143000"/>
            </a:xfrm>
          </p:grpSpPr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C34235F9-EDD5-40C7-AB5D-AA4D7107973B}"/>
                  </a:ext>
                </a:extLst>
              </p:cNvPr>
              <p:cNvSpPr/>
              <p:nvPr/>
            </p:nvSpPr>
            <p:spPr>
              <a:xfrm>
                <a:off x="4725048" y="1828800"/>
                <a:ext cx="1066815" cy="1143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E37086BE-24E5-401F-8869-5CBD2565FC9E}"/>
                  </a:ext>
                </a:extLst>
              </p:cNvPr>
              <p:cNvCxnSpPr/>
              <p:nvPr/>
            </p:nvCxnSpPr>
            <p:spPr>
              <a:xfrm flipH="1" flipV="1">
                <a:off x="5029852" y="1965325"/>
                <a:ext cx="0" cy="1006475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0D37E7A2-6AAE-4829-B7A7-8FC168D9824C}"/>
                  </a:ext>
                </a:extLst>
              </p:cNvPr>
              <p:cNvCxnSpPr/>
              <p:nvPr/>
            </p:nvCxnSpPr>
            <p:spPr>
              <a:xfrm flipH="1" flipV="1">
                <a:off x="5487059" y="1965325"/>
                <a:ext cx="0" cy="1006475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7EBFC0CB-2E00-4382-B98B-4656B314A465}"/>
                  </a:ext>
                </a:extLst>
              </p:cNvPr>
              <p:cNvCxnSpPr/>
              <p:nvPr/>
            </p:nvCxnSpPr>
            <p:spPr>
              <a:xfrm>
                <a:off x="5639461" y="2819400"/>
                <a:ext cx="365130" cy="0"/>
              </a:xfrm>
              <a:prstGeom prst="straightConnector1">
                <a:avLst/>
              </a:prstGeom>
              <a:ln>
                <a:solidFill>
                  <a:srgbClr val="0000FF"/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94446337-DB63-4EAB-8BA4-C9EC56F8EEC1}"/>
                </a:ext>
              </a:extLst>
            </p:cNvPr>
            <p:cNvCxnSpPr/>
            <p:nvPr/>
          </p:nvCxnSpPr>
          <p:spPr>
            <a:xfrm>
              <a:off x="4863152" y="2362200"/>
              <a:ext cx="685810" cy="0"/>
            </a:xfrm>
            <a:prstGeom prst="straightConnector1">
              <a:avLst/>
            </a:prstGeom>
            <a:ln>
              <a:solidFill>
                <a:srgbClr val="0000FF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4822" name="TextBox 20">
            <a:extLst>
              <a:ext uri="{FF2B5EF4-FFF2-40B4-BE49-F238E27FC236}">
                <a16:creationId xmlns:a16="http://schemas.microsoft.com/office/drawing/2014/main" id="{555AA1FC-8413-444F-8151-D19C5BBF1C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9514" y="2554288"/>
            <a:ext cx="9794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Circular</a:t>
            </a:r>
          </a:p>
          <a:p>
            <a:r>
              <a:rPr lang="en-US" altLang="en-US"/>
              <a:t>Tanks</a:t>
            </a:r>
          </a:p>
        </p:txBody>
      </p:sp>
      <p:grpSp>
        <p:nvGrpSpPr>
          <p:cNvPr id="34823" name="Group 26">
            <a:extLst>
              <a:ext uri="{FF2B5EF4-FFF2-40B4-BE49-F238E27FC236}">
                <a16:creationId xmlns:a16="http://schemas.microsoft.com/office/drawing/2014/main" id="{511D01BB-2106-452C-AA0E-964E044ED624}"/>
              </a:ext>
            </a:extLst>
          </p:cNvPr>
          <p:cNvGrpSpPr>
            <a:grpSpLocks/>
          </p:cNvGrpSpPr>
          <p:nvPr/>
        </p:nvGrpSpPr>
        <p:grpSpPr bwMode="auto">
          <a:xfrm>
            <a:off x="3962400" y="3841750"/>
            <a:ext cx="2808288" cy="1055688"/>
            <a:chOff x="1723032" y="3847532"/>
            <a:chExt cx="2808024" cy="76200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D1235DC-5F08-4EDD-A9BA-880BE1E7FF1C}"/>
                </a:ext>
              </a:extLst>
            </p:cNvPr>
            <p:cNvSpPr/>
            <p:nvPr/>
          </p:nvSpPr>
          <p:spPr>
            <a:xfrm>
              <a:off x="1723032" y="3847532"/>
              <a:ext cx="2801675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34858" name="Group 24">
              <a:extLst>
                <a:ext uri="{FF2B5EF4-FFF2-40B4-BE49-F238E27FC236}">
                  <a16:creationId xmlns:a16="http://schemas.microsoft.com/office/drawing/2014/main" id="{9293F86E-2393-4513-8ECF-E1EA5D3282A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23032" y="4112892"/>
              <a:ext cx="2808024" cy="248249"/>
              <a:chOff x="1723032" y="4112892"/>
              <a:chExt cx="2808024" cy="248249"/>
            </a:xfrm>
          </p:grpSpPr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2AFE2994-F093-4770-97C1-681F15B45A25}"/>
                  </a:ext>
                </a:extLst>
              </p:cNvPr>
              <p:cNvCxnSpPr/>
              <p:nvPr/>
            </p:nvCxnSpPr>
            <p:spPr>
              <a:xfrm>
                <a:off x="1723032" y="4113373"/>
                <a:ext cx="2392138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E89E72BF-5A61-4527-988E-C264DAEFE10D}"/>
                  </a:ext>
                </a:extLst>
              </p:cNvPr>
              <p:cNvCxnSpPr/>
              <p:nvPr/>
            </p:nvCxnSpPr>
            <p:spPr>
              <a:xfrm>
                <a:off x="2138918" y="4360880"/>
                <a:ext cx="2392138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4824" name="Group 16383">
            <a:extLst>
              <a:ext uri="{FF2B5EF4-FFF2-40B4-BE49-F238E27FC236}">
                <a16:creationId xmlns:a16="http://schemas.microsoft.com/office/drawing/2014/main" id="{9F568C78-6653-45A8-BFEC-81238954AA15}"/>
              </a:ext>
            </a:extLst>
          </p:cNvPr>
          <p:cNvGrpSpPr>
            <a:grpSpLocks/>
          </p:cNvGrpSpPr>
          <p:nvPr/>
        </p:nvGrpSpPr>
        <p:grpSpPr bwMode="auto">
          <a:xfrm>
            <a:off x="7272339" y="3805238"/>
            <a:ext cx="2827337" cy="1092200"/>
            <a:chOff x="5285096" y="3836159"/>
            <a:chExt cx="2826790" cy="1066800"/>
          </a:xfrm>
        </p:grpSpPr>
        <p:grpSp>
          <p:nvGrpSpPr>
            <p:cNvPr id="34852" name="Group 30">
              <a:extLst>
                <a:ext uri="{FF2B5EF4-FFF2-40B4-BE49-F238E27FC236}">
                  <a16:creationId xmlns:a16="http://schemas.microsoft.com/office/drawing/2014/main" id="{1B723D5A-E121-498D-9493-F1C43CD0E47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85096" y="3836159"/>
              <a:ext cx="2826790" cy="1066800"/>
              <a:chOff x="5285096" y="3836159"/>
              <a:chExt cx="2826790" cy="1066800"/>
            </a:xfrm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D66A16A5-0C67-4963-9023-C17EE195052A}"/>
                  </a:ext>
                </a:extLst>
              </p:cNvPr>
              <p:cNvSpPr/>
              <p:nvPr/>
            </p:nvSpPr>
            <p:spPr>
              <a:xfrm>
                <a:off x="5299380" y="3836159"/>
                <a:ext cx="2812506" cy="1066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BF083215-D027-47F4-BBE2-0AB689D44799}"/>
                  </a:ext>
                </a:extLst>
              </p:cNvPr>
              <p:cNvCxnSpPr/>
              <p:nvPr/>
            </p:nvCxnSpPr>
            <p:spPr>
              <a:xfrm flipV="1">
                <a:off x="5285096" y="4064094"/>
                <a:ext cx="2469672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2A869E02-E412-468A-9D3C-7B91178F4C49}"/>
                  </a:ext>
                </a:extLst>
              </p:cNvPr>
              <p:cNvCxnSpPr/>
              <p:nvPr/>
            </p:nvCxnSpPr>
            <p:spPr>
              <a:xfrm flipV="1">
                <a:off x="5608883" y="4287378"/>
                <a:ext cx="2468084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E812C377-43B3-4DBD-98AB-BC95CBD4122D}"/>
                </a:ext>
              </a:extLst>
            </p:cNvPr>
            <p:cNvCxnSpPr/>
            <p:nvPr/>
          </p:nvCxnSpPr>
          <p:spPr>
            <a:xfrm flipV="1">
              <a:off x="5285096" y="4510661"/>
              <a:ext cx="2469672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4825" name="TextBox 35">
            <a:extLst>
              <a:ext uri="{FF2B5EF4-FFF2-40B4-BE49-F238E27FC236}">
                <a16:creationId xmlns:a16="http://schemas.microsoft.com/office/drawing/2014/main" id="{95417982-200F-440A-BAAA-D3CE04E9D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1" y="3925888"/>
            <a:ext cx="22193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Rectangular Tanks, </a:t>
            </a:r>
          </a:p>
          <a:p>
            <a:r>
              <a:rPr lang="en-US" altLang="en-US"/>
              <a:t>Serpentine Flow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DC4C413B-6A36-46F9-992E-4FE1D14D6B19}"/>
              </a:ext>
            </a:extLst>
          </p:cNvPr>
          <p:cNvCxnSpPr/>
          <p:nvPr/>
        </p:nvCxnSpPr>
        <p:spPr>
          <a:xfrm>
            <a:off x="4613275" y="4032250"/>
            <a:ext cx="762000" cy="0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23268B5D-D6B6-4E10-84A8-BA4764931014}"/>
              </a:ext>
            </a:extLst>
          </p:cNvPr>
          <p:cNvCxnSpPr/>
          <p:nvPr/>
        </p:nvCxnSpPr>
        <p:spPr>
          <a:xfrm>
            <a:off x="6591301" y="4724400"/>
            <a:ext cx="365125" cy="0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A055EDE-1BB1-4A90-8337-EFD6106CE83B}"/>
              </a:ext>
            </a:extLst>
          </p:cNvPr>
          <p:cNvCxnSpPr/>
          <p:nvPr/>
        </p:nvCxnSpPr>
        <p:spPr>
          <a:xfrm>
            <a:off x="7924800" y="3962400"/>
            <a:ext cx="762000" cy="0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386" name="Oval 16385">
            <a:extLst>
              <a:ext uri="{FF2B5EF4-FFF2-40B4-BE49-F238E27FC236}">
                <a16:creationId xmlns:a16="http://schemas.microsoft.com/office/drawing/2014/main" id="{4B54C399-4B98-4DFB-B2D7-23049F478E3B}"/>
              </a:ext>
            </a:extLst>
          </p:cNvPr>
          <p:cNvSpPr/>
          <p:nvPr/>
        </p:nvSpPr>
        <p:spPr>
          <a:xfrm>
            <a:off x="8763001" y="2133601"/>
            <a:ext cx="1096963" cy="10969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3D915C4C-8A2A-4D6A-BC7E-9ACBF8567A9B}"/>
              </a:ext>
            </a:extLst>
          </p:cNvPr>
          <p:cNvCxnSpPr/>
          <p:nvPr/>
        </p:nvCxnSpPr>
        <p:spPr>
          <a:xfrm flipH="1" flipV="1">
            <a:off x="9144000" y="2378076"/>
            <a:ext cx="0" cy="8223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52F2271E-509C-4383-BB96-839B7DB6CA45}"/>
              </a:ext>
            </a:extLst>
          </p:cNvPr>
          <p:cNvCxnSpPr/>
          <p:nvPr/>
        </p:nvCxnSpPr>
        <p:spPr>
          <a:xfrm flipH="1" flipV="1">
            <a:off x="9525000" y="2184401"/>
            <a:ext cx="0" cy="8223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835" name="TextBox 50">
            <a:extLst>
              <a:ext uri="{FF2B5EF4-FFF2-40B4-BE49-F238E27FC236}">
                <a16:creationId xmlns:a16="http://schemas.microsoft.com/office/drawing/2014/main" id="{EA5C41F4-E252-4AEF-8495-E6D62E612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89988" y="1687514"/>
            <a:ext cx="11160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Top View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C666FCA1-7BA9-4F0B-B686-F710A3D2AF34}"/>
              </a:ext>
            </a:extLst>
          </p:cNvPr>
          <p:cNvCxnSpPr/>
          <p:nvPr/>
        </p:nvCxnSpPr>
        <p:spPr>
          <a:xfrm>
            <a:off x="8610600" y="3048000"/>
            <a:ext cx="457200" cy="0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77F7AC81-8FC8-4FFD-8798-2DCB9BC47346}"/>
              </a:ext>
            </a:extLst>
          </p:cNvPr>
          <p:cNvCxnSpPr/>
          <p:nvPr/>
        </p:nvCxnSpPr>
        <p:spPr>
          <a:xfrm>
            <a:off x="9601201" y="2362200"/>
            <a:ext cx="365125" cy="0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768" name="TextBox 3">
            <a:extLst>
              <a:ext uri="{FF2B5EF4-FFF2-40B4-BE49-F238E27FC236}">
                <a16:creationId xmlns:a16="http://schemas.microsoft.com/office/drawing/2014/main" id="{57949DC3-BE96-44CD-ABB8-D001980842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1690689"/>
            <a:ext cx="10903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dirty="0"/>
              <a:t>BF (0.05-0.2)</a:t>
            </a:r>
          </a:p>
        </p:txBody>
      </p:sp>
      <p:sp>
        <p:nvSpPr>
          <p:cNvPr id="31769" name="TextBox 50">
            <a:extLst>
              <a:ext uri="{FF2B5EF4-FFF2-40B4-BE49-F238E27FC236}">
                <a16:creationId xmlns:a16="http://schemas.microsoft.com/office/drawing/2014/main" id="{6E77000A-9ADB-4D62-A9BC-2B3054CDF4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8464" y="1703389"/>
            <a:ext cx="17123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dirty="0"/>
              <a:t>BF (0.3-0.4), L:W = 12</a:t>
            </a:r>
          </a:p>
        </p:txBody>
      </p:sp>
      <p:sp>
        <p:nvSpPr>
          <p:cNvPr id="31770" name="TextBox 53">
            <a:extLst>
              <a:ext uri="{FF2B5EF4-FFF2-40B4-BE49-F238E27FC236}">
                <a16:creationId xmlns:a16="http://schemas.microsoft.com/office/drawing/2014/main" id="{181CBE19-7B5F-4E40-9869-BF3FC507B8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5950" y="3506789"/>
            <a:ext cx="17972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dirty="0"/>
              <a:t>BF (0.4-0.45), L:W = 16</a:t>
            </a:r>
          </a:p>
        </p:txBody>
      </p:sp>
      <p:sp>
        <p:nvSpPr>
          <p:cNvPr id="31771" name="TextBox 54">
            <a:extLst>
              <a:ext uri="{FF2B5EF4-FFF2-40B4-BE49-F238E27FC236}">
                <a16:creationId xmlns:a16="http://schemas.microsoft.com/office/drawing/2014/main" id="{887A4940-7A40-4D91-AF87-4E9B8C4CB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0014" y="3506789"/>
            <a:ext cx="17123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dirty="0"/>
              <a:t>BF (0.6-0.7), L:W = 52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99064B75-7F38-4824-8A1B-4498D27EA691}"/>
              </a:ext>
            </a:extLst>
          </p:cNvPr>
          <p:cNvCxnSpPr/>
          <p:nvPr/>
        </p:nvCxnSpPr>
        <p:spPr bwMode="auto">
          <a:xfrm flipV="1">
            <a:off x="7637463" y="4724400"/>
            <a:ext cx="247015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F32365EC-AD20-4965-B45C-3DD6335FA257}"/>
              </a:ext>
            </a:extLst>
          </p:cNvPr>
          <p:cNvCxnSpPr/>
          <p:nvPr/>
        </p:nvCxnSpPr>
        <p:spPr>
          <a:xfrm>
            <a:off x="9906001" y="4800600"/>
            <a:ext cx="365125" cy="0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1" name="TextBox 57">
            <a:extLst>
              <a:ext uri="{FF2B5EF4-FFF2-40B4-BE49-F238E27FC236}">
                <a16:creationId xmlns:a16="http://schemas.microsoft.com/office/drawing/2014/main" id="{51F3A512-BE57-40EA-B6D4-C7698956E0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6425" y="5730875"/>
            <a:ext cx="62357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dirty="0"/>
              <a:t>BF is depended on reactor design, volume, water depth, flow and temperature gradient</a:t>
            </a:r>
          </a:p>
        </p:txBody>
      </p:sp>
      <p:sp>
        <p:nvSpPr>
          <p:cNvPr id="54" name="TextBox 57">
            <a:extLst>
              <a:ext uri="{FF2B5EF4-FFF2-40B4-BE49-F238E27FC236}">
                <a16:creationId xmlns:a16="http://schemas.microsoft.com/office/drawing/2014/main" id="{F259A5FC-0FCA-42C7-A43D-CC4D5FAB0C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6425" y="6063406"/>
            <a:ext cx="64103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dirty="0"/>
              <a:t>L:W is the total travel length of water divided by channel width or pipe diameter.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17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1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68" grpId="0"/>
      <p:bldP spid="31769" grpId="0"/>
      <p:bldP spid="31770" grpId="0"/>
      <p:bldP spid="31771" grpId="0"/>
      <p:bldP spid="61" grpId="0"/>
      <p:bldP spid="5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1E18C-5F1E-4FB3-B9F6-9B9336BAF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Determining L:W ratio</a:t>
            </a:r>
          </a:p>
        </p:txBody>
      </p:sp>
      <p:sp>
        <p:nvSpPr>
          <p:cNvPr id="43011" name="TextBox 26">
            <a:extLst>
              <a:ext uri="{FF2B5EF4-FFF2-40B4-BE49-F238E27FC236}">
                <a16:creationId xmlns:a16="http://schemas.microsoft.com/office/drawing/2014/main" id="{ABC9B1E4-D97B-4391-A8EB-91D505D8D7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4876801"/>
            <a:ext cx="24384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u="sng"/>
              <a:t>Length</a:t>
            </a:r>
            <a:r>
              <a:rPr lang="en-US" altLang="en-US" sz="1800"/>
              <a:t> is longest flow path (red line).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u="sng"/>
              <a:t>Width</a:t>
            </a:r>
            <a:r>
              <a:rPr lang="en-US" altLang="en-US" sz="1800"/>
              <a:t> is the average channel width for each flow path.</a:t>
            </a:r>
          </a:p>
        </p:txBody>
      </p:sp>
      <p:grpSp>
        <p:nvGrpSpPr>
          <p:cNvPr id="43012" name="Group 40">
            <a:extLst>
              <a:ext uri="{FF2B5EF4-FFF2-40B4-BE49-F238E27FC236}">
                <a16:creationId xmlns:a16="http://schemas.microsoft.com/office/drawing/2014/main" id="{979FB846-8B3A-409B-83C2-8D7DAE5F832E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2362200"/>
            <a:ext cx="5715000" cy="3057816"/>
            <a:chOff x="1447800" y="3048000"/>
            <a:chExt cx="4724400" cy="2389344"/>
          </a:xfrm>
        </p:grpSpPr>
        <p:sp>
          <p:nvSpPr>
            <p:cNvPr id="43013" name="TextBox 2">
              <a:extLst>
                <a:ext uri="{FF2B5EF4-FFF2-40B4-BE49-F238E27FC236}">
                  <a16:creationId xmlns:a16="http://schemas.microsoft.com/office/drawing/2014/main" id="{3A31EFBF-3266-4D74-A9DD-4894AF6D26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38800" y="3048000"/>
              <a:ext cx="533400" cy="216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90000"/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100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b="1"/>
                <a:t>Inlet</a:t>
              </a:r>
            </a:p>
          </p:txBody>
        </p:sp>
        <p:grpSp>
          <p:nvGrpSpPr>
            <p:cNvPr id="43014" name="Group 39">
              <a:extLst>
                <a:ext uri="{FF2B5EF4-FFF2-40B4-BE49-F238E27FC236}">
                  <a16:creationId xmlns:a16="http://schemas.microsoft.com/office/drawing/2014/main" id="{6367E7C3-5EE3-4C3F-B1C5-4DFE93AF9FC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47800" y="3123668"/>
              <a:ext cx="4191593" cy="2313676"/>
              <a:chOff x="1447800" y="3123668"/>
              <a:chExt cx="4191593" cy="2313676"/>
            </a:xfrm>
          </p:grpSpPr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AB605D17-C894-4A1F-9FFA-9D05092F5672}"/>
                  </a:ext>
                </a:extLst>
              </p:cNvPr>
              <p:cNvSpPr/>
              <p:nvPr/>
            </p:nvSpPr>
            <p:spPr>
              <a:xfrm>
                <a:off x="1523915" y="3123668"/>
                <a:ext cx="4115477" cy="205791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5D04B83F-93E5-4B65-B445-6AAD79366DD2}"/>
                  </a:ext>
                </a:extLst>
              </p:cNvPr>
              <p:cNvCxnSpPr/>
              <p:nvPr/>
            </p:nvCxnSpPr>
            <p:spPr>
              <a:xfrm flipH="1">
                <a:off x="1981920" y="3724048"/>
                <a:ext cx="3657473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0FEBDB6D-4604-4976-9C89-358EA4987EFA}"/>
                  </a:ext>
                </a:extLst>
              </p:cNvPr>
              <p:cNvCxnSpPr/>
              <p:nvPr/>
            </p:nvCxnSpPr>
            <p:spPr>
              <a:xfrm flipH="1">
                <a:off x="1523915" y="4495611"/>
                <a:ext cx="3658785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FB0495DB-81EF-4FF5-881A-8803CB440040}"/>
                  </a:ext>
                </a:extLst>
              </p:cNvPr>
              <p:cNvSpPr/>
              <p:nvPr/>
            </p:nvSpPr>
            <p:spPr>
              <a:xfrm>
                <a:off x="5458291" y="3170805"/>
                <a:ext cx="152231" cy="156297"/>
              </a:xfrm>
              <a:prstGeom prst="ellipse">
                <a:avLst/>
              </a:prstGeom>
              <a:solidFill>
                <a:srgbClr val="0000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0B9991C1-A761-4AFF-8259-877AA1DD2037}"/>
                  </a:ext>
                </a:extLst>
              </p:cNvPr>
              <p:cNvSpPr/>
              <p:nvPr/>
            </p:nvSpPr>
            <p:spPr>
              <a:xfrm>
                <a:off x="1600031" y="4984351"/>
                <a:ext cx="152231" cy="156297"/>
              </a:xfrm>
              <a:prstGeom prst="ellipse">
                <a:avLst/>
              </a:prstGeom>
              <a:solidFill>
                <a:srgbClr val="0000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43020" name="TextBox 2">
                <a:extLst>
                  <a:ext uri="{FF2B5EF4-FFF2-40B4-BE49-F238E27FC236}">
                    <a16:creationId xmlns:a16="http://schemas.microsoft.com/office/drawing/2014/main" id="{E2EE9FC3-0ABF-4DFC-84DE-58CB539D76F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47800" y="5220900"/>
                <a:ext cx="685800" cy="216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90000"/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100000"/>
                  <a:buFont typeface="Arial" panose="020B0604020202020204" pitchFamily="34" charset="0"/>
                  <a:buChar char="•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anose="020B0604020202020204" pitchFamily="34" charset="0"/>
                  <a:buChar char="•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anose="020B0604020202020204" pitchFamily="34" charset="0"/>
                  <a:buChar char="•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anose="020B0604020202020204" pitchFamily="34" charset="0"/>
                  <a:buChar char="•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anose="020B0604020202020204" pitchFamily="34" charset="0"/>
                  <a:buChar char="•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 b="1"/>
                  <a:t>Outlet</a:t>
                </a:r>
              </a:p>
            </p:txBody>
          </p: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8EF133CD-2D26-4D72-9791-62763C0F8F79}"/>
                  </a:ext>
                </a:extLst>
              </p:cNvPr>
              <p:cNvCxnSpPr/>
              <p:nvPr/>
            </p:nvCxnSpPr>
            <p:spPr>
              <a:xfrm flipH="1">
                <a:off x="1600031" y="3248953"/>
                <a:ext cx="3858260" cy="0"/>
              </a:xfrm>
              <a:prstGeom prst="line">
                <a:avLst/>
              </a:prstGeom>
              <a:ln w="26416">
                <a:solidFill>
                  <a:srgbClr val="FF00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9F915DFF-A6CA-46CC-8AC5-8BC16F22C3C6}"/>
                  </a:ext>
                </a:extLst>
              </p:cNvPr>
              <p:cNvCxnSpPr/>
              <p:nvPr/>
            </p:nvCxnSpPr>
            <p:spPr>
              <a:xfrm flipH="1">
                <a:off x="1600031" y="4400096"/>
                <a:ext cx="4010491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903A7C3D-0AE6-49F3-8A24-BF78D83C2305}"/>
                  </a:ext>
                </a:extLst>
              </p:cNvPr>
              <p:cNvCxnSpPr/>
              <p:nvPr/>
            </p:nvCxnSpPr>
            <p:spPr>
              <a:xfrm flipV="1">
                <a:off x="1600031" y="3248953"/>
                <a:ext cx="0" cy="1151142"/>
              </a:xfrm>
              <a:prstGeom prst="line">
                <a:avLst/>
              </a:prstGeom>
              <a:ln w="26416">
                <a:solidFill>
                  <a:srgbClr val="FF00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64970A1F-D973-429F-8658-E67E2C7AD943}"/>
                  </a:ext>
                </a:extLst>
              </p:cNvPr>
              <p:cNvCxnSpPr/>
              <p:nvPr/>
            </p:nvCxnSpPr>
            <p:spPr>
              <a:xfrm flipV="1">
                <a:off x="5592149" y="4408779"/>
                <a:ext cx="0" cy="731869"/>
              </a:xfrm>
              <a:prstGeom prst="line">
                <a:avLst/>
              </a:prstGeom>
              <a:ln w="26416">
                <a:solidFill>
                  <a:srgbClr val="FF00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8C95669B-4341-435B-8A22-282A2220B830}"/>
                  </a:ext>
                </a:extLst>
              </p:cNvPr>
              <p:cNvCxnSpPr/>
              <p:nvPr/>
            </p:nvCxnSpPr>
            <p:spPr>
              <a:xfrm flipH="1">
                <a:off x="1790319" y="5130724"/>
                <a:ext cx="3801829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36" name="Straight Arrow Connector 35">
                <a:extLst>
                  <a:ext uri="{FF2B5EF4-FFF2-40B4-BE49-F238E27FC236}">
                    <a16:creationId xmlns:a16="http://schemas.microsoft.com/office/drawing/2014/main" id="{F4DCCEA9-F850-4090-97C0-0B070A902B64}"/>
                  </a:ext>
                </a:extLst>
              </p:cNvPr>
              <p:cNvCxnSpPr/>
              <p:nvPr/>
            </p:nvCxnSpPr>
            <p:spPr>
              <a:xfrm flipH="1">
                <a:off x="1714204" y="5124522"/>
                <a:ext cx="152231" cy="12405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Arrow Connector 43">
                <a:extLst>
                  <a:ext uri="{FF2B5EF4-FFF2-40B4-BE49-F238E27FC236}">
                    <a16:creationId xmlns:a16="http://schemas.microsoft.com/office/drawing/2014/main" id="{7664E852-1CC4-4CC1-8519-141783525025}"/>
                  </a:ext>
                </a:extLst>
              </p:cNvPr>
              <p:cNvCxnSpPr/>
              <p:nvPr/>
            </p:nvCxnSpPr>
            <p:spPr>
              <a:xfrm flipH="1">
                <a:off x="5182701" y="3248953"/>
                <a:ext cx="152231" cy="11164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F8B2F-0CC1-49E2-9E74-94B08F5BA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Determining L:W ratio</a:t>
            </a:r>
          </a:p>
        </p:txBody>
      </p:sp>
      <p:sp>
        <p:nvSpPr>
          <p:cNvPr id="41987" name="TextBox 26">
            <a:extLst>
              <a:ext uri="{FF2B5EF4-FFF2-40B4-BE49-F238E27FC236}">
                <a16:creationId xmlns:a16="http://schemas.microsoft.com/office/drawing/2014/main" id="{E5F4E6DB-D467-44B5-8FFF-4F0ED7A536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3881438"/>
            <a:ext cx="2438400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u="sng"/>
              <a:t>Length</a:t>
            </a:r>
            <a:r>
              <a:rPr lang="en-US" altLang="en-US" sz="1800"/>
              <a:t> is longest flow path (red line).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u="sng"/>
              <a:t>Width</a:t>
            </a:r>
            <a:r>
              <a:rPr lang="en-US" altLang="en-US" sz="1800"/>
              <a:t> is the average channel width for each flow path.</a:t>
            </a:r>
          </a:p>
        </p:txBody>
      </p:sp>
      <p:grpSp>
        <p:nvGrpSpPr>
          <p:cNvPr id="41988" name="Group 6">
            <a:extLst>
              <a:ext uri="{FF2B5EF4-FFF2-40B4-BE49-F238E27FC236}">
                <a16:creationId xmlns:a16="http://schemas.microsoft.com/office/drawing/2014/main" id="{DC72EA26-AD9B-41F4-8B8D-4C15D69FAF32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1905000"/>
            <a:ext cx="4572000" cy="4572000"/>
            <a:chOff x="1752600" y="1905000"/>
            <a:chExt cx="4572000" cy="4572000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79F645C8-ACBC-4693-8A4B-B982C5632AC9}"/>
                </a:ext>
              </a:extLst>
            </p:cNvPr>
            <p:cNvSpPr/>
            <p:nvPr/>
          </p:nvSpPr>
          <p:spPr>
            <a:xfrm>
              <a:off x="1752600" y="1905000"/>
              <a:ext cx="4572000" cy="4572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B5509197-3D00-4ED6-A0C8-BAB0B43F21B4}"/>
                </a:ext>
              </a:extLst>
            </p:cNvPr>
            <p:cNvCxnSpPr/>
            <p:nvPr/>
          </p:nvCxnSpPr>
          <p:spPr>
            <a:xfrm>
              <a:off x="2362200" y="2667000"/>
              <a:ext cx="268287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3C947CC-D227-4F3F-93EE-348656A68AB8}"/>
                </a:ext>
              </a:extLst>
            </p:cNvPr>
            <p:cNvCxnSpPr/>
            <p:nvPr/>
          </p:nvCxnSpPr>
          <p:spPr>
            <a:xfrm>
              <a:off x="2432050" y="3429000"/>
              <a:ext cx="374967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078134BE-1B7B-4E68-9C0E-71932E7D3C11}"/>
                </a:ext>
              </a:extLst>
            </p:cNvPr>
            <p:cNvCxnSpPr/>
            <p:nvPr/>
          </p:nvCxnSpPr>
          <p:spPr>
            <a:xfrm>
              <a:off x="1752600" y="4419600"/>
              <a:ext cx="385445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E5EA532-8D5B-4D42-AFA4-D1CD556DD596}"/>
                </a:ext>
              </a:extLst>
            </p:cNvPr>
            <p:cNvCxnSpPr/>
            <p:nvPr/>
          </p:nvCxnSpPr>
          <p:spPr>
            <a:xfrm>
              <a:off x="2514600" y="5410200"/>
              <a:ext cx="3429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A53129ED-2221-4B56-939D-713CAAD0D2F4}"/>
                </a:ext>
              </a:extLst>
            </p:cNvPr>
            <p:cNvSpPr/>
            <p:nvPr/>
          </p:nvSpPr>
          <p:spPr>
            <a:xfrm>
              <a:off x="1962150" y="1958975"/>
              <a:ext cx="4162425" cy="1422400"/>
            </a:xfrm>
            <a:custGeom>
              <a:avLst/>
              <a:gdLst>
                <a:gd name="connsiteX0" fmla="*/ 628650 w 4162425"/>
                <a:gd name="connsiteY0" fmla="*/ 575333 h 1423058"/>
                <a:gd name="connsiteX1" fmla="*/ 1095375 w 4162425"/>
                <a:gd name="connsiteY1" fmla="*/ 241958 h 1423058"/>
                <a:gd name="connsiteX2" fmla="*/ 1628775 w 4162425"/>
                <a:gd name="connsiteY2" fmla="*/ 41933 h 1423058"/>
                <a:gd name="connsiteX3" fmla="*/ 2028825 w 4162425"/>
                <a:gd name="connsiteY3" fmla="*/ 3833 h 1423058"/>
                <a:gd name="connsiteX4" fmla="*/ 2419350 w 4162425"/>
                <a:gd name="connsiteY4" fmla="*/ 22883 h 1423058"/>
                <a:gd name="connsiteX5" fmla="*/ 2924175 w 4162425"/>
                <a:gd name="connsiteY5" fmla="*/ 194333 h 1423058"/>
                <a:gd name="connsiteX6" fmla="*/ 3438525 w 4162425"/>
                <a:gd name="connsiteY6" fmla="*/ 480083 h 1423058"/>
                <a:gd name="connsiteX7" fmla="*/ 3657600 w 4162425"/>
                <a:gd name="connsiteY7" fmla="*/ 699158 h 1423058"/>
                <a:gd name="connsiteX8" fmla="*/ 3876675 w 4162425"/>
                <a:gd name="connsiteY8" fmla="*/ 927758 h 1423058"/>
                <a:gd name="connsiteX9" fmla="*/ 4057650 w 4162425"/>
                <a:gd name="connsiteY9" fmla="*/ 1194458 h 1423058"/>
                <a:gd name="connsiteX10" fmla="*/ 4143375 w 4162425"/>
                <a:gd name="connsiteY10" fmla="*/ 1384958 h 1423058"/>
                <a:gd name="connsiteX11" fmla="*/ 4162425 w 4162425"/>
                <a:gd name="connsiteY11" fmla="*/ 1423058 h 1423058"/>
                <a:gd name="connsiteX12" fmla="*/ 0 w 4162425"/>
                <a:gd name="connsiteY12" fmla="*/ 1423058 h 14230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162425" h="1423058">
                  <a:moveTo>
                    <a:pt x="628650" y="575333"/>
                  </a:moveTo>
                  <a:cubicBezTo>
                    <a:pt x="778669" y="453095"/>
                    <a:pt x="928688" y="330858"/>
                    <a:pt x="1095375" y="241958"/>
                  </a:cubicBezTo>
                  <a:cubicBezTo>
                    <a:pt x="1262062" y="153058"/>
                    <a:pt x="1473200" y="81620"/>
                    <a:pt x="1628775" y="41933"/>
                  </a:cubicBezTo>
                  <a:cubicBezTo>
                    <a:pt x="1784350" y="2246"/>
                    <a:pt x="1897063" y="7008"/>
                    <a:pt x="2028825" y="3833"/>
                  </a:cubicBezTo>
                  <a:cubicBezTo>
                    <a:pt x="2160587" y="658"/>
                    <a:pt x="2270125" y="-8867"/>
                    <a:pt x="2419350" y="22883"/>
                  </a:cubicBezTo>
                  <a:cubicBezTo>
                    <a:pt x="2568575" y="54633"/>
                    <a:pt x="2754313" y="118133"/>
                    <a:pt x="2924175" y="194333"/>
                  </a:cubicBezTo>
                  <a:cubicBezTo>
                    <a:pt x="3094038" y="270533"/>
                    <a:pt x="3316287" y="395945"/>
                    <a:pt x="3438525" y="480083"/>
                  </a:cubicBezTo>
                  <a:cubicBezTo>
                    <a:pt x="3560763" y="564221"/>
                    <a:pt x="3584575" y="624546"/>
                    <a:pt x="3657600" y="699158"/>
                  </a:cubicBezTo>
                  <a:cubicBezTo>
                    <a:pt x="3730625" y="773771"/>
                    <a:pt x="3810000" y="845208"/>
                    <a:pt x="3876675" y="927758"/>
                  </a:cubicBezTo>
                  <a:cubicBezTo>
                    <a:pt x="3943350" y="1010308"/>
                    <a:pt x="4013200" y="1118258"/>
                    <a:pt x="4057650" y="1194458"/>
                  </a:cubicBezTo>
                  <a:cubicBezTo>
                    <a:pt x="4102100" y="1270658"/>
                    <a:pt x="4125913" y="1346858"/>
                    <a:pt x="4143375" y="1384958"/>
                  </a:cubicBezTo>
                  <a:cubicBezTo>
                    <a:pt x="4160837" y="1423058"/>
                    <a:pt x="4162425" y="1423058"/>
                    <a:pt x="4162425" y="1423058"/>
                  </a:cubicBezTo>
                  <a:lnTo>
                    <a:pt x="0" y="1423058"/>
                  </a:ln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948EFE95-FF97-4476-8029-023D2B2996B5}"/>
                </a:ext>
              </a:extLst>
            </p:cNvPr>
            <p:cNvSpPr/>
            <p:nvPr/>
          </p:nvSpPr>
          <p:spPr>
            <a:xfrm>
              <a:off x="1787525" y="3400425"/>
              <a:ext cx="4498975" cy="962025"/>
            </a:xfrm>
            <a:custGeom>
              <a:avLst/>
              <a:gdLst>
                <a:gd name="connsiteX0" fmla="*/ 145697 w 4498622"/>
                <a:gd name="connsiteY0" fmla="*/ 0 h 962025"/>
                <a:gd name="connsiteX1" fmla="*/ 40922 w 4498622"/>
                <a:gd name="connsiteY1" fmla="*/ 352425 h 962025"/>
                <a:gd name="connsiteX2" fmla="*/ 2822 w 4498622"/>
                <a:gd name="connsiteY2" fmla="*/ 742950 h 962025"/>
                <a:gd name="connsiteX3" fmla="*/ 2822 w 4498622"/>
                <a:gd name="connsiteY3" fmla="*/ 914400 h 962025"/>
                <a:gd name="connsiteX4" fmla="*/ 2822 w 4498622"/>
                <a:gd name="connsiteY4" fmla="*/ 962025 h 962025"/>
                <a:gd name="connsiteX5" fmla="*/ 4498622 w 4498622"/>
                <a:gd name="connsiteY5" fmla="*/ 952500 h 96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498622" h="962025">
                  <a:moveTo>
                    <a:pt x="145697" y="0"/>
                  </a:moveTo>
                  <a:cubicBezTo>
                    <a:pt x="105215" y="114300"/>
                    <a:pt x="64734" y="228600"/>
                    <a:pt x="40922" y="352425"/>
                  </a:cubicBezTo>
                  <a:cubicBezTo>
                    <a:pt x="17110" y="476250"/>
                    <a:pt x="9172" y="649288"/>
                    <a:pt x="2822" y="742950"/>
                  </a:cubicBezTo>
                  <a:cubicBezTo>
                    <a:pt x="-3528" y="836612"/>
                    <a:pt x="2822" y="914400"/>
                    <a:pt x="2822" y="914400"/>
                  </a:cubicBezTo>
                  <a:lnTo>
                    <a:pt x="2822" y="962025"/>
                  </a:lnTo>
                  <a:lnTo>
                    <a:pt x="4498622" y="952500"/>
                  </a:ln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73859027-9561-4938-8984-6EB5C899CA3E}"/>
                </a:ext>
              </a:extLst>
            </p:cNvPr>
            <p:cNvSpPr/>
            <p:nvPr/>
          </p:nvSpPr>
          <p:spPr>
            <a:xfrm>
              <a:off x="2095500" y="4389438"/>
              <a:ext cx="4203700" cy="965200"/>
            </a:xfrm>
            <a:custGeom>
              <a:avLst/>
              <a:gdLst>
                <a:gd name="connsiteX0" fmla="*/ 4200525 w 4203940"/>
                <a:gd name="connsiteY0" fmla="*/ 1684 h 965825"/>
                <a:gd name="connsiteX1" fmla="*/ 4191000 w 4203940"/>
                <a:gd name="connsiteY1" fmla="*/ 77884 h 965825"/>
                <a:gd name="connsiteX2" fmla="*/ 4095750 w 4203940"/>
                <a:gd name="connsiteY2" fmla="*/ 506509 h 965825"/>
                <a:gd name="connsiteX3" fmla="*/ 3895725 w 4203940"/>
                <a:gd name="connsiteY3" fmla="*/ 906559 h 965825"/>
                <a:gd name="connsiteX4" fmla="*/ 3829050 w 4203940"/>
                <a:gd name="connsiteY4" fmla="*/ 963709 h 965825"/>
                <a:gd name="connsiteX5" fmla="*/ 0 w 4203940"/>
                <a:gd name="connsiteY5" fmla="*/ 954184 h 965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03940" h="965825">
                  <a:moveTo>
                    <a:pt x="4200525" y="1684"/>
                  </a:moveTo>
                  <a:cubicBezTo>
                    <a:pt x="4204493" y="-2285"/>
                    <a:pt x="4208462" y="-6253"/>
                    <a:pt x="4191000" y="77884"/>
                  </a:cubicBezTo>
                  <a:cubicBezTo>
                    <a:pt x="4173538" y="162021"/>
                    <a:pt x="4144963" y="368396"/>
                    <a:pt x="4095750" y="506509"/>
                  </a:cubicBezTo>
                  <a:cubicBezTo>
                    <a:pt x="4046537" y="644622"/>
                    <a:pt x="3940175" y="830359"/>
                    <a:pt x="3895725" y="906559"/>
                  </a:cubicBezTo>
                  <a:cubicBezTo>
                    <a:pt x="3851275" y="982759"/>
                    <a:pt x="3829050" y="963709"/>
                    <a:pt x="3829050" y="963709"/>
                  </a:cubicBezTo>
                  <a:lnTo>
                    <a:pt x="0" y="954184"/>
                  </a:ln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24AB8F46-E600-4C5D-925B-153F4A1B76C5}"/>
                </a:ext>
              </a:extLst>
            </p:cNvPr>
            <p:cNvSpPr/>
            <p:nvPr/>
          </p:nvSpPr>
          <p:spPr>
            <a:xfrm>
              <a:off x="2590800" y="2438400"/>
              <a:ext cx="152400" cy="155575"/>
            </a:xfrm>
            <a:prstGeom prst="ellipse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C80D8C69-3744-47DC-850E-AAC353F54590}"/>
                </a:ext>
              </a:extLst>
            </p:cNvPr>
            <p:cNvSpPr/>
            <p:nvPr/>
          </p:nvSpPr>
          <p:spPr>
            <a:xfrm>
              <a:off x="5181600" y="5715000"/>
              <a:ext cx="152400" cy="155575"/>
            </a:xfrm>
            <a:prstGeom prst="ellipse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48C3391F-BE18-477E-AD3E-EA816D95593C}"/>
                </a:ext>
              </a:extLst>
            </p:cNvPr>
            <p:cNvSpPr/>
            <p:nvPr/>
          </p:nvSpPr>
          <p:spPr>
            <a:xfrm>
              <a:off x="2133600" y="5353050"/>
              <a:ext cx="3200400" cy="1089025"/>
            </a:xfrm>
            <a:custGeom>
              <a:avLst/>
              <a:gdLst>
                <a:gd name="connsiteX0" fmla="*/ 0 w 3200400"/>
                <a:gd name="connsiteY0" fmla="*/ 0 h 1088900"/>
                <a:gd name="connsiteX1" fmla="*/ 152400 w 3200400"/>
                <a:gd name="connsiteY1" fmla="*/ 238125 h 1088900"/>
                <a:gd name="connsiteX2" fmla="*/ 447675 w 3200400"/>
                <a:gd name="connsiteY2" fmla="*/ 523875 h 1088900"/>
                <a:gd name="connsiteX3" fmla="*/ 800100 w 3200400"/>
                <a:gd name="connsiteY3" fmla="*/ 781050 h 1088900"/>
                <a:gd name="connsiteX4" fmla="*/ 1057275 w 3200400"/>
                <a:gd name="connsiteY4" fmla="*/ 895350 h 1088900"/>
                <a:gd name="connsiteX5" fmla="*/ 1352550 w 3200400"/>
                <a:gd name="connsiteY5" fmla="*/ 1000125 h 1088900"/>
                <a:gd name="connsiteX6" fmla="*/ 1800225 w 3200400"/>
                <a:gd name="connsiteY6" fmla="*/ 1085850 h 1088900"/>
                <a:gd name="connsiteX7" fmla="*/ 2143125 w 3200400"/>
                <a:gd name="connsiteY7" fmla="*/ 1066800 h 1088900"/>
                <a:gd name="connsiteX8" fmla="*/ 2371725 w 3200400"/>
                <a:gd name="connsiteY8" fmla="*/ 1038225 h 1088900"/>
                <a:gd name="connsiteX9" fmla="*/ 2571750 w 3200400"/>
                <a:gd name="connsiteY9" fmla="*/ 952500 h 1088900"/>
                <a:gd name="connsiteX10" fmla="*/ 2886075 w 3200400"/>
                <a:gd name="connsiteY10" fmla="*/ 819150 h 1088900"/>
                <a:gd name="connsiteX11" fmla="*/ 3048000 w 3200400"/>
                <a:gd name="connsiteY11" fmla="*/ 742950 h 1088900"/>
                <a:gd name="connsiteX12" fmla="*/ 3143250 w 3200400"/>
                <a:gd name="connsiteY12" fmla="*/ 638175 h 1088900"/>
                <a:gd name="connsiteX13" fmla="*/ 3200400 w 3200400"/>
                <a:gd name="connsiteY13" fmla="*/ 533400 h 1088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200400" h="1088900">
                  <a:moveTo>
                    <a:pt x="0" y="0"/>
                  </a:moveTo>
                  <a:cubicBezTo>
                    <a:pt x="38894" y="75406"/>
                    <a:pt x="77788" y="150813"/>
                    <a:pt x="152400" y="238125"/>
                  </a:cubicBezTo>
                  <a:cubicBezTo>
                    <a:pt x="227012" y="325437"/>
                    <a:pt x="339725" y="433388"/>
                    <a:pt x="447675" y="523875"/>
                  </a:cubicBezTo>
                  <a:cubicBezTo>
                    <a:pt x="555625" y="614362"/>
                    <a:pt x="698500" y="719137"/>
                    <a:pt x="800100" y="781050"/>
                  </a:cubicBezTo>
                  <a:cubicBezTo>
                    <a:pt x="901700" y="842963"/>
                    <a:pt x="965200" y="858838"/>
                    <a:pt x="1057275" y="895350"/>
                  </a:cubicBezTo>
                  <a:cubicBezTo>
                    <a:pt x="1149350" y="931862"/>
                    <a:pt x="1228725" y="968375"/>
                    <a:pt x="1352550" y="1000125"/>
                  </a:cubicBezTo>
                  <a:cubicBezTo>
                    <a:pt x="1476375" y="1031875"/>
                    <a:pt x="1668463" y="1074738"/>
                    <a:pt x="1800225" y="1085850"/>
                  </a:cubicBezTo>
                  <a:cubicBezTo>
                    <a:pt x="1931987" y="1096962"/>
                    <a:pt x="2047875" y="1074737"/>
                    <a:pt x="2143125" y="1066800"/>
                  </a:cubicBezTo>
                  <a:cubicBezTo>
                    <a:pt x="2238375" y="1058863"/>
                    <a:pt x="2300288" y="1057275"/>
                    <a:pt x="2371725" y="1038225"/>
                  </a:cubicBezTo>
                  <a:cubicBezTo>
                    <a:pt x="2443163" y="1019175"/>
                    <a:pt x="2571750" y="952500"/>
                    <a:pt x="2571750" y="952500"/>
                  </a:cubicBezTo>
                  <a:lnTo>
                    <a:pt x="2886075" y="819150"/>
                  </a:lnTo>
                  <a:cubicBezTo>
                    <a:pt x="2965450" y="784225"/>
                    <a:pt x="3005138" y="773112"/>
                    <a:pt x="3048000" y="742950"/>
                  </a:cubicBezTo>
                  <a:cubicBezTo>
                    <a:pt x="3090862" y="712788"/>
                    <a:pt x="3117850" y="673100"/>
                    <a:pt x="3143250" y="638175"/>
                  </a:cubicBezTo>
                  <a:cubicBezTo>
                    <a:pt x="3168650" y="603250"/>
                    <a:pt x="3184525" y="568325"/>
                    <a:pt x="3200400" y="533400"/>
                  </a:cubicBez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7E4E9A90-DD35-41DA-8C70-4EC26CBBBACB}"/>
                </a:ext>
              </a:extLst>
            </p:cNvPr>
            <p:cNvCxnSpPr>
              <a:stCxn id="26" idx="11"/>
            </p:cNvCxnSpPr>
            <p:nvPr/>
          </p:nvCxnSpPr>
          <p:spPr>
            <a:xfrm flipV="1">
              <a:off x="5181600" y="5865813"/>
              <a:ext cx="158750" cy="230187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11DDF495-364D-4575-9803-B5BA3C8A9325}"/>
                </a:ext>
              </a:extLst>
            </p:cNvPr>
            <p:cNvCxnSpPr>
              <a:endCxn id="19" idx="1"/>
            </p:cNvCxnSpPr>
            <p:nvPr/>
          </p:nvCxnSpPr>
          <p:spPr>
            <a:xfrm flipV="1">
              <a:off x="2743200" y="2200275"/>
              <a:ext cx="314325" cy="238125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002" name="TextBox 2">
              <a:extLst>
                <a:ext uri="{FF2B5EF4-FFF2-40B4-BE49-F238E27FC236}">
                  <a16:creationId xmlns:a16="http://schemas.microsoft.com/office/drawing/2014/main" id="{1FB923F1-5DD4-42D4-8654-A76B2BA38A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90825" y="2420938"/>
              <a:ext cx="533400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90000"/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100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000"/>
                <a:t>Inlet</a:t>
              </a:r>
            </a:p>
          </p:txBody>
        </p:sp>
        <p:sp>
          <p:nvSpPr>
            <p:cNvPr id="42003" name="TextBox 19">
              <a:extLst>
                <a:ext uri="{FF2B5EF4-FFF2-40B4-BE49-F238E27FC236}">
                  <a16:creationId xmlns:a16="http://schemas.microsoft.com/office/drawing/2014/main" id="{A43556C0-55BD-4A58-B504-754BF8DB3D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45075" y="5468938"/>
              <a:ext cx="533400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90000"/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100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000"/>
                <a:t>Outlet</a:t>
              </a:r>
            </a:p>
          </p:txBody>
        </p:sp>
      </p:grp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B095B0B8-7EE0-4909-98F1-ED0C12CD3D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374527"/>
              </p:ext>
            </p:extLst>
          </p:nvPr>
        </p:nvGraphicFramePr>
        <p:xfrm>
          <a:off x="643467" y="643467"/>
          <a:ext cx="10905066" cy="55710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1576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FFD94C-25DF-4A9E-B027-4B4354AAC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448253"/>
            <a:ext cx="10520702" cy="1325563"/>
          </a:xfrm>
        </p:spPr>
        <p:txBody>
          <a:bodyPr>
            <a:normAutofit/>
          </a:bodyPr>
          <a:lstStyle/>
          <a:p>
            <a:r>
              <a:rPr lang="en-US"/>
              <a:t>Contact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F070F-3363-4A14-8E35-B98F92951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1807"/>
            <a:ext cx="4936067" cy="39851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Guy Schott, P.E.</a:t>
            </a:r>
          </a:p>
          <a:p>
            <a:pPr marL="0" indent="0">
              <a:buNone/>
            </a:pPr>
            <a:r>
              <a:rPr lang="en-US" sz="2000" dirty="0"/>
              <a:t>State Water Resources Control Board</a:t>
            </a:r>
          </a:p>
          <a:p>
            <a:pPr marL="0" indent="0">
              <a:buNone/>
            </a:pPr>
            <a:r>
              <a:rPr lang="en-US" sz="2000" dirty="0"/>
              <a:t>Division of Drinking Water</a:t>
            </a:r>
          </a:p>
          <a:p>
            <a:pPr marL="0" indent="0">
              <a:buNone/>
            </a:pPr>
            <a:r>
              <a:rPr lang="en-US" sz="2000" dirty="0"/>
              <a:t>Santa Rosa, CA</a:t>
            </a:r>
          </a:p>
          <a:p>
            <a:pPr marL="0" indent="0">
              <a:buNone/>
            </a:pPr>
            <a:r>
              <a:rPr lang="en-US" sz="2000" dirty="0"/>
              <a:t>For Tracer Study Database and/or Results:</a:t>
            </a:r>
          </a:p>
          <a:p>
            <a:r>
              <a:rPr lang="en-US" sz="2000" dirty="0">
                <a:hlinkClick r:id="rId2"/>
              </a:rPr>
              <a:t>https://www.waterboards.ca.gov/drinking_water/programs/districts/mendocino_district.html</a:t>
            </a:r>
            <a:r>
              <a:rPr lang="en-US" sz="2000" dirty="0"/>
              <a:t> </a:t>
            </a:r>
          </a:p>
          <a:p>
            <a:r>
              <a:rPr lang="en-US" sz="2000" dirty="0">
                <a:hlinkClick r:id="rId3"/>
              </a:rPr>
              <a:t>Guy.Schott@waterboards.ca.gov</a:t>
            </a:r>
            <a:endParaRPr lang="en-US" sz="2000" dirty="0"/>
          </a:p>
          <a:p>
            <a:r>
              <a:rPr lang="en-US" sz="2000" dirty="0"/>
              <a:t>707-576-2732</a:t>
            </a:r>
          </a:p>
        </p:txBody>
      </p:sp>
      <p:pic>
        <p:nvPicPr>
          <p:cNvPr id="7" name="Graphic 6" descr="Marker">
            <a:extLst>
              <a:ext uri="{FF2B5EF4-FFF2-40B4-BE49-F238E27FC236}">
                <a16:creationId xmlns:a16="http://schemas.microsoft.com/office/drawing/2014/main" id="{D88BE429-89F0-4210-8207-96F887594E3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893141" y="2191807"/>
            <a:ext cx="3985156" cy="3985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440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>
            <a:extLst>
              <a:ext uri="{FF2B5EF4-FFF2-40B4-BE49-F238E27FC236}">
                <a16:creationId xmlns:a16="http://schemas.microsoft.com/office/drawing/2014/main" id="{7DBB20EF-79DD-4BBC-B2AA-7315C478ED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4020" y="643467"/>
            <a:ext cx="9323960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13">
            <a:extLst>
              <a:ext uri="{FF2B5EF4-FFF2-40B4-BE49-F238E27FC236}">
                <a16:creationId xmlns:a16="http://schemas.microsoft.com/office/drawing/2014/main" id="{298BAE5C-8DCA-43D9-B144-21FF78CD66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5220" y="1917508"/>
            <a:ext cx="3542174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>
                <a:solidFill>
                  <a:srgbClr val="FFFF00"/>
                </a:solidFill>
              </a:rPr>
              <a:t>60% of water age is 100 min or more</a:t>
            </a:r>
          </a:p>
        </p:txBody>
      </p:sp>
      <p:sp>
        <p:nvSpPr>
          <p:cNvPr id="6" name="TextBox 13">
            <a:extLst>
              <a:ext uri="{FF2B5EF4-FFF2-40B4-BE49-F238E27FC236}">
                <a16:creationId xmlns:a16="http://schemas.microsoft.com/office/drawing/2014/main" id="{A7BADD81-50C0-4581-8E81-604FA507FF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6607" y="3090863"/>
            <a:ext cx="342785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dirty="0">
                <a:solidFill>
                  <a:srgbClr val="FFFF00"/>
                </a:solidFill>
              </a:rPr>
              <a:t>90% of water age is 62 min or more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0D6F2C99-0D9B-4D05-8756-EC9B8F299062}"/>
              </a:ext>
            </a:extLst>
          </p:cNvPr>
          <p:cNvCxnSpPr/>
          <p:nvPr/>
        </p:nvCxnSpPr>
        <p:spPr>
          <a:xfrm flipV="1">
            <a:off x="5315394" y="1590261"/>
            <a:ext cx="0" cy="380337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61935C0-6BDF-4949-AC5A-7083BD614287}"/>
              </a:ext>
            </a:extLst>
          </p:cNvPr>
          <p:cNvCxnSpPr/>
          <p:nvPr/>
        </p:nvCxnSpPr>
        <p:spPr>
          <a:xfrm>
            <a:off x="5315394" y="2146852"/>
            <a:ext cx="1009826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2E40381-2E6C-4FA1-8E13-4097F11ED463}"/>
              </a:ext>
            </a:extLst>
          </p:cNvPr>
          <p:cNvCxnSpPr>
            <a:cxnSpLocks/>
          </p:cNvCxnSpPr>
          <p:nvPr/>
        </p:nvCxnSpPr>
        <p:spPr>
          <a:xfrm flipV="1">
            <a:off x="4182333" y="3211712"/>
            <a:ext cx="0" cy="218192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094E71C-9A00-4CCC-BF87-98665175B6E4}"/>
              </a:ext>
            </a:extLst>
          </p:cNvPr>
          <p:cNvCxnSpPr>
            <a:cxnSpLocks/>
          </p:cNvCxnSpPr>
          <p:nvPr/>
        </p:nvCxnSpPr>
        <p:spPr>
          <a:xfrm flipV="1">
            <a:off x="4222089" y="3259932"/>
            <a:ext cx="2694274" cy="19878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63F3C06-FCF8-4CC7-85C0-5509648263BE}"/>
              </a:ext>
            </a:extLst>
          </p:cNvPr>
          <p:cNvCxnSpPr>
            <a:cxnSpLocks/>
          </p:cNvCxnSpPr>
          <p:nvPr/>
        </p:nvCxnSpPr>
        <p:spPr>
          <a:xfrm flipH="1">
            <a:off x="2829387" y="3279810"/>
            <a:ext cx="1245705" cy="0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3">
            <a:extLst>
              <a:ext uri="{FF2B5EF4-FFF2-40B4-BE49-F238E27FC236}">
                <a16:creationId xmlns:a16="http://schemas.microsoft.com/office/drawing/2014/main" id="{E33061C3-07CA-4944-8E3B-5706B6C33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8286" y="2921586"/>
            <a:ext cx="59503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dirty="0">
                <a:solidFill>
                  <a:srgbClr val="FFFF00"/>
                </a:solidFill>
              </a:rPr>
              <a:t>10%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38AF505-D7AE-4CB9-95CB-09EF64170D5C}"/>
              </a:ext>
            </a:extLst>
          </p:cNvPr>
          <p:cNvCxnSpPr>
            <a:cxnSpLocks/>
          </p:cNvCxnSpPr>
          <p:nvPr/>
        </p:nvCxnSpPr>
        <p:spPr>
          <a:xfrm flipH="1" flipV="1">
            <a:off x="2787183" y="2132784"/>
            <a:ext cx="2486008" cy="13761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3">
            <a:extLst>
              <a:ext uri="{FF2B5EF4-FFF2-40B4-BE49-F238E27FC236}">
                <a16:creationId xmlns:a16="http://schemas.microsoft.com/office/drawing/2014/main" id="{6BF50D30-F5BA-411A-A55C-3CE72B667F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8285" y="1822059"/>
            <a:ext cx="59503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dirty="0">
                <a:solidFill>
                  <a:srgbClr val="FFFF00"/>
                </a:solidFill>
              </a:rPr>
              <a:t>40%</a:t>
            </a:r>
          </a:p>
        </p:txBody>
      </p:sp>
    </p:spTree>
    <p:extLst>
      <p:ext uri="{BB962C8B-B14F-4D97-AF65-F5344CB8AC3E}">
        <p14:creationId xmlns:p14="http://schemas.microsoft.com/office/powerpoint/2010/main" val="2042570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5B336162-B533-4EFE-8BB3-8EBB4A5E32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314384" cy="6858000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1AECD0-D089-4F50-82A4-A255CDF87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rgbClr val="FFFFFF"/>
          </a:solidFill>
          <a:ln w="25400" cap="sq">
            <a:solidFill>
              <a:srgbClr val="404040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262626"/>
                </a:solidFill>
              </a:rPr>
              <a:t>Disinfection </a:t>
            </a:r>
            <a:br>
              <a:rPr lang="en-US" sz="3200" dirty="0">
                <a:solidFill>
                  <a:srgbClr val="262626"/>
                </a:solidFill>
              </a:rPr>
            </a:br>
            <a:r>
              <a:rPr lang="en-US" sz="3200" dirty="0">
                <a:solidFill>
                  <a:srgbClr val="262626"/>
                </a:solidFill>
              </a:rPr>
              <a:t>Exposure Time (t</a:t>
            </a:r>
            <a:r>
              <a:rPr lang="en-US" sz="3200" baseline="-25000" dirty="0">
                <a:solidFill>
                  <a:srgbClr val="262626"/>
                </a:solidFill>
              </a:rPr>
              <a:t>10</a:t>
            </a:r>
            <a:r>
              <a:rPr lang="en-US" sz="3200" dirty="0">
                <a:solidFill>
                  <a:srgbClr val="262626"/>
                </a:solidFill>
              </a:rPr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43C65-43D3-4B1D-B59A-6292B65061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altLang="en-US" sz="2400" dirty="0"/>
              <a:t>Based on the time it takes for 10% of the total water entering a reactor to be the first to exit the reactor.  Determined via tracer study.</a:t>
            </a:r>
          </a:p>
          <a:p>
            <a:endParaRPr lang="en-US" alt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637431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5B336162-B533-4EFE-8BB3-8EBB4A5E32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314384" cy="6858000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6AA653-2936-4840-A98C-3174E5505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rgbClr val="FFFFFF"/>
          </a:solidFill>
          <a:ln w="25400" cap="sq">
            <a:solidFill>
              <a:srgbClr val="404040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en-US" sz="3200">
                <a:solidFill>
                  <a:srgbClr val="262626"/>
                </a:solidFill>
              </a:rPr>
              <a:t>Disinfectant Exposure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16A5A8-FF38-402C-9C31-877070E61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pPr marL="0" indent="0">
              <a:spcBef>
                <a:spcPts val="0"/>
              </a:spcBef>
              <a:buNone/>
              <a:defRPr/>
            </a:pPr>
            <a:r>
              <a:rPr lang="en-US" altLang="en-US" sz="2400" dirty="0"/>
              <a:t>Related to:</a:t>
            </a:r>
          </a:p>
          <a:p>
            <a:pPr lvl="1">
              <a:defRPr/>
            </a:pPr>
            <a:r>
              <a:rPr lang="en-US" altLang="en-US" dirty="0"/>
              <a:t>Reactor configuration </a:t>
            </a:r>
          </a:p>
          <a:p>
            <a:pPr marL="457200" lvl="1" indent="0">
              <a:buNone/>
              <a:defRPr/>
            </a:pPr>
            <a:r>
              <a:rPr lang="en-US" altLang="en-US" dirty="0"/>
              <a:t>(inlet/outlet, baffles, L:W)</a:t>
            </a:r>
          </a:p>
          <a:p>
            <a:pPr lvl="1">
              <a:defRPr/>
            </a:pPr>
            <a:r>
              <a:rPr lang="en-US" altLang="en-US" dirty="0"/>
              <a:t>Water Depth</a:t>
            </a:r>
          </a:p>
          <a:p>
            <a:pPr lvl="1">
              <a:defRPr/>
            </a:pPr>
            <a:r>
              <a:rPr lang="en-US" altLang="en-US" dirty="0"/>
              <a:t>Working volume</a:t>
            </a:r>
          </a:p>
          <a:p>
            <a:pPr lvl="1">
              <a:defRPr/>
            </a:pPr>
            <a:r>
              <a:rPr lang="en-US" altLang="en-US" dirty="0"/>
              <a:t>Flow rate</a:t>
            </a:r>
          </a:p>
          <a:p>
            <a:pPr lvl="1">
              <a:defRPr/>
            </a:pPr>
            <a:r>
              <a:rPr lang="en-US" altLang="en-US" dirty="0"/>
              <a:t>Temperature gradient</a:t>
            </a:r>
          </a:p>
          <a:p>
            <a:pPr lvl="1">
              <a:defRPr/>
            </a:pPr>
            <a:r>
              <a:rPr lang="en-US" altLang="en-US" dirty="0"/>
              <a:t>Hydraulic mixing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000812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5B336162-B533-4EFE-8BB3-8EBB4A5E32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314384" cy="6858000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7EDBEA-370E-4EC1-BA93-B22ED7B43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rgbClr val="FFFFFF"/>
          </a:solidFill>
          <a:ln w="25400" cap="sq">
            <a:solidFill>
              <a:srgbClr val="404040"/>
            </a:solidFill>
            <a:miter lim="800000"/>
          </a:ln>
        </p:spPr>
        <p:txBody>
          <a:bodyPr>
            <a:normAutofit fontScale="90000"/>
          </a:bodyPr>
          <a:lstStyle/>
          <a:p>
            <a:pPr algn="ctr"/>
            <a:r>
              <a:rPr lang="en-US" sz="3200">
                <a:solidFill>
                  <a:srgbClr val="262626"/>
                </a:solidFill>
              </a:rPr>
              <a:t>Delivered Dose </a:t>
            </a:r>
            <a:br>
              <a:rPr lang="en-US" sz="3200">
                <a:solidFill>
                  <a:srgbClr val="262626"/>
                </a:solidFill>
              </a:rPr>
            </a:br>
            <a:r>
              <a:rPr lang="en-US" sz="3200">
                <a:solidFill>
                  <a:srgbClr val="262626"/>
                </a:solidFill>
              </a:rPr>
              <a:t>to Pathogen</a:t>
            </a:r>
            <a:br>
              <a:rPr lang="en-US" sz="3200">
                <a:solidFill>
                  <a:srgbClr val="262626"/>
                </a:solidFill>
              </a:rPr>
            </a:br>
            <a:r>
              <a:rPr lang="en-US" sz="3200">
                <a:solidFill>
                  <a:srgbClr val="262626"/>
                </a:solidFill>
              </a:rPr>
              <a:t>(Ct)</a:t>
            </a:r>
            <a:endParaRPr lang="en-US" sz="3200" dirty="0">
              <a:solidFill>
                <a:srgbClr val="262626"/>
              </a:solidFill>
            </a:endParaRP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84A10DC1-1C83-4F0C-AF89-CAEEF52D2D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pPr marL="0" indent="0">
              <a:buNone/>
              <a:defRPr/>
            </a:pPr>
            <a:r>
              <a:rPr lang="en-US" sz="2400" dirty="0"/>
              <a:t>Delivered Dose, “</a:t>
            </a:r>
            <a:r>
              <a:rPr lang="en-US" sz="2400" b="1" i="1" dirty="0"/>
              <a:t>Ct</a:t>
            </a:r>
            <a:r>
              <a:rPr lang="en-US" sz="2400" dirty="0"/>
              <a:t>”</a:t>
            </a:r>
          </a:p>
          <a:p>
            <a:pPr marL="0" indent="0">
              <a:buNone/>
              <a:defRPr/>
            </a:pPr>
            <a:endParaRPr lang="en-US" sz="2400" i="1" baseline="30000" dirty="0"/>
          </a:p>
          <a:p>
            <a:pPr marL="274637" lvl="1" indent="0">
              <a:buNone/>
              <a:defRPr/>
            </a:pPr>
            <a:r>
              <a:rPr lang="en-US" dirty="0"/>
              <a:t>“</a:t>
            </a:r>
            <a:r>
              <a:rPr lang="en-US" b="1" i="1" dirty="0"/>
              <a:t>C</a:t>
            </a:r>
            <a:r>
              <a:rPr lang="en-US" dirty="0"/>
              <a:t>” is the disinfectant residual (mg/L)</a:t>
            </a:r>
          </a:p>
          <a:p>
            <a:pPr marL="274637" lvl="1" indent="0">
              <a:buNone/>
              <a:defRPr/>
            </a:pPr>
            <a:r>
              <a:rPr lang="en-US" dirty="0"/>
              <a:t>“</a:t>
            </a:r>
            <a:r>
              <a:rPr lang="en-US" b="1" i="1" dirty="0"/>
              <a:t>t</a:t>
            </a:r>
            <a:r>
              <a:rPr lang="en-US" dirty="0"/>
              <a:t>” is the disinfectant exposure or contact time (minutes)</a:t>
            </a:r>
          </a:p>
          <a:p>
            <a:pPr marL="287338" indent="0">
              <a:buClr>
                <a:schemeClr val="accent2"/>
              </a:buClr>
              <a:buNone/>
              <a:defRPr/>
            </a:pPr>
            <a:endParaRPr lang="en-US" sz="2400" b="1" i="1" dirty="0"/>
          </a:p>
          <a:p>
            <a:pPr marL="287338" indent="0">
              <a:buClr>
                <a:schemeClr val="accent2"/>
              </a:buClr>
              <a:buNone/>
              <a:defRPr/>
            </a:pPr>
            <a:r>
              <a:rPr lang="en-US" sz="2400" b="1" i="1" dirty="0"/>
              <a:t>C</a:t>
            </a:r>
            <a:r>
              <a:rPr lang="en-US" sz="2400" b="1" dirty="0"/>
              <a:t> x </a:t>
            </a:r>
            <a:r>
              <a:rPr lang="en-US" sz="2400" b="1" i="1" dirty="0"/>
              <a:t>t</a:t>
            </a:r>
            <a:r>
              <a:rPr lang="en-US" sz="2400" b="1" dirty="0"/>
              <a:t> </a:t>
            </a:r>
            <a:r>
              <a:rPr lang="en-US" sz="2400" dirty="0"/>
              <a:t>= mg/L * min, delivered dose</a:t>
            </a:r>
          </a:p>
          <a:p>
            <a:pPr marL="287338" indent="0">
              <a:buClr>
                <a:schemeClr val="accent2"/>
              </a:buClr>
              <a:buNone/>
              <a:defRPr/>
            </a:pPr>
            <a:endParaRPr lang="en-US" sz="2400" dirty="0"/>
          </a:p>
          <a:p>
            <a:endParaRPr lang="en-US" sz="2400" dirty="0"/>
          </a:p>
        </p:txBody>
      </p:sp>
      <p:pic>
        <p:nvPicPr>
          <p:cNvPr id="2052" name="Picture 4" descr="Image result for Giardia cyst pathogen, picture">
            <a:extLst>
              <a:ext uri="{FF2B5EF4-FFF2-40B4-BE49-F238E27FC236}">
                <a16:creationId xmlns:a16="http://schemas.microsoft.com/office/drawing/2014/main" id="{046E9C98-D28B-4186-A447-9CEF989E47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42" y="497521"/>
            <a:ext cx="3881500" cy="1694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6FAD48E-4F41-46F0-A334-20AC39753341}"/>
              </a:ext>
            </a:extLst>
          </p:cNvPr>
          <p:cNvSpPr txBox="1"/>
          <p:nvPr/>
        </p:nvSpPr>
        <p:spPr>
          <a:xfrm>
            <a:off x="1167618" y="1003536"/>
            <a:ext cx="43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</a:t>
            </a:r>
            <a:r>
              <a:rPr lang="en-US" baseline="-25000" dirty="0"/>
              <a:t>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ECA7782-0021-4EAD-B332-301693F55087}"/>
              </a:ext>
            </a:extLst>
          </p:cNvPr>
          <p:cNvSpPr txBox="1"/>
          <p:nvPr/>
        </p:nvSpPr>
        <p:spPr>
          <a:xfrm>
            <a:off x="1958686" y="1739398"/>
            <a:ext cx="43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</a:t>
            </a:r>
            <a:r>
              <a:rPr lang="en-US" baseline="-25000" dirty="0"/>
              <a:t>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5E8DC7E-091C-4687-9B95-20A22D811BA4}"/>
              </a:ext>
            </a:extLst>
          </p:cNvPr>
          <p:cNvSpPr txBox="1"/>
          <p:nvPr/>
        </p:nvSpPr>
        <p:spPr>
          <a:xfrm>
            <a:off x="2398230" y="601938"/>
            <a:ext cx="43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</a:t>
            </a:r>
            <a:r>
              <a:rPr lang="en-US" baseline="-25000" dirty="0"/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14D6D72-3E09-460E-8C8F-491D0F9819F9}"/>
              </a:ext>
            </a:extLst>
          </p:cNvPr>
          <p:cNvSpPr txBox="1"/>
          <p:nvPr/>
        </p:nvSpPr>
        <p:spPr>
          <a:xfrm>
            <a:off x="3678701" y="1689104"/>
            <a:ext cx="43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</a:t>
            </a:r>
            <a:r>
              <a:rPr lang="en-US" baseline="-25000" dirty="0"/>
              <a:t>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BF2CCA4-CDEB-4CA9-BD50-C4799E508859}"/>
              </a:ext>
            </a:extLst>
          </p:cNvPr>
          <p:cNvSpPr txBox="1"/>
          <p:nvPr/>
        </p:nvSpPr>
        <p:spPr>
          <a:xfrm>
            <a:off x="3352800" y="971270"/>
            <a:ext cx="43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</a:t>
            </a:r>
            <a:r>
              <a:rPr lang="en-US" baseline="-25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5422263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5B336162-B533-4EFE-8BB3-8EBB4A5E32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314384" cy="6858000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7EDBEA-370E-4EC1-BA93-B22ED7B43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rgbClr val="FFFFFF"/>
          </a:solidFill>
          <a:ln w="25400" cap="sq">
            <a:solidFill>
              <a:srgbClr val="404040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262626"/>
                </a:solidFill>
              </a:rPr>
              <a:t>Disinfection </a:t>
            </a:r>
            <a:br>
              <a:rPr lang="en-US" sz="3200" dirty="0">
                <a:solidFill>
                  <a:srgbClr val="262626"/>
                </a:solidFill>
              </a:rPr>
            </a:br>
            <a:r>
              <a:rPr lang="en-US" sz="3200" dirty="0">
                <a:solidFill>
                  <a:srgbClr val="262626"/>
                </a:solidFill>
              </a:rPr>
              <a:t>Log Inactivation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84A10DC1-1C83-4F0C-AF89-CAEEF52D2D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pPr marL="0" indent="0">
              <a:buNone/>
              <a:defRPr/>
            </a:pPr>
            <a:r>
              <a:rPr lang="en-US" sz="2200" i="1" u="sng" dirty="0"/>
              <a:t>Giardia</a:t>
            </a:r>
            <a:r>
              <a:rPr lang="en-US" sz="2200" u="sng" dirty="0"/>
              <a:t> cyst </a:t>
            </a:r>
            <a:r>
              <a:rPr lang="en-US" sz="2200" dirty="0"/>
              <a:t>log inactivation is based on the Delivered Dose, “</a:t>
            </a:r>
            <a:r>
              <a:rPr lang="en-US" sz="2200" b="1" i="1" dirty="0"/>
              <a:t>Ct</a:t>
            </a:r>
            <a:r>
              <a:rPr lang="en-US" sz="2200" dirty="0"/>
              <a:t>” and associated</a:t>
            </a:r>
          </a:p>
          <a:p>
            <a:pPr>
              <a:defRPr/>
            </a:pPr>
            <a:r>
              <a:rPr lang="en-US" sz="3200" baseline="30000" dirty="0"/>
              <a:t>pH</a:t>
            </a:r>
          </a:p>
          <a:p>
            <a:pPr>
              <a:defRPr/>
            </a:pPr>
            <a:r>
              <a:rPr lang="en-US" sz="3200" baseline="30000" dirty="0"/>
              <a:t>Disinfectant residual</a:t>
            </a:r>
          </a:p>
          <a:p>
            <a:pPr>
              <a:defRPr/>
            </a:pPr>
            <a:r>
              <a:rPr lang="en-US" sz="3200" baseline="30000" dirty="0"/>
              <a:t>Temperature</a:t>
            </a:r>
          </a:p>
          <a:p>
            <a:pPr marL="0" indent="0">
              <a:buNone/>
              <a:defRPr/>
            </a:pPr>
            <a:r>
              <a:rPr lang="en-US" sz="2200" u="sng" dirty="0"/>
              <a:t>Virus</a:t>
            </a:r>
            <a:r>
              <a:rPr lang="en-US" sz="2200" i="1" dirty="0"/>
              <a:t> </a:t>
            </a:r>
            <a:r>
              <a:rPr lang="en-US" sz="2200" dirty="0"/>
              <a:t>log inactivation is based on the Delivered Dose, “</a:t>
            </a:r>
            <a:r>
              <a:rPr lang="en-US" sz="2200" b="1" i="1" dirty="0"/>
              <a:t>Ct</a:t>
            </a:r>
            <a:r>
              <a:rPr lang="en-US" sz="2200" dirty="0"/>
              <a:t>” and associated</a:t>
            </a:r>
          </a:p>
          <a:p>
            <a:pPr>
              <a:defRPr/>
            </a:pPr>
            <a:r>
              <a:rPr lang="en-US" sz="3200" baseline="30000" dirty="0"/>
              <a:t>Disinfectant residual</a:t>
            </a:r>
          </a:p>
          <a:p>
            <a:pPr>
              <a:defRPr/>
            </a:pPr>
            <a:r>
              <a:rPr lang="en-US" sz="3200" baseline="30000" dirty="0"/>
              <a:t>Temperature</a:t>
            </a:r>
          </a:p>
          <a:p>
            <a:pPr>
              <a:defRPr/>
            </a:pPr>
            <a:endParaRPr lang="en-US" sz="3200" baseline="30000" dirty="0"/>
          </a:p>
          <a:p>
            <a:pPr marL="0" indent="0">
              <a:buNone/>
              <a:defRPr/>
            </a:pPr>
            <a:r>
              <a:rPr lang="en-US" sz="2200" dirty="0"/>
              <a:t>Parameters are looked up in EPA </a:t>
            </a:r>
            <a:r>
              <a:rPr lang="en-US" sz="2200" i="1" dirty="0"/>
              <a:t>Ct</a:t>
            </a:r>
            <a:r>
              <a:rPr lang="en-US" sz="2200" dirty="0"/>
              <a:t> tables to determine the log inactivation.</a:t>
            </a:r>
          </a:p>
        </p:txBody>
      </p:sp>
    </p:spTree>
    <p:extLst>
      <p:ext uri="{BB962C8B-B14F-4D97-AF65-F5344CB8AC3E}">
        <p14:creationId xmlns:p14="http://schemas.microsoft.com/office/powerpoint/2010/main" val="36917540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5B336162-B533-4EFE-8BB3-8EBB4A5E32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314384" cy="6858000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7EDBEA-370E-4EC1-BA93-B22ED7B43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rgbClr val="FFFFFF"/>
          </a:solidFill>
          <a:ln w="25400" cap="sq">
            <a:solidFill>
              <a:srgbClr val="404040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262626"/>
                </a:solidFill>
              </a:rPr>
              <a:t>Baffling</a:t>
            </a:r>
            <a:br>
              <a:rPr lang="en-US" sz="3200" dirty="0">
                <a:solidFill>
                  <a:srgbClr val="262626"/>
                </a:solidFill>
              </a:rPr>
            </a:br>
            <a:r>
              <a:rPr lang="en-US" sz="3200" dirty="0">
                <a:solidFill>
                  <a:srgbClr val="262626"/>
                </a:solidFill>
              </a:rPr>
              <a:t>Factor (BF)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84A10DC1-1C83-4F0C-AF89-CAEEF52D2D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u="sng" dirty="0"/>
              <a:t>Generated from Tracer Study:</a:t>
            </a:r>
          </a:p>
          <a:p>
            <a:r>
              <a:rPr lang="en-US" sz="2400" i="1" dirty="0"/>
              <a:t>t</a:t>
            </a:r>
            <a:r>
              <a:rPr lang="en-US" sz="2400" i="1" baseline="-25000" dirty="0"/>
              <a:t>10</a:t>
            </a:r>
            <a:r>
              <a:rPr lang="en-US" sz="2400" baseline="-25000" dirty="0"/>
              <a:t> </a:t>
            </a:r>
            <a:r>
              <a:rPr lang="en-US" sz="2400" dirty="0"/>
              <a:t> = disinfectant exposure time</a:t>
            </a:r>
          </a:p>
          <a:p>
            <a:r>
              <a:rPr lang="en-US" sz="2400" dirty="0"/>
              <a:t>HRT</a:t>
            </a:r>
            <a:r>
              <a:rPr lang="en-US" sz="2400" baseline="-25000" dirty="0"/>
              <a:t> </a:t>
            </a:r>
            <a:r>
              <a:rPr lang="en-US" sz="2400" dirty="0"/>
              <a:t>= hydraulic residence time = Volume</a:t>
            </a:r>
            <a:r>
              <a:rPr lang="en-US" sz="2400"/>
              <a:t>/flow</a:t>
            </a:r>
            <a:endParaRPr lang="en-US" sz="2400" dirty="0"/>
          </a:p>
          <a:p>
            <a:r>
              <a:rPr lang="en-US" sz="2400" dirty="0"/>
              <a:t>Baffling Factor (BF) = </a:t>
            </a:r>
            <a:r>
              <a:rPr lang="en-US" sz="2400" i="1" dirty="0"/>
              <a:t>t</a:t>
            </a:r>
            <a:r>
              <a:rPr lang="en-US" sz="2400" i="1" baseline="-25000" dirty="0"/>
              <a:t>10 </a:t>
            </a:r>
            <a:r>
              <a:rPr lang="en-US" sz="2400" dirty="0"/>
              <a:t>/ HRT</a:t>
            </a:r>
            <a:endParaRPr lang="en-US" sz="2400" baseline="-25000" dirty="0"/>
          </a:p>
          <a:p>
            <a:r>
              <a:rPr lang="en-US" altLang="en-US" sz="2400" b="1" dirty="0"/>
              <a:t>0 &lt; BF</a:t>
            </a:r>
            <a:r>
              <a:rPr lang="en-US" altLang="en-US" sz="2400" b="1" baseline="-25000" dirty="0"/>
              <a:t> </a:t>
            </a:r>
            <a:r>
              <a:rPr lang="en-US" altLang="en-US" sz="2400" b="1" dirty="0"/>
              <a:t>&lt; 1</a:t>
            </a:r>
            <a:endParaRPr lang="en-US" sz="2400" baseline="-25000" dirty="0"/>
          </a:p>
          <a:p>
            <a:r>
              <a:rPr lang="en-US" altLang="en-US" sz="2400" b="1" dirty="0"/>
              <a:t>BF  </a:t>
            </a:r>
            <a:r>
              <a:rPr lang="en-US" altLang="en-US" sz="2400" dirty="0"/>
              <a:t>is applied to the disinfection contact basin’s operational HRT to determine contact time (t</a:t>
            </a:r>
            <a:r>
              <a:rPr lang="en-US" altLang="en-US" sz="2400" baseline="-25000" dirty="0"/>
              <a:t>10</a:t>
            </a:r>
            <a:r>
              <a:rPr lang="en-US" altLang="en-US" sz="2400" dirty="0"/>
              <a:t>, minutes).</a:t>
            </a:r>
            <a:endParaRPr lang="en-US" sz="2400" baseline="-25000" dirty="0"/>
          </a:p>
          <a:p>
            <a:pPr marL="0" indent="0">
              <a:buNone/>
            </a:pPr>
            <a:r>
              <a:rPr lang="en-US" sz="2400" dirty="0"/>
              <a:t>Calculated daily treatment plant disinfectant exposure time:</a:t>
            </a:r>
          </a:p>
          <a:p>
            <a:r>
              <a:rPr lang="en-US" sz="2400" dirty="0"/>
              <a:t>t</a:t>
            </a:r>
            <a:r>
              <a:rPr lang="en-US" sz="2400" baseline="-25000" dirty="0"/>
              <a:t>10_cal</a:t>
            </a:r>
            <a:r>
              <a:rPr lang="en-US" sz="2400" dirty="0"/>
              <a:t> = BF x HRT</a:t>
            </a:r>
          </a:p>
        </p:txBody>
      </p:sp>
    </p:spTree>
    <p:extLst>
      <p:ext uri="{BB962C8B-B14F-4D97-AF65-F5344CB8AC3E}">
        <p14:creationId xmlns:p14="http://schemas.microsoft.com/office/powerpoint/2010/main" val="16165874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1431</Words>
  <Application>Microsoft Office PowerPoint</Application>
  <PresentationFormat>Widescreen</PresentationFormat>
  <Paragraphs>267</Paragraphs>
  <Slides>34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</vt:lpstr>
      <vt:lpstr>Calibri</vt:lpstr>
      <vt:lpstr>Calibri Light</vt:lpstr>
      <vt:lpstr>Wingdings</vt:lpstr>
      <vt:lpstr>Office Theme</vt:lpstr>
      <vt:lpstr>Equation</vt:lpstr>
      <vt:lpstr>Tracer Studies And Disinfection</vt:lpstr>
      <vt:lpstr>Learning Objectives </vt:lpstr>
      <vt:lpstr>Purpose of a  Tracer Study</vt:lpstr>
      <vt:lpstr>PowerPoint Presentation</vt:lpstr>
      <vt:lpstr>Disinfection  Exposure Time (t10)</vt:lpstr>
      <vt:lpstr>Disinfectant Exposure Time</vt:lpstr>
      <vt:lpstr>Delivered Dose  to Pathogen (Ct)</vt:lpstr>
      <vt:lpstr>Disinfection  Log Inactivation</vt:lpstr>
      <vt:lpstr>Baffling Factor (BF)</vt:lpstr>
      <vt:lpstr>Tracer Test Preparation</vt:lpstr>
      <vt:lpstr>1. Tracer Methods</vt:lpstr>
      <vt:lpstr>Tracer Test Methods</vt:lpstr>
      <vt:lpstr>Model Step-Dose Curve</vt:lpstr>
      <vt:lpstr>Model Slug-Dose Curve</vt:lpstr>
      <vt:lpstr>Actual Slug-Dose Curve</vt:lpstr>
      <vt:lpstr>2. Tracer Material</vt:lpstr>
      <vt:lpstr>3. Dosage</vt:lpstr>
      <vt:lpstr>Slug-Dose Test  How Much Tracer  to Add</vt:lpstr>
      <vt:lpstr>4A. Test Flows and Operating Level</vt:lpstr>
      <vt:lpstr>4B. Test Flows and Operating Level</vt:lpstr>
      <vt:lpstr>5A. Test Duration</vt:lpstr>
      <vt:lpstr>5B. Test Duration - When HRT is very long</vt:lpstr>
      <vt:lpstr>Modified Step-Dose Method</vt:lpstr>
      <vt:lpstr>Actual Modified Step-Dose Test Curve</vt:lpstr>
      <vt:lpstr>6. Chemical Feed Pump</vt:lpstr>
      <vt:lpstr>7. Sample Frequency</vt:lpstr>
      <vt:lpstr>8. Sample Locations</vt:lpstr>
      <vt:lpstr>9. Communications</vt:lpstr>
      <vt:lpstr>When flows are not at steady-state</vt:lpstr>
      <vt:lpstr>Reactors – Chlorine Contactors</vt:lpstr>
      <vt:lpstr>Determining L:W ratio</vt:lpstr>
      <vt:lpstr>Determining L:W ratio</vt:lpstr>
      <vt:lpstr>PowerPoint Presentation</vt:lpstr>
      <vt:lpstr>Contact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Tracer Studies And Disinfection</dc:title>
  <dc:creator>Schott, Guy@Waterboards</dc:creator>
  <cp:lastModifiedBy>Schott, Guy@Waterboards</cp:lastModifiedBy>
  <cp:revision>38</cp:revision>
  <dcterms:created xsi:type="dcterms:W3CDTF">2019-01-18T02:12:51Z</dcterms:created>
  <dcterms:modified xsi:type="dcterms:W3CDTF">2019-03-25T02:18:28Z</dcterms:modified>
</cp:coreProperties>
</file>