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handoutMasterIdLst>
    <p:handoutMasterId r:id="rId36"/>
  </p:handoutMasterIdLst>
  <p:sldIdLst>
    <p:sldId id="488" r:id="rId2"/>
    <p:sldId id="350" r:id="rId3"/>
    <p:sldId id="439" r:id="rId4"/>
    <p:sldId id="543" r:id="rId5"/>
    <p:sldId id="544" r:id="rId6"/>
    <p:sldId id="492" r:id="rId7"/>
    <p:sldId id="490" r:id="rId8"/>
    <p:sldId id="522" r:id="rId9"/>
    <p:sldId id="482" r:id="rId10"/>
    <p:sldId id="489" r:id="rId11"/>
    <p:sldId id="533" r:id="rId12"/>
    <p:sldId id="491" r:id="rId13"/>
    <p:sldId id="493" r:id="rId14"/>
    <p:sldId id="541" r:id="rId15"/>
    <p:sldId id="537" r:id="rId16"/>
    <p:sldId id="524" r:id="rId17"/>
    <p:sldId id="497" r:id="rId18"/>
    <p:sldId id="499" r:id="rId19"/>
    <p:sldId id="525" r:id="rId20"/>
    <p:sldId id="500" r:id="rId21"/>
    <p:sldId id="496" r:id="rId22"/>
    <p:sldId id="498" r:id="rId23"/>
    <p:sldId id="503" r:id="rId24"/>
    <p:sldId id="504" r:id="rId25"/>
    <p:sldId id="505" r:id="rId26"/>
    <p:sldId id="539" r:id="rId27"/>
    <p:sldId id="410" r:id="rId28"/>
    <p:sldId id="523" r:id="rId29"/>
    <p:sldId id="510" r:id="rId30"/>
    <p:sldId id="511" r:id="rId31"/>
    <p:sldId id="512" r:id="rId32"/>
    <p:sldId id="580" r:id="rId33"/>
    <p:sldId id="294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993300"/>
    <a:srgbClr val="FF9933"/>
    <a:srgbClr val="0066FF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39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A8C34E-D0B0-4383-B1CA-13C70CF6F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05215-5FD9-4FB4-822C-C6343A02B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01A67A-0A58-4D0E-9C65-93713AE1A10E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C293E-C392-485E-A6C7-DFBEFE23D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5137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65354-C02A-4A3E-9F32-27B052040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5137"/>
          </a:xfrm>
          <a:prstGeom prst="rect">
            <a:avLst/>
          </a:prstGeom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FE018E-99B8-4256-A9A4-FD0377308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4C86457-045F-42EC-89B7-D187363F48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58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11E34E4-0BB1-4056-924C-BCB9B8E263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58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BDADB0F-CC7D-4A5F-AB81-B13B66959B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9E0A046A-1862-4D90-AA38-9B130A6095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90285D6-2F2C-42EA-837E-5ECACD641A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58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832E5A94-0230-4F92-9621-7D53D268B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76D46183-240A-4EDC-AB8E-29F34272F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41FDC29-D7A3-4378-9C2B-BF4901DB7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27B4077-86CC-4583-AA47-B3A3E01A7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Fluid elements moving at different velocities through reactor having unique residence times.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3BE69B6-0009-4063-B57A-4F1DA5F7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D8B94-C1B7-444C-8885-D04487E7A6D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C96E7A1-2C78-4D1C-B05C-4D5EF10D9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46EF660-C0CB-4C69-983A-C185427EC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Notice that the time at peak curve is less than the HRT. Discuss exposure time to right of T.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826946C-1080-4502-9C27-0DD582284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625294-D900-4568-B1AA-440F7956138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426D932-E46B-4D18-8486-BD9EB4A63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F9E89A6-A122-4923-8FD4-E2C11092B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DEAC9B3-AD8C-412F-9CB3-2360F1BE8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D614C1-B1B2-4E68-A7B3-A8352963AE8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39D39B2-2EC9-4032-A46A-FC0B65EBB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A89CC2A-1603-440C-AA47-9F16AE55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1652A7-87E5-49DC-A7F6-5292024A9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8A387-FC18-414E-A3F4-0A0BE3CBAD2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4D95508-F109-47BB-B9DB-E7AC76812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E43EEE0-933F-4644-A886-804E7F61C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BFDB0D3-375D-4252-BCF1-2E046AECC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053353-8E55-4ABC-B5B6-558E46B178A5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3ED9C82-49E3-4D68-8215-E76EECF53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B8D15D1F-A3F4-4393-A608-29C0493D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Fluid elements moving at different velocities.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E3C8B81-4E72-475F-ADB1-490E24716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51709-3061-4914-91F9-5AE830B0DB7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F3762-8788-47F0-A76D-B5AF8B978D0A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D97A4-F274-4D50-9A5F-72D09F80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50F78-5F54-430A-AFC7-3DDF214B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9597EC-4008-4AFB-A166-880946CE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4200-72BA-45E3-99C6-50E5BF2A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47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C3C6-F01C-4DA8-8848-69EB44B6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EC8D-529F-44A2-8D12-F80C912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371F-5DA6-4C71-953C-01345506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1464-026B-47F4-9CF6-33480B889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68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51A7-CC8D-4B05-BA4E-DC6D0DCF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7FD3-9EBB-4AA9-AE80-A5A326EA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B6B48-AE0B-4862-A6AB-389CA01B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97F2-4F38-43E5-AB26-3C55E16DC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92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C68A53-8B75-4A51-911B-47508903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9E8157-CC37-4820-A5BC-543AE3D9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68B6A-5EAE-473A-94BB-86F6BAA9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7ABF-7825-4069-9916-82B758D4B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83DAA-C702-4830-9365-D493DB28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F051A-A659-4913-99C8-AEAE6090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64E8-D565-44F1-BDC9-564FF73C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241-70B1-4987-B357-74D3B7D0E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DB9973-BB1A-4E2D-9E19-53A3CF01E1DE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EDC7E-A19F-4ED9-928C-B3BD7EFE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EC8B0B-F058-49CE-968D-1106B824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A95786-B7FF-4262-82B4-4B849403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EF26-E911-4CDA-BF5F-452D1523C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1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7B18CA-E4E8-42CD-A28D-E1A6C4DB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73EF7-BAAD-4E5F-98D2-6582ED7B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E97265-20C7-4512-80B5-D239BFEE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F630-48FF-4F40-9516-B61D9828B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7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010E5C-D60F-4A78-B9B5-3C4A9D6786B7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BE2FE31-DDE6-463B-93E7-A50FCC4E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11F3DB0-83F0-419B-B482-3A50F62A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3207A06-7658-4B04-9DFD-E7D047FD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C588-B81E-4088-A867-44295A74F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9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40150C-4F47-4A09-87D6-839DFDE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9A1EFD-A1FB-4BB8-BAA2-C417357E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E70D9-846C-4CB5-99C2-AC9D852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EDCB-067A-4F0B-AC79-EC92849DF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9D5F21-D385-468A-AE1C-39B38081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52C61B-BEAB-40F3-BDF0-71E010F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61162D-A120-44F7-AD57-346FAB6A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3235-CEA6-4BD8-A63E-41909625D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585CE-7459-4598-94C7-BEB096FCE7A1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56646F6-5543-49BD-B23E-B94EA0D8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DABF958-6C03-44EE-A652-FC75FBEC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F67323-C96A-4D86-B7ED-BD14E5C7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B50E-D294-4485-BE80-E67375C1B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0C7EFA-991A-482B-9841-9FA88D34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CDE9F-FF29-4844-9283-FF0C9FD8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712530-3158-41D9-8785-A566B7F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55B7-3B6F-41D4-9CEF-DBC7D84D6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0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3D2ACA-7DF9-440C-80B4-41976451A668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A0F4B-C353-46E6-8A25-A1F30BE5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933618D-A0F6-4D90-9B62-0F87CA2D37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DCF11-292E-4A90-97B2-078B44AE54D5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E6DED-CBFB-4567-9E9A-A66A21BA1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E13D-C5DA-4BB4-84D1-9032B4AE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CDPH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A813-7D35-4895-BD32-BBB0E3613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E8F1EF-A437-4824-AD2D-97050304C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0" r:id="rId1"/>
    <p:sldLayoutId id="2147485342" r:id="rId2"/>
    <p:sldLayoutId id="2147485351" r:id="rId3"/>
    <p:sldLayoutId id="2147485343" r:id="rId4"/>
    <p:sldLayoutId id="2147485352" r:id="rId5"/>
    <p:sldLayoutId id="2147485344" r:id="rId6"/>
    <p:sldLayoutId id="2147485345" r:id="rId7"/>
    <p:sldLayoutId id="2147485353" r:id="rId8"/>
    <p:sldLayoutId id="2147485346" r:id="rId9"/>
    <p:sldLayoutId id="2147485347" r:id="rId10"/>
    <p:sldLayoutId id="2147485348" r:id="rId11"/>
    <p:sldLayoutId id="214748534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drinking_water/programs/districts/mendocino_district.html" TargetMode="External"/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2769107E-AA52-43F2-B659-84BC0E7A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Tracer Studies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Delivered Dose (450 CT)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</a:rPr>
              <a:t>Disinfected Tertiary Recycled Water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4878330D-D4E5-4EC8-9C79-25F1997A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71800"/>
            <a:ext cx="6248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700" dirty="0"/>
              <a:t>Guy Schott, P.E.</a:t>
            </a:r>
          </a:p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700" dirty="0"/>
              <a:t>Presented to</a:t>
            </a:r>
          </a:p>
          <a:p>
            <a:pPr marL="114300" indent="0" algn="ctr">
              <a:buClr>
                <a:schemeClr val="folHlink"/>
              </a:buClr>
              <a:buSzPct val="90000"/>
              <a:buNone/>
            </a:pPr>
            <a:r>
              <a:rPr lang="en-US" altLang="en-US" sz="2800" dirty="0"/>
              <a:t>AWWA – Sacramento, CA</a:t>
            </a:r>
          </a:p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700" dirty="0"/>
              <a:t>March 27, 2019</a:t>
            </a:r>
          </a:p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2700" dirty="0"/>
          </a:p>
        </p:txBody>
      </p:sp>
      <p:graphicFrame>
        <p:nvGraphicFramePr>
          <p:cNvPr id="8196" name="Object 1">
            <a:extLst>
              <a:ext uri="{FF2B5EF4-FFF2-40B4-BE49-F238E27FC236}">
                <a16:creationId xmlns:a16="http://schemas.microsoft.com/office/drawing/2014/main" id="{847559F4-6E6B-48F3-98AA-B7E46A5BEB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6334125"/>
          <a:ext cx="49482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4622800" imgH="254000" progId="Equation.3">
                  <p:embed/>
                </p:oleObj>
              </mc:Choice>
              <mc:Fallback>
                <p:oleObj name="Equation" r:id="rId3" imgW="4622800" imgH="2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34125"/>
                        <a:ext cx="4948238" cy="295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1">
            <a:extLst>
              <a:ext uri="{FF2B5EF4-FFF2-40B4-BE49-F238E27FC236}">
                <a16:creationId xmlns:a16="http://schemas.microsoft.com/office/drawing/2014/main" id="{61E7ACF8-DE5D-4BAA-8236-F32E2B519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513" y="5248275"/>
            <a:ext cx="2212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0DFC-0822-4806-B5A6-D00D3F5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Chlorine Contact Basin</a:t>
            </a:r>
            <a:endParaRPr lang="en-US" dirty="0"/>
          </a:p>
        </p:txBody>
      </p:sp>
      <p:sp>
        <p:nvSpPr>
          <p:cNvPr id="15363" name="Text Box 14">
            <a:extLst>
              <a:ext uri="{FF2B5EF4-FFF2-40B4-BE49-F238E27FC236}">
                <a16:creationId xmlns:a16="http://schemas.microsoft.com/office/drawing/2014/main" id="{3AB7917C-AD6F-47F2-9DF1-1E76942D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663700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-25000"/>
              <a:t>2</a:t>
            </a:r>
          </a:p>
        </p:txBody>
      </p:sp>
      <p:sp>
        <p:nvSpPr>
          <p:cNvPr id="15364" name="Text Box 11">
            <a:extLst>
              <a:ext uri="{FF2B5EF4-FFF2-40B4-BE49-F238E27FC236}">
                <a16:creationId xmlns:a16="http://schemas.microsoft.com/office/drawing/2014/main" id="{0FF43E64-0764-4057-9BB2-06B869C4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006850"/>
            <a:ext cx="2476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mg/L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(disinfectant, C)</a:t>
            </a:r>
          </a:p>
        </p:txBody>
      </p:sp>
      <p:grpSp>
        <p:nvGrpSpPr>
          <p:cNvPr id="15365" name="Group 9">
            <a:extLst>
              <a:ext uri="{FF2B5EF4-FFF2-40B4-BE49-F238E27FC236}">
                <a16:creationId xmlns:a16="http://schemas.microsoft.com/office/drawing/2014/main" id="{860D83D0-13B8-482C-A801-CD6E6F9D4B5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06600"/>
            <a:ext cx="7734300" cy="2038350"/>
            <a:chOff x="685800" y="2006600"/>
            <a:chExt cx="7734300" cy="2038350"/>
          </a:xfrm>
        </p:grpSpPr>
        <p:sp>
          <p:nvSpPr>
            <p:cNvPr id="15367" name="Line 15">
              <a:extLst>
                <a:ext uri="{FF2B5EF4-FFF2-40B4-BE49-F238E27FC236}">
                  <a16:creationId xmlns:a16="http://schemas.microsoft.com/office/drawing/2014/main" id="{E3307AF5-3F95-47E2-B3BE-631AED174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9088" y="2006600"/>
              <a:ext cx="0" cy="503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68" name="Group 8">
              <a:extLst>
                <a:ext uri="{FF2B5EF4-FFF2-40B4-BE49-F238E27FC236}">
                  <a16:creationId xmlns:a16="http://schemas.microsoft.com/office/drawing/2014/main" id="{198679AC-D3EF-4F30-A7C2-6D52B9531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209800"/>
              <a:ext cx="7734300" cy="1835150"/>
              <a:chOff x="685800" y="2209800"/>
              <a:chExt cx="7734300" cy="1835150"/>
            </a:xfrm>
          </p:grpSpPr>
          <p:grpSp>
            <p:nvGrpSpPr>
              <p:cNvPr id="15369" name="Group 5">
                <a:extLst>
                  <a:ext uri="{FF2B5EF4-FFF2-40B4-BE49-F238E27FC236}">
                    <a16:creationId xmlns:a16="http://schemas.microsoft.com/office/drawing/2014/main" id="{7CD2E5DE-F0DA-4F90-A647-17825B9207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209800"/>
                <a:ext cx="5181600" cy="1600200"/>
                <a:chOff x="1828800" y="2209800"/>
                <a:chExt cx="5181600" cy="16002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0E077AF-E68C-48FB-B4CF-A757F623A9D6}"/>
                    </a:ext>
                  </a:extLst>
                </p:cNvPr>
                <p:cNvSpPr/>
                <p:nvPr/>
              </p:nvSpPr>
              <p:spPr>
                <a:xfrm>
                  <a:off x="1828800" y="2209800"/>
                  <a:ext cx="5181600" cy="1600200"/>
                </a:xfrm>
                <a:prstGeom prst="rect">
                  <a:avLst/>
                </a:prstGeom>
                <a:solidFill>
                  <a:srgbClr val="0066FF"/>
                </a:solidFill>
                <a:ln w="444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15376" name="Group 3">
                  <a:extLst>
                    <a:ext uri="{FF2B5EF4-FFF2-40B4-BE49-F238E27FC236}">
                      <a16:creationId xmlns:a16="http://schemas.microsoft.com/office/drawing/2014/main" id="{07C5CF17-B8FD-45DC-8CFB-1BEE3CB17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8800" y="2514600"/>
                  <a:ext cx="5181600" cy="1028700"/>
                  <a:chOff x="1828800" y="2514600"/>
                  <a:chExt cx="5181600" cy="10287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E83101E5-47AB-44A1-A566-F70FAD0CC99D}"/>
                      </a:ext>
                    </a:extLst>
                  </p:cNvPr>
                  <p:cNvCxnSpPr/>
                  <p:nvPr/>
                </p:nvCxnSpPr>
                <p:spPr>
                  <a:xfrm>
                    <a:off x="1828800" y="2743200"/>
                    <a:ext cx="4648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56FBD063-8E3E-47B7-B928-EDC1A749A783}"/>
                      </a:ext>
                    </a:extLst>
                  </p:cNvPr>
                  <p:cNvCxnSpPr/>
                  <p:nvPr/>
                </p:nvCxnSpPr>
                <p:spPr>
                  <a:xfrm>
                    <a:off x="2362200" y="3276600"/>
                    <a:ext cx="4648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2BCCCFA1-DBC3-42DE-9D2C-7B97A4B57E2B}"/>
                      </a:ext>
                    </a:extLst>
                  </p:cNvPr>
                  <p:cNvCxnSpPr/>
                  <p:nvPr/>
                </p:nvCxnSpPr>
                <p:spPr>
                  <a:xfrm>
                    <a:off x="4343400" y="2514600"/>
                    <a:ext cx="1524000" cy="0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2C7BC-122F-4398-AB35-E73A7B2DDAE1}"/>
                      </a:ext>
                    </a:extLst>
                  </p:cNvPr>
                  <p:cNvCxnSpPr/>
                  <p:nvPr/>
                </p:nvCxnSpPr>
                <p:spPr>
                  <a:xfrm>
                    <a:off x="2895600" y="3543300"/>
                    <a:ext cx="1524000" cy="0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EE59A3E1-C4ED-4682-9CBF-8C2B1F0EF1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02025" y="2973388"/>
                    <a:ext cx="1603375" cy="0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82E7A25-CB98-444C-91A3-7905F54AF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000" y="2513013"/>
                <a:ext cx="914400" cy="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2DABF61-AC49-463B-8F7F-F3413394A0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8000" y="3543300"/>
                <a:ext cx="1049338" cy="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2" name="Text Box 14">
                <a:extLst>
                  <a:ext uri="{FF2B5EF4-FFF2-40B4-BE49-F238E27FC236}">
                    <a16:creationId xmlns:a16="http://schemas.microsoft.com/office/drawing/2014/main" id="{D954293C-C2E1-4007-8818-95BDAEEB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2286000"/>
                <a:ext cx="4953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Q</a:t>
                </a:r>
                <a:r>
                  <a:rPr lang="en-US" altLang="en-US" sz="1800" baseline="-25000"/>
                  <a:t>1</a:t>
                </a:r>
              </a:p>
            </p:txBody>
          </p:sp>
          <p:sp>
            <p:nvSpPr>
              <p:cNvPr id="15373" name="Text Box 14">
                <a:extLst>
                  <a:ext uri="{FF2B5EF4-FFF2-40B4-BE49-F238E27FC236}">
                    <a16:creationId xmlns:a16="http://schemas.microsoft.com/office/drawing/2014/main" id="{B361C6C7-619F-4047-BE1D-C445DDC89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4800" y="3359150"/>
                <a:ext cx="4953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Q</a:t>
                </a:r>
                <a:r>
                  <a:rPr lang="en-US" altLang="en-US" sz="1800" baseline="-25000"/>
                  <a:t>2</a:t>
                </a:r>
              </a:p>
            </p:txBody>
          </p:sp>
          <p:sp>
            <p:nvSpPr>
              <p:cNvPr id="15374" name="Line 15">
                <a:extLst>
                  <a:ext uri="{FF2B5EF4-FFF2-40B4-BE49-F238E27FC236}">
                    <a16:creationId xmlns:a16="http://schemas.microsoft.com/office/drawing/2014/main" id="{E020EE14-1651-4D66-8911-CACD388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463" y="3543300"/>
                <a:ext cx="0" cy="501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6" name="Rectangle 30">
            <a:extLst>
              <a:ext uri="{FF2B5EF4-FFF2-40B4-BE49-F238E27FC236}">
                <a16:creationId xmlns:a16="http://schemas.microsoft.com/office/drawing/2014/main" id="{5C34DA22-0870-481D-8BC1-08B9D8C9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3395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disinfectant residual (</a:t>
            </a:r>
            <a:r>
              <a:rPr lang="en-US" altLang="en-US">
                <a:solidFill>
                  <a:srgbClr val="0000FF"/>
                </a:solidFill>
              </a:rPr>
              <a:t>C</a:t>
            </a:r>
            <a:r>
              <a:rPr lang="en-US" altLang="en-US"/>
              <a:t>, mg/L) multiplied by its exposure time </a:t>
            </a:r>
          </a:p>
          <a:p>
            <a:pPr eaLnBrk="1" hangingPunct="1"/>
            <a:r>
              <a:rPr lang="en-US" altLang="en-US"/>
              <a:t>(</a:t>
            </a:r>
            <a:r>
              <a:rPr lang="en-US" altLang="en-US">
                <a:solidFill>
                  <a:srgbClr val="0000FF"/>
                </a:solidFill>
              </a:rPr>
              <a:t>T</a:t>
            </a:r>
            <a:r>
              <a:rPr lang="en-US" altLang="en-US"/>
              <a:t>, minutes) provides a </a:t>
            </a:r>
            <a:r>
              <a:rPr lang="en-US" altLang="en-US">
                <a:solidFill>
                  <a:srgbClr val="0000FF"/>
                </a:solidFill>
              </a:rPr>
              <a:t>CT</a:t>
            </a:r>
            <a:r>
              <a:rPr lang="en-US" altLang="en-US"/>
              <a:t> value (mg/L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en-US"/>
              <a:t>min) that is associated to pathogen inactivation.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9295-C471-4B34-8E55-C1A2C2F1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Tracer Tests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Finding the Disinfection Exposure Time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0CB7142-FC5C-4ABC-91C9-DDCEB17E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4876800"/>
          </a:xfrm>
        </p:spPr>
        <p:txBody>
          <a:bodyPr/>
          <a:lstStyle/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Slug-Dose or Pulse-Input Method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– adding the entire amount tracer at the beginning of test.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endParaRPr lang="en-US" altLang="en-US" sz="2800" dirty="0"/>
          </a:p>
          <a:p>
            <a:pPr marL="547688" lvl="3" eaLnBrk="1" hangingPunct="1">
              <a:spcBef>
                <a:spcPts val="0"/>
              </a:spcBef>
              <a:defRPr/>
            </a:pPr>
            <a:r>
              <a:rPr lang="en-US" altLang="en-US" sz="2400" i="1" dirty="0"/>
              <a:t>Direct test for finding the modal contact time.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marL="0" indent="-514350"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Step-Dose Method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– a continuous tracer feed added throughout test. </a:t>
            </a:r>
          </a:p>
          <a:p>
            <a:pPr marL="0" indent="-514350"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altLang="en-US" sz="2800" dirty="0"/>
          </a:p>
          <a:p>
            <a:pPr marL="547688" lvl="3" eaLnBrk="1" hangingPunct="1">
              <a:spcBef>
                <a:spcPts val="0"/>
              </a:spcBef>
              <a:defRPr/>
            </a:pPr>
            <a:r>
              <a:rPr lang="en-US" altLang="en-US" sz="2400" i="1" dirty="0"/>
              <a:t>Indirect test for finding the modal contact time.</a:t>
            </a:r>
          </a:p>
          <a:p>
            <a:pPr marL="0" eaLnBrk="1" hangingPunct="1">
              <a:spcBef>
                <a:spcPts val="0"/>
              </a:spcBef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F40E3C6-58A5-4F30-B4FB-A8A72FF8A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2511425"/>
            <a:ext cx="657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9934B9-C016-47F5-81E8-30873CEA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Slug-Dose Tracer Method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64A7E31F-E348-4FB9-8BA7-59850F0A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Slug-Dose or Pulse-Input Method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– adding the entire amount tracer at the beginning of test.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0485" name="TextBox 2">
            <a:extLst>
              <a:ext uri="{FF2B5EF4-FFF2-40B4-BE49-F238E27FC236}">
                <a16:creationId xmlns:a16="http://schemas.microsoft.com/office/drawing/2014/main" id="{7850D52C-A19A-4363-861B-6AF68105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5107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Tracer</a:t>
            </a:r>
          </a:p>
        </p:txBody>
      </p:sp>
      <p:grpSp>
        <p:nvGrpSpPr>
          <p:cNvPr id="20486" name="Group 4">
            <a:extLst>
              <a:ext uri="{FF2B5EF4-FFF2-40B4-BE49-F238E27FC236}">
                <a16:creationId xmlns:a16="http://schemas.microsoft.com/office/drawing/2014/main" id="{B60AC7B8-0DE2-494E-9909-2399140A8F9E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111500"/>
            <a:ext cx="7734300" cy="2451100"/>
            <a:chOff x="838200" y="2667000"/>
            <a:chExt cx="7734300" cy="2451100"/>
          </a:xfrm>
        </p:grpSpPr>
        <p:sp>
          <p:nvSpPr>
            <p:cNvPr id="20490" name="TextBox 58">
              <a:extLst>
                <a:ext uri="{FF2B5EF4-FFF2-40B4-BE49-F238E27FC236}">
                  <a16:creationId xmlns:a16="http://schemas.microsoft.com/office/drawing/2014/main" id="{1324EE7B-39D9-4F87-9DF5-964A9569D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500" y="4748213"/>
              <a:ext cx="877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Tracer</a:t>
              </a:r>
            </a:p>
          </p:txBody>
        </p:sp>
        <p:grpSp>
          <p:nvGrpSpPr>
            <p:cNvPr id="20491" name="Group 3">
              <a:extLst>
                <a:ext uri="{FF2B5EF4-FFF2-40B4-BE49-F238E27FC236}">
                  <a16:creationId xmlns:a16="http://schemas.microsoft.com/office/drawing/2014/main" id="{EF61B181-DD52-49FC-A8CF-4B35D5771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2667000"/>
              <a:ext cx="7734300" cy="2038350"/>
              <a:chOff x="838200" y="2667000"/>
              <a:chExt cx="7734300" cy="2038350"/>
            </a:xfrm>
          </p:grpSpPr>
          <p:grpSp>
            <p:nvGrpSpPr>
              <p:cNvPr id="20492" name="Group 41">
                <a:extLst>
                  <a:ext uri="{FF2B5EF4-FFF2-40B4-BE49-F238E27FC236}">
                    <a16:creationId xmlns:a16="http://schemas.microsoft.com/office/drawing/2014/main" id="{F8957695-9844-48A3-AB7B-259C80B93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8200" y="2667000"/>
                <a:ext cx="7734300" cy="2038350"/>
                <a:chOff x="685800" y="2006600"/>
                <a:chExt cx="7734300" cy="2038350"/>
              </a:xfrm>
            </p:grpSpPr>
            <p:sp>
              <p:nvSpPr>
                <p:cNvPr id="20497" name="Line 15">
                  <a:extLst>
                    <a:ext uri="{FF2B5EF4-FFF2-40B4-BE49-F238E27FC236}">
                      <a16:creationId xmlns:a16="http://schemas.microsoft.com/office/drawing/2014/main" id="{1108BF08-CE3B-4375-A854-4C2A5F9CF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9088" y="2006600"/>
                  <a:ext cx="0" cy="5032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8" name="Group 43">
                  <a:extLst>
                    <a:ext uri="{FF2B5EF4-FFF2-40B4-BE49-F238E27FC236}">
                      <a16:creationId xmlns:a16="http://schemas.microsoft.com/office/drawing/2014/main" id="{AA7C8736-36E3-41EE-A730-92AEBE9B30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5800" y="2209800"/>
                  <a:ext cx="7734300" cy="1835150"/>
                  <a:chOff x="685800" y="2209800"/>
                  <a:chExt cx="7734300" cy="1835150"/>
                </a:xfrm>
              </p:grpSpPr>
              <p:grpSp>
                <p:nvGrpSpPr>
                  <p:cNvPr id="20499" name="Group 44">
                    <a:extLst>
                      <a:ext uri="{FF2B5EF4-FFF2-40B4-BE49-F238E27FC236}">
                        <a16:creationId xmlns:a16="http://schemas.microsoft.com/office/drawing/2014/main" id="{4028866F-B1B5-4EB8-9A6B-0466DB4EDC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8800" y="2209800"/>
                    <a:ext cx="5181600" cy="1600200"/>
                    <a:chOff x="1828800" y="2209800"/>
                    <a:chExt cx="5181600" cy="1600200"/>
                  </a:xfrm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C3DF329E-90BB-439B-8E1A-727F9E06F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09800"/>
                      <a:ext cx="5181600" cy="1600200"/>
                    </a:xfrm>
                    <a:prstGeom prst="rect">
                      <a:avLst/>
                    </a:prstGeom>
                    <a:solidFill>
                      <a:srgbClr val="0066FF"/>
                    </a:solidFill>
                    <a:ln w="444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20506" name="Group 51">
                      <a:extLst>
                        <a:ext uri="{FF2B5EF4-FFF2-40B4-BE49-F238E27FC236}">
                          <a16:creationId xmlns:a16="http://schemas.microsoft.com/office/drawing/2014/main" id="{CBCD7209-3424-4409-80D2-12DB4850DB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2514600"/>
                      <a:ext cx="5181600" cy="1028700"/>
                      <a:chOff x="1828800" y="2514600"/>
                      <a:chExt cx="5181600" cy="1028700"/>
                    </a:xfrm>
                  </p:grpSpPr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765F6FB6-2A3B-4A30-AC76-15CD9BC9CDA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28800" y="2743200"/>
                        <a:ext cx="46482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:a16="http://schemas.microsoft.com/office/drawing/2014/main" id="{B885850B-A142-456D-A8D5-7F231118535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62200" y="3276600"/>
                        <a:ext cx="46482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Arrow Connector 54">
                        <a:extLst>
                          <a:ext uri="{FF2B5EF4-FFF2-40B4-BE49-F238E27FC236}">
                            <a16:creationId xmlns:a16="http://schemas.microsoft.com/office/drawing/2014/main" id="{9C15C523-C6C6-491B-9FBA-A8A77915281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2514600"/>
                        <a:ext cx="152400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92D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Arrow Connector 55">
                        <a:extLst>
                          <a:ext uri="{FF2B5EF4-FFF2-40B4-BE49-F238E27FC236}">
                            <a16:creationId xmlns:a16="http://schemas.microsoft.com/office/drawing/2014/main" id="{696648BB-F461-410E-A38D-1C5ECE4CEDA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895600" y="3543300"/>
                        <a:ext cx="152400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92D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Arrow Connector 56">
                        <a:extLst>
                          <a:ext uri="{FF2B5EF4-FFF2-40B4-BE49-F238E27FC236}">
                            <a16:creationId xmlns:a16="http://schemas.microsoft.com/office/drawing/2014/main" id="{9F085A1C-801A-40D4-ABD8-2E09709A05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502025" y="2973388"/>
                        <a:ext cx="1603375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92D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A69724EE-E846-4029-ADBE-3D05BCFFE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3000" y="2513013"/>
                    <a:ext cx="914400" cy="0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6457E9A0-AA8D-42E2-AE25-D1E95778B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58000" y="3543300"/>
                    <a:ext cx="1049338" cy="0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02" name="Text Box 14">
                    <a:extLst>
                      <a:ext uri="{FF2B5EF4-FFF2-40B4-BE49-F238E27FC236}">
                        <a16:creationId xmlns:a16="http://schemas.microsoft.com/office/drawing/2014/main" id="{80FDD2E9-8EF1-4D02-BB7F-23ED0FE23D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800" y="2286000"/>
                    <a:ext cx="4953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90000"/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/>
                      <a:t>Q</a:t>
                    </a:r>
                    <a:r>
                      <a:rPr lang="en-US" altLang="en-US" sz="1800" baseline="-25000"/>
                      <a:t>1</a:t>
                    </a:r>
                  </a:p>
                </p:txBody>
              </p:sp>
              <p:sp>
                <p:nvSpPr>
                  <p:cNvPr id="20503" name="Text Box 14">
                    <a:extLst>
                      <a:ext uri="{FF2B5EF4-FFF2-40B4-BE49-F238E27FC236}">
                        <a16:creationId xmlns:a16="http://schemas.microsoft.com/office/drawing/2014/main" id="{FBD8CACD-B3BE-4180-8422-C16E56E410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4800" y="3359150"/>
                    <a:ext cx="4953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90000"/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/>
                      <a:t>Q</a:t>
                    </a:r>
                    <a:r>
                      <a:rPr lang="en-US" altLang="en-US" sz="1800" baseline="-25000"/>
                      <a:t>2</a:t>
                    </a:r>
                  </a:p>
                </p:txBody>
              </p:sp>
              <p:sp>
                <p:nvSpPr>
                  <p:cNvPr id="20504" name="Line 15">
                    <a:extLst>
                      <a:ext uri="{FF2B5EF4-FFF2-40B4-BE49-F238E27FC236}">
                        <a16:creationId xmlns:a16="http://schemas.microsoft.com/office/drawing/2014/main" id="{ABF7B84B-893D-4CB0-83A3-F08C79F882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3463" y="3543300"/>
                    <a:ext cx="0" cy="50165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FD9C9D7-5AA9-4B1F-94A0-B64D0CD1595B}"/>
                  </a:ext>
                </a:extLst>
              </p:cNvPr>
              <p:cNvCxnSpPr/>
              <p:nvPr/>
            </p:nvCxnSpPr>
            <p:spPr>
              <a:xfrm flipV="1">
                <a:off x="1600200" y="3192463"/>
                <a:ext cx="0" cy="4635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94" name="TextBox 2">
                <a:extLst>
                  <a:ext uri="{FF2B5EF4-FFF2-40B4-BE49-F238E27FC236}">
                    <a16:creationId xmlns:a16="http://schemas.microsoft.com/office/drawing/2014/main" id="{72EBA6B9-2081-43F8-9695-033E7D025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438" y="3608388"/>
                <a:ext cx="48736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/>
                  <a:t>Cl</a:t>
                </a:r>
                <a:r>
                  <a:rPr lang="en-US" altLang="en-US" baseline="-25000"/>
                  <a:t>2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DDA8682-5872-437C-A89B-9B451F4800E8}"/>
                  </a:ext>
                </a:extLst>
              </p:cNvPr>
              <p:cNvCxnSpPr/>
              <p:nvPr/>
            </p:nvCxnSpPr>
            <p:spPr>
              <a:xfrm flipV="1">
                <a:off x="7772400" y="3760788"/>
                <a:ext cx="0" cy="4635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96" name="TextBox 2">
                <a:extLst>
                  <a:ext uri="{FF2B5EF4-FFF2-40B4-BE49-F238E27FC236}">
                    <a16:creationId xmlns:a16="http://schemas.microsoft.com/office/drawing/2014/main" id="{A59E561D-EEB1-4541-B79F-11DB31EF82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0625" y="3363913"/>
                <a:ext cx="4873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/>
                  <a:t>Cl</a:t>
                </a:r>
                <a:r>
                  <a:rPr lang="en-US" altLang="en-US" baseline="-25000"/>
                  <a:t>2</a:t>
                </a:r>
              </a:p>
            </p:txBody>
          </p:sp>
        </p:grpSp>
      </p:grpSp>
      <p:sp>
        <p:nvSpPr>
          <p:cNvPr id="20487" name="Text Box 14">
            <a:extLst>
              <a:ext uri="{FF2B5EF4-FFF2-40B4-BE49-F238E27FC236}">
                <a16:creationId xmlns:a16="http://schemas.microsoft.com/office/drawing/2014/main" id="{8B7852EC-8696-4BB8-A7C0-86A46236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</a:t>
            </a:r>
            <a:r>
              <a:rPr lang="en-US" altLang="en-US" sz="1800" baseline="-25000"/>
              <a:t>0</a:t>
            </a:r>
          </a:p>
        </p:txBody>
      </p:sp>
      <p:sp>
        <p:nvSpPr>
          <p:cNvPr id="20488" name="Text Box 14">
            <a:extLst>
              <a:ext uri="{FF2B5EF4-FFF2-40B4-BE49-F238E27FC236}">
                <a16:creationId xmlns:a16="http://schemas.microsoft.com/office/drawing/2014/main" id="{EA3CABB4-FF41-48E1-AD8C-8298C127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5468938"/>
            <a:ext cx="70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</a:t>
            </a:r>
            <a:r>
              <a:rPr lang="en-US" altLang="en-US" sz="1800" baseline="-25000"/>
              <a:t>i…..</a:t>
            </a:r>
          </a:p>
        </p:txBody>
      </p:sp>
      <p:sp>
        <p:nvSpPr>
          <p:cNvPr id="20489" name="TextBox 2">
            <a:extLst>
              <a:ext uri="{FF2B5EF4-FFF2-40B4-BE49-F238E27FC236}">
                <a16:creationId xmlns:a16="http://schemas.microsoft.com/office/drawing/2014/main" id="{5B77E08E-AAC2-4A01-B969-BC2AFFD15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2892425"/>
            <a:ext cx="254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Chlorine Contact Basin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5C30E92-AFC1-4B7F-B658-02FE6ED0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Modal contact time (</a:t>
            </a:r>
            <a:r>
              <a:rPr lang="en-US" altLang="en-US">
                <a:solidFill>
                  <a:srgbClr val="0000FF"/>
                </a:solidFill>
              </a:rPr>
              <a:t>T</a:t>
            </a:r>
            <a:r>
              <a:rPr lang="en-US" altLang="en-US"/>
              <a:t>) should be:</a:t>
            </a:r>
          </a:p>
          <a:p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EBB3EA-8B99-464E-9186-0FB448525375}"/>
              </a:ext>
            </a:extLst>
          </p:cNvPr>
          <p:cNvSpPr txBox="1">
            <a:spLocks/>
          </p:cNvSpPr>
          <p:nvPr/>
        </p:nvSpPr>
        <p:spPr>
          <a:xfrm>
            <a:off x="381000" y="357188"/>
            <a:ext cx="8229600" cy="9906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Modal Contact Time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Peak of Slug-Input Curve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70964D02-57C7-4822-B4C0-E051A9A1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6046788" cy="5238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T</a:t>
            </a:r>
            <a:r>
              <a:rPr lang="en-US" altLang="en-US" sz="2800"/>
              <a:t> ≤ Hydraulic Residence Time (HRT)</a:t>
            </a:r>
          </a:p>
        </p:txBody>
      </p:sp>
      <p:sp>
        <p:nvSpPr>
          <p:cNvPr id="15366" name="Text Box 14">
            <a:extLst>
              <a:ext uri="{FF2B5EF4-FFF2-40B4-BE49-F238E27FC236}">
                <a16:creationId xmlns:a16="http://schemas.microsoft.com/office/drawing/2014/main" id="{E59D5B0B-E0D6-43FA-8CF7-02E4D2BA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684588"/>
            <a:ext cx="7054850" cy="18161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HRT</a:t>
            </a:r>
            <a:r>
              <a:rPr lang="en-US" altLang="en-US" sz="2800" dirty="0">
                <a:latin typeface="+mj-lt"/>
              </a:rPr>
              <a:t> = V/Q = minutes</a:t>
            </a:r>
            <a:endParaRPr lang="en-US" altLang="en-US" sz="2800" baseline="-250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/>
              <a:t>V = Reactor Working Volume (gallons)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/>
              <a:t>Q = Flow through Reactor (gpm) </a:t>
            </a:r>
            <a:endParaRPr lang="en-US" altLang="en-US" sz="2800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C0A5-1B4F-4492-8027-71B19469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183563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if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is less than 90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72CF-9773-4BCE-B32A-4E0F0A4E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Outlet chlorine residual (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) = 6.0 mg/L.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Exposure modal contact time 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 = 80 minutes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baseline="30000" dirty="0"/>
          </a:p>
          <a:p>
            <a:pPr marL="731837" lvl="1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i="1" dirty="0">
                <a:solidFill>
                  <a:srgbClr val="0033CC"/>
                </a:solidFill>
              </a:rPr>
              <a:t>CT</a:t>
            </a:r>
            <a:r>
              <a:rPr lang="en-US" sz="2400" dirty="0"/>
              <a:t>= (6)(80) = 480 mg/L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/>
              <a:t> min </a:t>
            </a:r>
            <a:r>
              <a:rPr lang="en-US" sz="2400" b="1" dirty="0"/>
              <a:t>(delivered dose)</a:t>
            </a:r>
          </a:p>
          <a:p>
            <a:pPr marL="274637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2400" dirty="0"/>
              <a:t>	which is &gt; </a:t>
            </a:r>
            <a:r>
              <a:rPr lang="en-US" altLang="en-US" sz="2400" u="sng" dirty="0"/>
              <a:t>450 mg/L </a:t>
            </a:r>
            <a:r>
              <a:rPr lang="en-US" alt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en-US" sz="2400" u="sng" dirty="0"/>
              <a:t> min </a:t>
            </a:r>
            <a:endParaRPr lang="en-US" sz="2400" dirty="0"/>
          </a:p>
          <a:p>
            <a:pPr marL="274637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en-US" sz="2400" dirty="0"/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/>
              <a:t>Is the recycled water system in compliance with CT? </a:t>
            </a:r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Title 22 §60301.230</a:t>
            </a:r>
            <a:r>
              <a:rPr lang="en-US" altLang="en-US" sz="2400" dirty="0"/>
              <a:t>. Disinfected tertiary recycled water.</a:t>
            </a:r>
            <a:endParaRPr lang="en-US" sz="2400" dirty="0"/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The system is </a:t>
            </a:r>
            <a:r>
              <a:rPr lang="en-US" sz="2400" dirty="0">
                <a:solidFill>
                  <a:srgbClr val="FF0000"/>
                </a:solidFill>
              </a:rPr>
              <a:t>out-of-compliance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is &lt;90 minutes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7FD6-268F-4465-B633-9DA9E7BC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Recap of Chlorine Exposure Times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31798EE-FDB7-48B4-AF81-2967467D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/>
              <a:t>Disinfected Tertiary Recycled Water</a:t>
            </a:r>
          </a:p>
          <a:p>
            <a:pPr marL="788987" lvl="1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800" u="sng" dirty="0"/>
              <a:t>Modal Contact Time (T)</a:t>
            </a:r>
            <a:r>
              <a:rPr lang="en-US" altLang="en-US" sz="2800" dirty="0"/>
              <a:t> is the water age of interest. </a:t>
            </a:r>
          </a:p>
          <a:p>
            <a:pPr marL="788987" lvl="1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800" dirty="0"/>
              <a:t>T or T</a:t>
            </a:r>
            <a:r>
              <a:rPr lang="en-US" altLang="en-US" sz="2800" baseline="-25000" dirty="0"/>
              <a:t>mod</a:t>
            </a:r>
            <a:r>
              <a:rPr lang="en-US" altLang="en-US" sz="2800" dirty="0"/>
              <a:t> ≥90 min</a:t>
            </a:r>
          </a:p>
          <a:p>
            <a:pPr marL="788987" lvl="1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800" dirty="0"/>
              <a:t>T is that time when the curve is at its peak (Slug-Dose test or convert Step-Dose curve).</a:t>
            </a:r>
          </a:p>
          <a:p>
            <a:pPr marL="788987" lvl="1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800" dirty="0"/>
              <a:t>C is outlet chlorine residual, mg/L</a:t>
            </a:r>
          </a:p>
          <a:p>
            <a:pPr marL="788987" lvl="1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800" dirty="0"/>
              <a:t> CT ≥ 450 mg/L ∙ min (delivered dose)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5DA08ED1-FD9F-4C63-8D8B-0877223D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Once modal contact time (</a:t>
            </a:r>
            <a:r>
              <a:rPr lang="en-US" altLang="en-US" dirty="0">
                <a:solidFill>
                  <a:srgbClr val="0000FF"/>
                </a:solidFill>
              </a:rPr>
              <a:t>T</a:t>
            </a:r>
            <a:r>
              <a:rPr lang="en-US" altLang="en-US" dirty="0"/>
              <a:t>) is determined via tracer test for a single flow, how is </a:t>
            </a:r>
            <a:r>
              <a:rPr lang="en-US" altLang="en-US" dirty="0">
                <a:solidFill>
                  <a:srgbClr val="0000FF"/>
                </a:solidFill>
              </a:rPr>
              <a:t>T</a:t>
            </a:r>
            <a:r>
              <a:rPr lang="en-US" altLang="en-US" dirty="0"/>
              <a:t> determined for seasonal flows?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dirty="0"/>
              <a:t>Apply a hydraulic efficiency factor (BF</a:t>
            </a:r>
            <a:r>
              <a:rPr lang="en-US" altLang="en-US" baseline="-25000" dirty="0"/>
              <a:t>mod</a:t>
            </a:r>
            <a:r>
              <a:rPr lang="en-US" altLang="en-US" dirty="0"/>
              <a:t>) to daily  operating HRT.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CE2D52-C5F2-47E9-8B02-D3E92D45B28F}"/>
              </a:ext>
            </a:extLst>
          </p:cNvPr>
          <p:cNvSpPr txBox="1">
            <a:spLocks/>
          </p:cNvSpPr>
          <p:nvPr/>
        </p:nvSpPr>
        <p:spPr>
          <a:xfrm>
            <a:off x="381000" y="357188"/>
            <a:ext cx="8229600" cy="9906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Modal Contact Time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For Range of Flows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792FEFB-C891-4A12-A01C-B25174277889}"/>
              </a:ext>
            </a:extLst>
          </p:cNvPr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BF</a:t>
            </a:r>
            <a:r>
              <a:rPr lang="en-US" altLang="en-US" b="1" baseline="-25000" dirty="0"/>
              <a:t>mod</a:t>
            </a:r>
            <a:r>
              <a:rPr lang="en-US" altLang="en-US" b="1" dirty="0"/>
              <a:t>= T/HRT </a:t>
            </a:r>
            <a:r>
              <a:rPr lang="en-US" altLang="en-US" dirty="0"/>
              <a:t>from tracer test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The modal contact time (</a:t>
            </a:r>
            <a:r>
              <a:rPr lang="en-US" altLang="en-US" dirty="0">
                <a:solidFill>
                  <a:srgbClr val="0000FF"/>
                </a:solidFill>
              </a:rPr>
              <a:t>T</a:t>
            </a:r>
            <a:r>
              <a:rPr lang="en-US" altLang="en-US" dirty="0"/>
              <a:t>) divided by hydraulic residence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time (HRT).</a:t>
            </a:r>
            <a:endParaRPr lang="en-US" altLang="en-US" b="1" dirty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			</a:t>
            </a:r>
            <a:r>
              <a:rPr lang="en-US" altLang="en-US" sz="2800" b="1" dirty="0"/>
              <a:t>0 &lt; BF</a:t>
            </a:r>
            <a:r>
              <a:rPr lang="en-US" altLang="en-US" sz="2800" b="1" baseline="-25000" dirty="0"/>
              <a:t>mod</a:t>
            </a:r>
            <a:r>
              <a:rPr lang="en-US" altLang="en-US" sz="2800" b="1" dirty="0"/>
              <a:t> &lt; 1</a:t>
            </a:r>
          </a:p>
          <a:p>
            <a:pPr>
              <a:defRPr/>
            </a:pPr>
            <a:endParaRPr lang="en-US" altLang="en-US" b="1" u="sng" dirty="0"/>
          </a:p>
          <a:p>
            <a:pPr>
              <a:defRPr/>
            </a:pPr>
            <a:r>
              <a:rPr lang="en-US" altLang="en-US" dirty="0"/>
              <a:t>Represents the chlorine contactor basin’s hydraulic efficiency.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BF</a:t>
            </a:r>
            <a:r>
              <a:rPr lang="en-US" altLang="en-US" b="1" baseline="-25000" dirty="0"/>
              <a:t>mod</a:t>
            </a:r>
            <a:r>
              <a:rPr lang="en-US" altLang="en-US" b="1" dirty="0"/>
              <a:t>  </a:t>
            </a:r>
            <a:r>
              <a:rPr lang="en-US" altLang="en-US" dirty="0"/>
              <a:t>is applied to chlorine contact basin’s operational HRT to determine modal contact time (</a:t>
            </a:r>
            <a:r>
              <a:rPr lang="en-US" altLang="en-US" dirty="0">
                <a:solidFill>
                  <a:srgbClr val="0000FF"/>
                </a:solidFill>
              </a:rPr>
              <a:t>T</a:t>
            </a:r>
            <a:r>
              <a:rPr lang="en-US" altLang="en-US" dirty="0"/>
              <a:t>, minutes).</a:t>
            </a:r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EE7238-F132-4E3A-9549-38035889A7D8}"/>
              </a:ext>
            </a:extLst>
          </p:cNvPr>
          <p:cNvSpPr txBox="1">
            <a:spLocks/>
          </p:cNvSpPr>
          <p:nvPr/>
        </p:nvSpPr>
        <p:spPr>
          <a:xfrm>
            <a:off x="381000" y="357188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Modal Baffling Factor (BF</a:t>
            </a:r>
            <a:r>
              <a:rPr lang="en-US" baseline="-25000" dirty="0">
                <a:solidFill>
                  <a:schemeClr val="tx1"/>
                </a:solidFill>
              </a:rPr>
              <a:t>mod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3A15FE9-BB28-490B-A207-DE8862D7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5863"/>
            <a:ext cx="82296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Example Calculation for applying BF</a:t>
            </a:r>
            <a:r>
              <a:rPr lang="en-US" altLang="en-US" baseline="-25000" dirty="0"/>
              <a:t>mod</a:t>
            </a:r>
          </a:p>
          <a:p>
            <a:pPr marL="274637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274637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BF</a:t>
            </a:r>
            <a:r>
              <a:rPr lang="en-US" altLang="en-US" b="1" baseline="-25000" dirty="0"/>
              <a:t>mod</a:t>
            </a:r>
            <a:r>
              <a:rPr lang="en-US" altLang="en-US" b="1" dirty="0"/>
              <a:t> =T/HRT</a:t>
            </a:r>
            <a:r>
              <a:rPr lang="en-US" altLang="en-US" dirty="0"/>
              <a:t> = 0.85  based on tracer study</a:t>
            </a:r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BCA53F-0405-4FBA-9B92-4FC78963BB6F}"/>
              </a:ext>
            </a:extLst>
          </p:cNvPr>
          <p:cNvSpPr txBox="1">
            <a:spLocks/>
          </p:cNvSpPr>
          <p:nvPr/>
        </p:nvSpPr>
        <p:spPr>
          <a:xfrm>
            <a:off x="381000" y="357188"/>
            <a:ext cx="8229600" cy="828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Modal Baffling Factor - Application</a:t>
            </a:r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BD167BDD-B697-46DC-BA87-A2A4F26A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6605588" cy="4400550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/>
              <a:t>Example: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Q = 100 gpm</a:t>
            </a:r>
          </a:p>
          <a:p>
            <a:pPr>
              <a:defRPr/>
            </a:pPr>
            <a:r>
              <a:rPr lang="en-US" altLang="en-US" sz="2000" dirty="0"/>
              <a:t>Contactor Volume (V) = 12,000 gallons</a:t>
            </a:r>
          </a:p>
          <a:p>
            <a:pPr>
              <a:defRPr/>
            </a:pPr>
            <a:r>
              <a:rPr lang="en-US" altLang="en-US" sz="2000" dirty="0"/>
              <a:t>HRT = V/Q  = 120 min 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</a:t>
            </a:r>
            <a:r>
              <a:rPr lang="en-US" altLang="en-US" sz="2000" baseline="-25000" dirty="0"/>
              <a:t>calc</a:t>
            </a:r>
            <a:r>
              <a:rPr lang="en-US" altLang="en-US" sz="2000" dirty="0"/>
              <a:t> = HRT ∙ BF</a:t>
            </a:r>
            <a:r>
              <a:rPr lang="en-US" altLang="en-US" sz="2000" baseline="-25000" dirty="0"/>
              <a:t>mod</a:t>
            </a:r>
            <a:r>
              <a:rPr lang="en-US" altLang="en-US" sz="2000" dirty="0"/>
              <a:t> 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</a:t>
            </a:r>
            <a:r>
              <a:rPr lang="en-US" altLang="en-US" sz="2000" baseline="-25000" dirty="0"/>
              <a:t>calc</a:t>
            </a:r>
            <a:r>
              <a:rPr lang="en-US" altLang="en-US" sz="2000" dirty="0"/>
              <a:t> = 120 min ∙ 0.85 = </a:t>
            </a:r>
            <a:r>
              <a:rPr lang="en-US" altLang="en-US" sz="2000" dirty="0">
                <a:solidFill>
                  <a:srgbClr val="0000FF"/>
                </a:solidFill>
              </a:rPr>
              <a:t>102 minutes </a:t>
            </a:r>
            <a:r>
              <a:rPr lang="en-US" altLang="en-US" sz="2000" dirty="0"/>
              <a:t>(modal contact time)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To achieve a CT of </a:t>
            </a:r>
            <a:r>
              <a:rPr lang="en-US" altLang="en-US" sz="2000" u="sng" dirty="0"/>
              <a:t>450 mg/L </a:t>
            </a:r>
            <a:r>
              <a:rPr lang="en-US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en-US" sz="2000" u="sng" dirty="0"/>
              <a:t> min</a:t>
            </a:r>
            <a:r>
              <a:rPr lang="en-US" altLang="en-US" sz="2000" dirty="0"/>
              <a:t>; 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C = 450/ T</a:t>
            </a:r>
            <a:r>
              <a:rPr lang="en-US" altLang="en-US" sz="2000" baseline="-25000" dirty="0"/>
              <a:t>calc</a:t>
            </a:r>
            <a:r>
              <a:rPr lang="en-US" altLang="en-US" sz="2000" dirty="0"/>
              <a:t> = 450/102 = </a:t>
            </a:r>
            <a:r>
              <a:rPr lang="en-US" altLang="en-US" sz="2000" dirty="0">
                <a:solidFill>
                  <a:srgbClr val="0000FF"/>
                </a:solidFill>
              </a:rPr>
              <a:t>4.4 mg/L Cl</a:t>
            </a:r>
            <a:r>
              <a:rPr lang="en-US" altLang="en-US" sz="2000" baseline="-25000" dirty="0">
                <a:solidFill>
                  <a:srgbClr val="0000FF"/>
                </a:solidFill>
              </a:rPr>
              <a:t>2</a:t>
            </a:r>
          </a:p>
          <a:p>
            <a:pPr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EAE2-91EC-413C-8958-C5A86EFE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Operating Parameters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Based on Tracer Test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AEC0E6B5-281B-47CF-B381-64D420FC3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462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Example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BAE94095-5989-473B-B110-969C9D75E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325" y="1943100"/>
            <a:ext cx="72453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8ECC-FAF9-4605-84D7-B9BED47F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D8BC45-BA2E-4BD3-97B3-F9567CB6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Purpose of a tracer study</a:t>
            </a:r>
          </a:p>
          <a:p>
            <a:pPr eaLnBrk="1" hangingPunct="1"/>
            <a:r>
              <a:rPr lang="en-US" sz="2000" dirty="0"/>
              <a:t>Water age distribution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Modal contact time (disinfection exposure time)</a:t>
            </a:r>
          </a:p>
          <a:p>
            <a:pPr eaLnBrk="1" hangingPunct="1"/>
            <a:r>
              <a:rPr lang="en-US" altLang="en-US" sz="2000" dirty="0"/>
              <a:t>CT Disinfection requirement, 450 mg/L-min (what it means)</a:t>
            </a:r>
          </a:p>
          <a:p>
            <a:pPr eaLnBrk="1" hangingPunct="1"/>
            <a:r>
              <a:rPr lang="en-US" altLang="en-US" sz="2000" dirty="0"/>
              <a:t>Tracer methods – Slug/Pulse-Input &amp; Step Dose</a:t>
            </a:r>
          </a:p>
          <a:p>
            <a:pPr eaLnBrk="1" hangingPunct="1"/>
            <a:r>
              <a:rPr lang="en-US" altLang="en-US" sz="2000" dirty="0"/>
              <a:t>Modal baffling factor (</a:t>
            </a:r>
            <a:r>
              <a:rPr lang="en-US" altLang="en-US" sz="2000" dirty="0" err="1"/>
              <a:t>BF</a:t>
            </a:r>
            <a:r>
              <a:rPr lang="en-US" altLang="en-US" sz="2000" baseline="-25000" dirty="0" err="1"/>
              <a:t>mod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en-US" altLang="en-US" sz="2000" dirty="0"/>
              <a:t>Tracer materials</a:t>
            </a:r>
          </a:p>
          <a:p>
            <a:pPr eaLnBrk="1" hangingPunct="1"/>
            <a:r>
              <a:rPr lang="en-US" altLang="en-US" sz="2000" dirty="0"/>
              <a:t>Sample frequency</a:t>
            </a:r>
          </a:p>
          <a:p>
            <a:pPr eaLnBrk="1" hangingPunct="1"/>
            <a:r>
              <a:rPr lang="en-US" altLang="en-US" sz="2000" dirty="0"/>
              <a:t>Handling non-steady state flows during tracer test</a:t>
            </a:r>
          </a:p>
          <a:p>
            <a:pPr eaLnBrk="1" hangingPunct="1"/>
            <a:r>
              <a:rPr lang="en-US" altLang="en-US" sz="2000" dirty="0"/>
              <a:t>Case study</a:t>
            </a:r>
          </a:p>
          <a:p>
            <a:pPr eaLnBrk="1" hangingPunct="1"/>
            <a:r>
              <a:rPr lang="en-US" altLang="en-US" sz="2000" dirty="0"/>
              <a:t>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080D-F0C5-4739-914C-DB2319AE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Reactors – Chlorine Contactors</a:t>
            </a:r>
            <a:endParaRPr lang="en-U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E35C288-CD43-43BA-8912-409F39AD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273050" lvl="1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273050" lvl="1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34820" name="Group 16">
            <a:extLst>
              <a:ext uri="{FF2B5EF4-FFF2-40B4-BE49-F238E27FC236}">
                <a16:creationId xmlns:a16="http://schemas.microsoft.com/office/drawing/2014/main" id="{E4B237AF-5F64-46B9-A3A3-D63CA21073A4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057400"/>
            <a:ext cx="1809750" cy="1143000"/>
            <a:chOff x="1298816" y="1828800"/>
            <a:chExt cx="1810156" cy="1143000"/>
          </a:xfrm>
        </p:grpSpPr>
        <p:grpSp>
          <p:nvGrpSpPr>
            <p:cNvPr id="34867" name="Group 12">
              <a:extLst>
                <a:ext uri="{FF2B5EF4-FFF2-40B4-BE49-F238E27FC236}">
                  <a16:creationId xmlns:a16="http://schemas.microsoft.com/office/drawing/2014/main" id="{29D4E37D-FFB6-4360-80B7-FBFFBE45E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974" y="1828800"/>
              <a:ext cx="1279998" cy="1143000"/>
              <a:chOff x="1828974" y="1828800"/>
              <a:chExt cx="1279998" cy="1143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AB49CC-AEB8-4638-8188-47E726CDFDEA}"/>
                  </a:ext>
                </a:extLst>
              </p:cNvPr>
              <p:cNvSpPr/>
              <p:nvPr/>
            </p:nvSpPr>
            <p:spPr>
              <a:xfrm>
                <a:off x="1829160" y="1828800"/>
                <a:ext cx="1067039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88FBBAF-00D8-4833-B871-F6C420658230}"/>
                  </a:ext>
                </a:extLst>
              </p:cNvPr>
              <p:cNvCxnSpPr/>
              <p:nvPr/>
            </p:nvCxnSpPr>
            <p:spPr>
              <a:xfrm>
                <a:off x="2743765" y="2819400"/>
                <a:ext cx="365207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52AE22F-BEE2-47A8-A1A9-CB698E23EFD7}"/>
                </a:ext>
              </a:extLst>
            </p:cNvPr>
            <p:cNvCxnSpPr/>
            <p:nvPr/>
          </p:nvCxnSpPr>
          <p:spPr>
            <a:xfrm>
              <a:off x="1298816" y="1946275"/>
              <a:ext cx="68595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21" name="Group 19">
            <a:extLst>
              <a:ext uri="{FF2B5EF4-FFF2-40B4-BE49-F238E27FC236}">
                <a16:creationId xmlns:a16="http://schemas.microsoft.com/office/drawing/2014/main" id="{5CC84F21-B208-4A49-A303-AFB114700CFC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057400"/>
            <a:ext cx="1827213" cy="1143000"/>
            <a:chOff x="4863152" y="2057400"/>
            <a:chExt cx="1827239" cy="1143000"/>
          </a:xfrm>
        </p:grpSpPr>
        <p:grpSp>
          <p:nvGrpSpPr>
            <p:cNvPr id="34861" name="Group 17">
              <a:extLst>
                <a:ext uri="{FF2B5EF4-FFF2-40B4-BE49-F238E27FC236}">
                  <a16:creationId xmlns:a16="http://schemas.microsoft.com/office/drawing/2014/main" id="{7FDA4AA5-533A-4138-9D22-872E75956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658" y="2057400"/>
              <a:ext cx="1279733" cy="1143000"/>
              <a:chOff x="4724858" y="1828800"/>
              <a:chExt cx="1279733" cy="1143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4235F9-EDD5-40C7-AB5D-AA4D7107973B}"/>
                  </a:ext>
                </a:extLst>
              </p:cNvPr>
              <p:cNvSpPr/>
              <p:nvPr/>
            </p:nvSpPr>
            <p:spPr>
              <a:xfrm>
                <a:off x="4725048" y="1828800"/>
                <a:ext cx="1066815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37086BE-24E5-401F-8869-5CBD2565FC9E}"/>
                  </a:ext>
                </a:extLst>
              </p:cNvPr>
              <p:cNvCxnSpPr/>
              <p:nvPr/>
            </p:nvCxnSpPr>
            <p:spPr>
              <a:xfrm flipH="1" flipV="1">
                <a:off x="5029852" y="1965325"/>
                <a:ext cx="0" cy="100647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37E7A2-6AAE-4829-B7A7-8FC168D9824C}"/>
                  </a:ext>
                </a:extLst>
              </p:cNvPr>
              <p:cNvCxnSpPr/>
              <p:nvPr/>
            </p:nvCxnSpPr>
            <p:spPr>
              <a:xfrm flipH="1" flipV="1">
                <a:off x="5487059" y="1965325"/>
                <a:ext cx="0" cy="100647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EBFC0CB-2E00-4382-B98B-4656B314A465}"/>
                  </a:ext>
                </a:extLst>
              </p:cNvPr>
              <p:cNvCxnSpPr/>
              <p:nvPr/>
            </p:nvCxnSpPr>
            <p:spPr>
              <a:xfrm>
                <a:off x="5639461" y="2819400"/>
                <a:ext cx="36513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446337-DB63-4EAB-8BA4-C9EC56F8EEC1}"/>
                </a:ext>
              </a:extLst>
            </p:cNvPr>
            <p:cNvCxnSpPr/>
            <p:nvPr/>
          </p:nvCxnSpPr>
          <p:spPr>
            <a:xfrm>
              <a:off x="4863152" y="2362200"/>
              <a:ext cx="68581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822" name="TextBox 20">
            <a:extLst>
              <a:ext uri="{FF2B5EF4-FFF2-40B4-BE49-F238E27FC236}">
                <a16:creationId xmlns:a16="http://schemas.microsoft.com/office/drawing/2014/main" id="{0A678B01-0ADB-4429-8437-BF51EB41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554288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Circular</a:t>
            </a:r>
          </a:p>
          <a:p>
            <a:r>
              <a:rPr lang="en-US" altLang="en-US"/>
              <a:t>Tanks</a:t>
            </a:r>
          </a:p>
        </p:txBody>
      </p:sp>
      <p:grpSp>
        <p:nvGrpSpPr>
          <p:cNvPr id="34823" name="Group 26">
            <a:extLst>
              <a:ext uri="{FF2B5EF4-FFF2-40B4-BE49-F238E27FC236}">
                <a16:creationId xmlns:a16="http://schemas.microsoft.com/office/drawing/2014/main" id="{CE196E99-B6A4-4418-AF15-30C380C09ED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41750"/>
            <a:ext cx="2808288" cy="1055688"/>
            <a:chOff x="1723032" y="3847532"/>
            <a:chExt cx="2808024" cy="76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235DC-5F08-4EDD-A9BA-880BE1E7FF1C}"/>
                </a:ext>
              </a:extLst>
            </p:cNvPr>
            <p:cNvSpPr/>
            <p:nvPr/>
          </p:nvSpPr>
          <p:spPr>
            <a:xfrm>
              <a:off x="1723032" y="3847532"/>
              <a:ext cx="2801675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858" name="Group 24">
              <a:extLst>
                <a:ext uri="{FF2B5EF4-FFF2-40B4-BE49-F238E27FC236}">
                  <a16:creationId xmlns:a16="http://schemas.microsoft.com/office/drawing/2014/main" id="{F668ADB1-AFFD-49C9-8985-C96FBFF17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3032" y="4112892"/>
              <a:ext cx="2808024" cy="248249"/>
              <a:chOff x="1723032" y="4112892"/>
              <a:chExt cx="2808024" cy="24824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AFE2994-F093-4770-97C1-681F15B45A25}"/>
                  </a:ext>
                </a:extLst>
              </p:cNvPr>
              <p:cNvCxnSpPr/>
              <p:nvPr/>
            </p:nvCxnSpPr>
            <p:spPr>
              <a:xfrm>
                <a:off x="1723032" y="4113373"/>
                <a:ext cx="239213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9E72BF-5A61-4527-988E-C264DAEFE10D}"/>
                  </a:ext>
                </a:extLst>
              </p:cNvPr>
              <p:cNvCxnSpPr/>
              <p:nvPr/>
            </p:nvCxnSpPr>
            <p:spPr>
              <a:xfrm>
                <a:off x="2138918" y="4360880"/>
                <a:ext cx="239213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4" name="Group 16383">
            <a:extLst>
              <a:ext uri="{FF2B5EF4-FFF2-40B4-BE49-F238E27FC236}">
                <a16:creationId xmlns:a16="http://schemas.microsoft.com/office/drawing/2014/main" id="{1F022495-B09B-49DF-8624-0EEABA3BD0C2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3805238"/>
            <a:ext cx="2827337" cy="1092200"/>
            <a:chOff x="5285096" y="3836159"/>
            <a:chExt cx="2826790" cy="1066800"/>
          </a:xfrm>
        </p:grpSpPr>
        <p:grpSp>
          <p:nvGrpSpPr>
            <p:cNvPr id="34852" name="Group 30">
              <a:extLst>
                <a:ext uri="{FF2B5EF4-FFF2-40B4-BE49-F238E27FC236}">
                  <a16:creationId xmlns:a16="http://schemas.microsoft.com/office/drawing/2014/main" id="{731EFF45-4F22-4593-A9B8-4CD93D3B9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5096" y="3836159"/>
              <a:ext cx="2826790" cy="1066800"/>
              <a:chOff x="5285096" y="3836159"/>
              <a:chExt cx="2826790" cy="10668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6A16A5-0C67-4963-9023-C17EE195052A}"/>
                  </a:ext>
                </a:extLst>
              </p:cNvPr>
              <p:cNvSpPr/>
              <p:nvPr/>
            </p:nvSpPr>
            <p:spPr>
              <a:xfrm>
                <a:off x="5299380" y="3836159"/>
                <a:ext cx="281250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F083215-D027-47F4-BBE2-0AB689D44799}"/>
                  </a:ext>
                </a:extLst>
              </p:cNvPr>
              <p:cNvCxnSpPr/>
              <p:nvPr/>
            </p:nvCxnSpPr>
            <p:spPr>
              <a:xfrm flipV="1">
                <a:off x="5285096" y="4064094"/>
                <a:ext cx="246967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A869E02-E412-468A-9D3C-7B91178F4C49}"/>
                  </a:ext>
                </a:extLst>
              </p:cNvPr>
              <p:cNvCxnSpPr/>
              <p:nvPr/>
            </p:nvCxnSpPr>
            <p:spPr>
              <a:xfrm flipV="1">
                <a:off x="5608883" y="4287378"/>
                <a:ext cx="246808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12C377-43B3-4DBD-98AB-BC95CBD4122D}"/>
                </a:ext>
              </a:extLst>
            </p:cNvPr>
            <p:cNvCxnSpPr/>
            <p:nvPr/>
          </p:nvCxnSpPr>
          <p:spPr>
            <a:xfrm flipV="1">
              <a:off x="5285096" y="4510661"/>
              <a:ext cx="24696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825" name="TextBox 35">
            <a:extLst>
              <a:ext uri="{FF2B5EF4-FFF2-40B4-BE49-F238E27FC236}">
                <a16:creationId xmlns:a16="http://schemas.microsoft.com/office/drawing/2014/main" id="{4F2A6FE3-C4F7-40E7-818A-84D9E4DA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25888"/>
            <a:ext cx="221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Rectangular Tanks, </a:t>
            </a:r>
          </a:p>
          <a:p>
            <a:r>
              <a:rPr lang="en-US" altLang="en-US"/>
              <a:t>Serpentine Flow</a:t>
            </a:r>
          </a:p>
        </p:txBody>
      </p:sp>
      <p:sp>
        <p:nvSpPr>
          <p:cNvPr id="34826" name="TextBox 39">
            <a:extLst>
              <a:ext uri="{FF2B5EF4-FFF2-40B4-BE49-F238E27FC236}">
                <a16:creationId xmlns:a16="http://schemas.microsoft.com/office/drawing/2014/main" id="{6B972813-BC2A-4C42-BDF0-7F02044B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257800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Pipelines</a:t>
            </a:r>
          </a:p>
        </p:txBody>
      </p:sp>
      <p:grpSp>
        <p:nvGrpSpPr>
          <p:cNvPr id="34827" name="Group 5">
            <a:extLst>
              <a:ext uri="{FF2B5EF4-FFF2-40B4-BE49-F238E27FC236}">
                <a16:creationId xmlns:a16="http://schemas.microsoft.com/office/drawing/2014/main" id="{FE74B0A3-2DD8-4200-B7A1-00C1D415A82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257800"/>
            <a:ext cx="2925763" cy="457200"/>
            <a:chOff x="5334000" y="5287963"/>
            <a:chExt cx="2925763" cy="4572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1C362EE-147A-4F86-B2FB-B191B9E227C7}"/>
                </a:ext>
              </a:extLst>
            </p:cNvPr>
            <p:cNvSpPr/>
            <p:nvPr/>
          </p:nvSpPr>
          <p:spPr>
            <a:xfrm>
              <a:off x="5334000" y="5287963"/>
              <a:ext cx="29257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A5297CF-C8B5-4203-BDFA-94D792386134}"/>
                </a:ext>
              </a:extLst>
            </p:cNvPr>
            <p:cNvCxnSpPr/>
            <p:nvPr/>
          </p:nvCxnSpPr>
          <p:spPr>
            <a:xfrm>
              <a:off x="5919788" y="5524501"/>
              <a:ext cx="7620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28" name="Group 4">
            <a:extLst>
              <a:ext uri="{FF2B5EF4-FFF2-40B4-BE49-F238E27FC236}">
                <a16:creationId xmlns:a16="http://schemas.microsoft.com/office/drawing/2014/main" id="{FE58C0E3-3367-4416-A3AF-18FDA8CF1E9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943600"/>
            <a:ext cx="6297613" cy="228600"/>
            <a:chOff x="2057400" y="6019800"/>
            <a:chExt cx="6297613" cy="2286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B88F54B-ACD0-4F86-BBEF-1DDAFA0FF9F0}"/>
                </a:ext>
              </a:extLst>
            </p:cNvPr>
            <p:cNvSpPr/>
            <p:nvPr/>
          </p:nvSpPr>
          <p:spPr>
            <a:xfrm>
              <a:off x="2057400" y="6019800"/>
              <a:ext cx="6297613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8AE7DFA-A94B-42EB-BDB7-0FD20705512B}"/>
                </a:ext>
              </a:extLst>
            </p:cNvPr>
            <p:cNvCxnSpPr/>
            <p:nvPr/>
          </p:nvCxnSpPr>
          <p:spPr>
            <a:xfrm>
              <a:off x="3276600" y="6134100"/>
              <a:ext cx="7620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4C413B-6A36-46F9-992E-4FE1D14D6B19}"/>
              </a:ext>
            </a:extLst>
          </p:cNvPr>
          <p:cNvCxnSpPr/>
          <p:nvPr/>
        </p:nvCxnSpPr>
        <p:spPr>
          <a:xfrm>
            <a:off x="3089275" y="4032250"/>
            <a:ext cx="7620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268B5D-D6B6-4E10-84A8-BA4764931014}"/>
              </a:ext>
            </a:extLst>
          </p:cNvPr>
          <p:cNvCxnSpPr/>
          <p:nvPr/>
        </p:nvCxnSpPr>
        <p:spPr>
          <a:xfrm>
            <a:off x="5067300" y="4724400"/>
            <a:ext cx="36512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055EDE-1BB1-4A90-8337-EFD6106CE83B}"/>
              </a:ext>
            </a:extLst>
          </p:cNvPr>
          <p:cNvCxnSpPr/>
          <p:nvPr/>
        </p:nvCxnSpPr>
        <p:spPr>
          <a:xfrm>
            <a:off x="6400800" y="3962400"/>
            <a:ext cx="7620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6" name="Oval 16385">
            <a:extLst>
              <a:ext uri="{FF2B5EF4-FFF2-40B4-BE49-F238E27FC236}">
                <a16:creationId xmlns:a16="http://schemas.microsoft.com/office/drawing/2014/main" id="{4B54C399-4B98-4DFB-B2D7-23049F478E3B}"/>
              </a:ext>
            </a:extLst>
          </p:cNvPr>
          <p:cNvSpPr/>
          <p:nvPr/>
        </p:nvSpPr>
        <p:spPr>
          <a:xfrm>
            <a:off x="7239000" y="2133600"/>
            <a:ext cx="1096963" cy="1096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915C4C-8A2A-4D6A-BC7E-9ACBF8567A9B}"/>
              </a:ext>
            </a:extLst>
          </p:cNvPr>
          <p:cNvCxnSpPr/>
          <p:nvPr/>
        </p:nvCxnSpPr>
        <p:spPr>
          <a:xfrm flipH="1" flipV="1">
            <a:off x="7620000" y="2378075"/>
            <a:ext cx="0" cy="822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F2271E-509C-4383-BB96-839B7DB6CA45}"/>
              </a:ext>
            </a:extLst>
          </p:cNvPr>
          <p:cNvCxnSpPr/>
          <p:nvPr/>
        </p:nvCxnSpPr>
        <p:spPr>
          <a:xfrm flipH="1" flipV="1">
            <a:off x="8001000" y="2184400"/>
            <a:ext cx="0" cy="822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35" name="TextBox 50">
            <a:extLst>
              <a:ext uri="{FF2B5EF4-FFF2-40B4-BE49-F238E27FC236}">
                <a16:creationId xmlns:a16="http://schemas.microsoft.com/office/drawing/2014/main" id="{E642D93D-DF6B-4977-9116-79F17289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87513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Top View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66FCA1-7BA9-4F0B-B686-F710A3D2AF34}"/>
              </a:ext>
            </a:extLst>
          </p:cNvPr>
          <p:cNvCxnSpPr/>
          <p:nvPr/>
        </p:nvCxnSpPr>
        <p:spPr>
          <a:xfrm>
            <a:off x="7086600" y="3048000"/>
            <a:ext cx="4572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F7AC81-8FC8-4FFD-8798-2DCB9BC47346}"/>
              </a:ext>
            </a:extLst>
          </p:cNvPr>
          <p:cNvCxnSpPr/>
          <p:nvPr/>
        </p:nvCxnSpPr>
        <p:spPr>
          <a:xfrm>
            <a:off x="8077200" y="2362200"/>
            <a:ext cx="36512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68" name="TextBox 3">
            <a:extLst>
              <a:ext uri="{FF2B5EF4-FFF2-40B4-BE49-F238E27FC236}">
                <a16:creationId xmlns:a16="http://schemas.microsoft.com/office/drawing/2014/main" id="{2927DBFB-A20C-4E33-92A9-27B32A76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90688"/>
            <a:ext cx="1206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(0.1-0.2)</a:t>
            </a:r>
          </a:p>
        </p:txBody>
      </p:sp>
      <p:sp>
        <p:nvSpPr>
          <p:cNvPr id="31769" name="TextBox 50">
            <a:extLst>
              <a:ext uri="{FF2B5EF4-FFF2-40B4-BE49-F238E27FC236}">
                <a16:creationId xmlns:a16="http://schemas.microsoft.com/office/drawing/2014/main" id="{0D9E41E1-A24F-4604-8444-8FA8DB1A5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1703388"/>
            <a:ext cx="1912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(0.3-0.5), L:W = 12</a:t>
            </a:r>
          </a:p>
        </p:txBody>
      </p:sp>
      <p:sp>
        <p:nvSpPr>
          <p:cNvPr id="31770" name="TextBox 53">
            <a:extLst>
              <a:ext uri="{FF2B5EF4-FFF2-40B4-BE49-F238E27FC236}">
                <a16:creationId xmlns:a16="http://schemas.microsoft.com/office/drawing/2014/main" id="{9D24434C-2077-4794-8057-2A5A31BC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3506788"/>
            <a:ext cx="191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(0.4-0.8), L:W = 16</a:t>
            </a:r>
          </a:p>
        </p:txBody>
      </p:sp>
      <p:sp>
        <p:nvSpPr>
          <p:cNvPr id="31771" name="TextBox 54">
            <a:extLst>
              <a:ext uri="{FF2B5EF4-FFF2-40B4-BE49-F238E27FC236}">
                <a16:creationId xmlns:a16="http://schemas.microsoft.com/office/drawing/2014/main" id="{EBA3E19E-B828-4358-AF47-14A813B2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3506788"/>
            <a:ext cx="1912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(0.6-0.9), L:W = 52</a:t>
            </a:r>
          </a:p>
        </p:txBody>
      </p:sp>
      <p:sp>
        <p:nvSpPr>
          <p:cNvPr id="31773" name="TextBox 56">
            <a:extLst>
              <a:ext uri="{FF2B5EF4-FFF2-40B4-BE49-F238E27FC236}">
                <a16:creationId xmlns:a16="http://schemas.microsoft.com/office/drawing/2014/main" id="{62FAF4E0-B98E-4F75-A2B7-A5E56D0D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5334000"/>
            <a:ext cx="1878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(0.3-0.8), L:D = 57</a:t>
            </a:r>
          </a:p>
        </p:txBody>
      </p:sp>
      <p:sp>
        <p:nvSpPr>
          <p:cNvPr id="31774" name="TextBox 57">
            <a:extLst>
              <a:ext uri="{FF2B5EF4-FFF2-40B4-BE49-F238E27FC236}">
                <a16:creationId xmlns:a16="http://schemas.microsoft.com/office/drawing/2014/main" id="{99C0CE2F-4438-46F8-BC3D-CACC4909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667375"/>
            <a:ext cx="204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(0.6-0.95), L:D = 454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064B75-7F38-4824-8A1B-4498D27EA691}"/>
              </a:ext>
            </a:extLst>
          </p:cNvPr>
          <p:cNvCxnSpPr/>
          <p:nvPr/>
        </p:nvCxnSpPr>
        <p:spPr bwMode="auto">
          <a:xfrm flipV="1">
            <a:off x="6113463" y="4724400"/>
            <a:ext cx="2470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32365EC-AD20-4965-B45C-3DD6335FA257}"/>
              </a:ext>
            </a:extLst>
          </p:cNvPr>
          <p:cNvCxnSpPr/>
          <p:nvPr/>
        </p:nvCxnSpPr>
        <p:spPr>
          <a:xfrm>
            <a:off x="8382000" y="4800600"/>
            <a:ext cx="36512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57">
            <a:extLst>
              <a:ext uri="{FF2B5EF4-FFF2-40B4-BE49-F238E27FC236}">
                <a16:creationId xmlns:a16="http://schemas.microsoft.com/office/drawing/2014/main" id="{FD4DF962-70B7-4726-83A9-D63C0C45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6238875"/>
            <a:ext cx="6235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BF</a:t>
            </a:r>
            <a:r>
              <a:rPr lang="en-US" altLang="en-US" sz="1200" baseline="-25000"/>
              <a:t>mod</a:t>
            </a:r>
            <a:r>
              <a:rPr lang="en-US" altLang="en-US" sz="1200"/>
              <a:t> is depended on reactor design, volume, water depth, flow and temperature gradient</a:t>
            </a:r>
          </a:p>
        </p:txBody>
      </p:sp>
      <p:sp>
        <p:nvSpPr>
          <p:cNvPr id="54" name="TextBox 57">
            <a:extLst>
              <a:ext uri="{FF2B5EF4-FFF2-40B4-BE49-F238E27FC236}">
                <a16:creationId xmlns:a16="http://schemas.microsoft.com/office/drawing/2014/main" id="{EA82C095-BDCA-4169-A574-6A19196C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486525"/>
            <a:ext cx="6410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L:W or L:D is the total travel length of water divided by channel width or pipe diameter.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/>
      <p:bldP spid="31769" grpId="0"/>
      <p:bldP spid="31770" grpId="0"/>
      <p:bldP spid="31771" grpId="0"/>
      <p:bldP spid="31773" grpId="0"/>
      <p:bldP spid="31774" grpId="0"/>
      <p:bldP spid="61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C090-AC70-41E5-B6C2-778E9D1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Tracer Selection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0F63418-0ECC-4089-8D11-F6724A749404}"/>
              </a:ext>
            </a:extLst>
          </p:cNvPr>
          <p:cNvSpPr>
            <a:spLocks noGrp="1"/>
          </p:cNvSpPr>
          <p:nvPr>
            <p:ph idx="1"/>
          </p:nvPr>
        </p:nvSpPr>
        <p:spPr>
          <a:ln w="22225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   Fluoride (F)</a:t>
            </a:r>
          </a:p>
          <a:p>
            <a:pPr lvl="1">
              <a:defRPr/>
            </a:pPr>
            <a:r>
              <a:rPr lang="en-US" altLang="en-US" dirty="0"/>
              <a:t>Liquid (</a:t>
            </a:r>
            <a:r>
              <a:rPr lang="en-US" dirty="0"/>
              <a:t>H</a:t>
            </a:r>
            <a:r>
              <a:rPr lang="en-US" baseline="-25000" dirty="0">
                <a:solidFill>
                  <a:schemeClr val="dk1"/>
                </a:solidFill>
              </a:rPr>
              <a:t>2</a:t>
            </a:r>
            <a:r>
              <a:rPr lang="en-US" dirty="0">
                <a:solidFill>
                  <a:schemeClr val="dk1"/>
                </a:solidFill>
              </a:rPr>
              <a:t>SiF</a:t>
            </a:r>
            <a:r>
              <a:rPr lang="en-US" baseline="-25000" dirty="0">
                <a:solidFill>
                  <a:schemeClr val="dk1"/>
                </a:solidFill>
              </a:rPr>
              <a:t>6 </a:t>
            </a:r>
            <a:r>
              <a:rPr lang="en-US" dirty="0">
                <a:solidFill>
                  <a:schemeClr val="dk1"/>
                </a:solidFill>
              </a:rPr>
              <a:t>Hydrofluorosilicic Acid)</a:t>
            </a:r>
          </a:p>
          <a:p>
            <a:pPr lvl="1">
              <a:defRPr/>
            </a:pPr>
            <a:r>
              <a:rPr lang="en-US" dirty="0"/>
              <a:t>Dry (</a:t>
            </a:r>
            <a:r>
              <a:rPr lang="en-US" dirty="0" err="1"/>
              <a:t>NaF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sz="2000" dirty="0">
                <a:solidFill>
                  <a:schemeClr val="dk1"/>
                </a:solidFill>
              </a:rPr>
              <a:t>15 gal </a:t>
            </a:r>
            <a:r>
              <a:rPr lang="en-US" sz="2000" dirty="0" err="1">
                <a:solidFill>
                  <a:schemeClr val="dk1"/>
                </a:solidFill>
              </a:rPr>
              <a:t>NaF</a:t>
            </a:r>
            <a:r>
              <a:rPr lang="en-US" sz="2000" dirty="0">
                <a:solidFill>
                  <a:schemeClr val="dk1"/>
                </a:solidFill>
              </a:rPr>
              <a:t> mix solution : </a:t>
            </a:r>
            <a:r>
              <a:rPr lang="en-US" altLang="en-US" sz="2000" dirty="0"/>
              <a:t>1 gal </a:t>
            </a:r>
            <a:r>
              <a:rPr lang="en-US" sz="2000" dirty="0"/>
              <a:t>H</a:t>
            </a:r>
            <a:r>
              <a:rPr lang="en-US" sz="2000" baseline="-25000" dirty="0">
                <a:solidFill>
                  <a:schemeClr val="dk1"/>
                </a:solidFill>
              </a:rPr>
              <a:t>2</a:t>
            </a:r>
            <a:r>
              <a:rPr lang="en-US" sz="2000" dirty="0">
                <a:solidFill>
                  <a:schemeClr val="dk1"/>
                </a:solidFill>
              </a:rPr>
              <a:t>SiF</a:t>
            </a:r>
            <a:r>
              <a:rPr lang="en-US" sz="2000" baseline="-25000" dirty="0">
                <a:solidFill>
                  <a:schemeClr val="dk1"/>
                </a:solidFill>
              </a:rPr>
              <a:t>6 </a:t>
            </a: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Rhodamine B Dye	</a:t>
            </a:r>
          </a:p>
          <a:p>
            <a:pPr lvl="1" eaLnBrk="1" hangingPunct="1">
              <a:defRPr/>
            </a:pPr>
            <a:r>
              <a:rPr lang="en-US" altLang="en-US" dirty="0"/>
              <a:t>Degrades in the present of chlorine and sunlight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Lithium Chloride (Li)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Others (</a:t>
            </a:r>
            <a:r>
              <a:rPr lang="en-US" altLang="en-US" sz="2000" dirty="0" err="1">
                <a:solidFill>
                  <a:srgbClr val="0000FF"/>
                </a:solidFill>
              </a:rPr>
              <a:t>NaCl</a:t>
            </a:r>
            <a:r>
              <a:rPr lang="en-US" altLang="en-US" sz="2000" dirty="0">
                <a:solidFill>
                  <a:srgbClr val="0000FF"/>
                </a:solidFill>
              </a:rPr>
              <a:t>, CaCl</a:t>
            </a:r>
            <a:r>
              <a:rPr lang="en-US" altLang="en-US" sz="2000" baseline="-25000" dirty="0">
                <a:solidFill>
                  <a:srgbClr val="0000FF"/>
                </a:solidFill>
              </a:rPr>
              <a:t>2</a:t>
            </a:r>
            <a:r>
              <a:rPr lang="en-US" altLang="en-US" sz="2000" dirty="0">
                <a:solidFill>
                  <a:srgbClr val="0000FF"/>
                </a:solidFill>
              </a:rPr>
              <a:t>), </a:t>
            </a:r>
            <a:r>
              <a:rPr lang="en-US" altLang="en-US" sz="2000" dirty="0"/>
              <a:t>dry or liquid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Tracer shall be non-reactive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Tracer should be non-reactive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Chlorine is reactive– may be suited to verify historical tracer test.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517F55E9-B797-4E11-A161-C6A7C00E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altLang="en-US"/>
              <a:t>Sample frequency greatest around predicted modal contact time (critical region).</a:t>
            </a:r>
          </a:p>
          <a:p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A3BDE2-6685-45F7-AFC8-182BB0E2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Sample Frequency</a:t>
            </a:r>
          </a:p>
        </p:txBody>
      </p:sp>
      <p:grpSp>
        <p:nvGrpSpPr>
          <p:cNvPr id="30724" name="Group 1">
            <a:extLst>
              <a:ext uri="{FF2B5EF4-FFF2-40B4-BE49-F238E27FC236}">
                <a16:creationId xmlns:a16="http://schemas.microsoft.com/office/drawing/2014/main" id="{3AD2D7D5-1FAA-4A86-B9AC-6838CC255AA5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2209800"/>
            <a:ext cx="6781800" cy="4387850"/>
            <a:chOff x="762000" y="2209800"/>
            <a:chExt cx="6781800" cy="4387850"/>
          </a:xfrm>
        </p:grpSpPr>
        <p:grpSp>
          <p:nvGrpSpPr>
            <p:cNvPr id="30730" name="Group 11">
              <a:extLst>
                <a:ext uri="{FF2B5EF4-FFF2-40B4-BE49-F238E27FC236}">
                  <a16:creationId xmlns:a16="http://schemas.microsoft.com/office/drawing/2014/main" id="{7F34FFBE-F337-425D-8E28-39471E344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2209800"/>
              <a:ext cx="6781800" cy="4387850"/>
              <a:chOff x="609599" y="2819400"/>
              <a:chExt cx="6501911" cy="3886200"/>
            </a:xfrm>
          </p:grpSpPr>
          <p:pic>
            <p:nvPicPr>
              <p:cNvPr id="30732" name="Picture 4">
                <a:extLst>
                  <a:ext uri="{FF2B5EF4-FFF2-40B4-BE49-F238E27FC236}">
                    <a16:creationId xmlns:a16="http://schemas.microsoft.com/office/drawing/2014/main" id="{F0C78534-148A-4F5A-B017-83B4C52E6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99" y="2819400"/>
                <a:ext cx="6501911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3B225A-AF58-4122-8ED3-E1F3283E2C25}"/>
                  </a:ext>
                </a:extLst>
              </p:cNvPr>
              <p:cNvCxnSpPr/>
              <p:nvPr/>
            </p:nvCxnSpPr>
            <p:spPr>
              <a:xfrm flipV="1">
                <a:off x="2614050" y="3575831"/>
                <a:ext cx="0" cy="234803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4AE602-4A04-4D90-8DB8-671BD8C03820}"/>
                </a:ext>
              </a:extLst>
            </p:cNvPr>
            <p:cNvCxnSpPr/>
            <p:nvPr/>
          </p:nvCxnSpPr>
          <p:spPr>
            <a:xfrm flipV="1">
              <a:off x="4479925" y="3048000"/>
              <a:ext cx="0" cy="26511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725" name="TextBox 9">
            <a:extLst>
              <a:ext uri="{FF2B5EF4-FFF2-40B4-BE49-F238E27FC236}">
                <a16:creationId xmlns:a16="http://schemas.microsoft.com/office/drawing/2014/main" id="{1E5F0AB5-7D6A-4196-BFE4-6F5B1184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6191250"/>
            <a:ext cx="111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FF00"/>
                </a:solidFill>
              </a:rPr>
              <a:t>HRT: 120 min</a:t>
            </a:r>
          </a:p>
        </p:txBody>
      </p:sp>
      <p:sp>
        <p:nvSpPr>
          <p:cNvPr id="30726" name="TextBox 1">
            <a:extLst>
              <a:ext uri="{FF2B5EF4-FFF2-40B4-BE49-F238E27FC236}">
                <a16:creationId xmlns:a16="http://schemas.microsoft.com/office/drawing/2014/main" id="{2D72CA61-07B1-42F3-B29C-74666B75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49625"/>
            <a:ext cx="105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C000"/>
                </a:solidFill>
              </a:rPr>
              <a:t>Segment 1</a:t>
            </a:r>
          </a:p>
        </p:txBody>
      </p:sp>
      <p:sp>
        <p:nvSpPr>
          <p:cNvPr id="30727" name="TextBox 10">
            <a:extLst>
              <a:ext uri="{FF2B5EF4-FFF2-40B4-BE49-F238E27FC236}">
                <a16:creationId xmlns:a16="http://schemas.microsoft.com/office/drawing/2014/main" id="{CF4FC2B4-67A9-45F9-8187-748CA47F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957513"/>
            <a:ext cx="1049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C000"/>
                </a:solidFill>
              </a:rPr>
              <a:t>Segment 2</a:t>
            </a:r>
          </a:p>
        </p:txBody>
      </p:sp>
      <p:sp>
        <p:nvSpPr>
          <p:cNvPr id="30728" name="TextBox 11">
            <a:extLst>
              <a:ext uri="{FF2B5EF4-FFF2-40B4-BE49-F238E27FC236}">
                <a16:creationId xmlns:a16="http://schemas.microsoft.com/office/drawing/2014/main" id="{13455962-858F-400B-B93D-B35EE662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352800"/>
            <a:ext cx="105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C000"/>
                </a:solidFill>
              </a:rPr>
              <a:t>Segment 3</a:t>
            </a:r>
          </a:p>
        </p:txBody>
      </p:sp>
      <p:sp>
        <p:nvSpPr>
          <p:cNvPr id="30729" name="TextBox 10">
            <a:extLst>
              <a:ext uri="{FF2B5EF4-FFF2-40B4-BE49-F238E27FC236}">
                <a16:creationId xmlns:a16="http://schemas.microsoft.com/office/drawing/2014/main" id="{90BBB270-F772-4BB8-B721-278DB3A5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4602163"/>
            <a:ext cx="135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C000"/>
                </a:solidFill>
              </a:rPr>
              <a:t>Critical Region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07AE35B-F397-46CD-885A-737C2748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</a:pPr>
            <a:r>
              <a:rPr lang="en-US" altLang="en-US"/>
              <a:t>For determining Modal Contact Time (T), mass recovery of tracer is not necessary.</a:t>
            </a:r>
          </a:p>
          <a:p>
            <a:pPr marL="0">
              <a:spcBef>
                <a:spcPct val="0"/>
              </a:spcBef>
            </a:pPr>
            <a:endParaRPr lang="en-US" altLang="en-US"/>
          </a:p>
          <a:p>
            <a:pPr marL="0">
              <a:spcBef>
                <a:spcPct val="0"/>
              </a:spcBef>
            </a:pPr>
            <a:r>
              <a:rPr lang="en-US" altLang="en-US"/>
              <a:t>Determining tracer mass recovery should be an option and only if practical.</a:t>
            </a:r>
          </a:p>
          <a:p>
            <a:pPr marL="0">
              <a:spcBef>
                <a:spcPct val="0"/>
              </a:spcBef>
            </a:pPr>
            <a:endParaRPr lang="en-US" altLang="en-US"/>
          </a:p>
          <a:p>
            <a:pPr marL="0">
              <a:spcBef>
                <a:spcPct val="0"/>
              </a:spcBef>
            </a:pPr>
            <a:r>
              <a:rPr lang="en-US" altLang="en-US"/>
              <a:t>Practical – when test can be completed within 6 hours and for other hydraulic evaluations (i.e., t</a:t>
            </a:r>
            <a:r>
              <a:rPr lang="en-US" altLang="en-US" baseline="-25000"/>
              <a:t>10</a:t>
            </a:r>
            <a:r>
              <a:rPr lang="en-US" altLang="en-US"/>
              <a:t>).</a:t>
            </a:r>
          </a:p>
          <a:p>
            <a:pPr marL="0">
              <a:spcBef>
                <a:spcPct val="0"/>
              </a:spcBef>
            </a:pPr>
            <a:endParaRPr lang="en-US" altLang="en-US"/>
          </a:p>
          <a:p>
            <a:pPr marL="0">
              <a:spcBef>
                <a:spcPct val="0"/>
              </a:spcBef>
            </a:pPr>
            <a:r>
              <a:rPr lang="en-US" altLang="en-US"/>
              <a:t>Impractical – when test can take up to 24 hours for full tracer recovery.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5C26CA-3E99-47D0-A61F-85EB4907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Tracer Mass Recovery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6393-D1DB-4DED-A3C5-D656B22F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Tracer Test Duration</a:t>
            </a:r>
            <a:endParaRPr lang="en-US" dirty="0"/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731C73EA-AF19-4685-8551-E3A9F69E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1335088"/>
            <a:ext cx="860583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9">
            <a:extLst>
              <a:ext uri="{FF2B5EF4-FFF2-40B4-BE49-F238E27FC236}">
                <a16:creationId xmlns:a16="http://schemas.microsoft.com/office/drawing/2014/main" id="{0DD5D830-FEAF-4FCA-9F96-59A5838A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6096000"/>
            <a:ext cx="111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FF00"/>
                </a:solidFill>
              </a:rPr>
              <a:t>HRT: 240 min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616EF206-F232-4006-8E13-3DDE8393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Method 1:</a:t>
            </a:r>
          </a:p>
          <a:p>
            <a:pPr lvl="1"/>
            <a:r>
              <a:rPr lang="en-US" altLang="en-US" dirty="0"/>
              <a:t>Take weighted flow average from time zero (t</a:t>
            </a:r>
            <a:r>
              <a:rPr lang="en-US" altLang="en-US" baseline="-25000" dirty="0"/>
              <a:t>o</a:t>
            </a:r>
            <a:r>
              <a:rPr lang="en-US" altLang="en-US" dirty="0"/>
              <a:t>) to                               modal contact time (T)</a:t>
            </a:r>
          </a:p>
          <a:p>
            <a:pPr lvl="1"/>
            <a:r>
              <a:rPr lang="en-US" altLang="en-US" dirty="0"/>
              <a:t>Divide average working volume by weighted flow to calculate average hydraulic residence time (HRT).</a:t>
            </a:r>
          </a:p>
          <a:p>
            <a:pPr lvl="1"/>
            <a:r>
              <a:rPr lang="en-US" altLang="en-US" dirty="0" err="1"/>
              <a:t>BF</a:t>
            </a:r>
            <a:r>
              <a:rPr lang="en-US" altLang="en-US" baseline="-25000" dirty="0" err="1"/>
              <a:t>mod</a:t>
            </a:r>
            <a:r>
              <a:rPr lang="en-US" altLang="en-US" dirty="0"/>
              <a:t> = T/HRT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Method 2:</a:t>
            </a:r>
          </a:p>
          <a:p>
            <a:pPr lvl="1"/>
            <a:r>
              <a:rPr lang="en-US" altLang="en-US" dirty="0"/>
              <a:t>Take cumulative treated water volume (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mod</a:t>
            </a:r>
            <a:r>
              <a:rPr lang="en-US" altLang="en-US" dirty="0"/>
              <a:t>, gallons) from time zero (t</a:t>
            </a:r>
            <a:r>
              <a:rPr lang="en-US" altLang="en-US" baseline="-25000" dirty="0"/>
              <a:t>o</a:t>
            </a:r>
            <a:r>
              <a:rPr lang="en-US" altLang="en-US" dirty="0"/>
              <a:t>) to modal contact (T)</a:t>
            </a:r>
          </a:p>
          <a:p>
            <a:pPr lvl="1"/>
            <a:r>
              <a:rPr lang="en-US" altLang="en-US" dirty="0"/>
              <a:t>Divide cumulative volume (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mod</a:t>
            </a:r>
            <a:r>
              <a:rPr lang="en-US" altLang="en-US" dirty="0"/>
              <a:t>,) by average working volume (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mod</a:t>
            </a:r>
            <a:r>
              <a:rPr lang="en-US" altLang="en-US" dirty="0"/>
              <a:t>/V) = </a:t>
            </a:r>
            <a:r>
              <a:rPr lang="en-US" altLang="en-US" dirty="0" err="1"/>
              <a:t>BF</a:t>
            </a:r>
            <a:r>
              <a:rPr lang="en-US" altLang="en-US" baseline="-25000" dirty="0" err="1"/>
              <a:t>mod</a:t>
            </a:r>
            <a:endParaRPr lang="en-US" altLang="en-US" baseline="-25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6E6BDB-F847-455C-B245-2484573C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HRT &amp; Modal Baffling Factor for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Non-Steady-State Flows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1EC-2A2C-45D6-8126-B1D7A99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Prepping for a Tracer Study</a:t>
            </a:r>
            <a:endParaRPr lang="en-US" dirty="0"/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0D9FBA28-16B6-4719-B824-FE67D9F328B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 dirty="0"/>
              <a:t>Objectives (t</a:t>
            </a:r>
            <a:r>
              <a:rPr lang="en-US" altLang="en-US" sz="1800" baseline="-25000" dirty="0"/>
              <a:t>10</a:t>
            </a:r>
            <a:r>
              <a:rPr lang="en-US" altLang="en-US" sz="1800" dirty="0"/>
              <a:t> or </a:t>
            </a:r>
            <a:r>
              <a:rPr lang="en-US" altLang="en-US" sz="1800" dirty="0" err="1"/>
              <a:t>T</a:t>
            </a:r>
            <a:r>
              <a:rPr lang="en-US" altLang="en-US" sz="1800" baseline="-25000" dirty="0" err="1"/>
              <a:t>mod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Reactor type</a:t>
            </a:r>
          </a:p>
          <a:p>
            <a:r>
              <a:rPr lang="en-US" altLang="en-US" sz="1800" dirty="0"/>
              <a:t>Tracer method</a:t>
            </a:r>
          </a:p>
          <a:p>
            <a:r>
              <a:rPr lang="en-US" altLang="en-US" sz="1800" dirty="0"/>
              <a:t>Tracer material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Tracer mass input</a:t>
            </a:r>
          </a:p>
          <a:p>
            <a:r>
              <a:rPr lang="en-US" altLang="en-US" sz="1800" dirty="0"/>
              <a:t>Injection point</a:t>
            </a:r>
          </a:p>
          <a:p>
            <a:r>
              <a:rPr lang="en-US" altLang="en-US" sz="1800" dirty="0"/>
              <a:t>Test flow (inlet/outlet)</a:t>
            </a:r>
          </a:p>
          <a:p>
            <a:r>
              <a:rPr lang="en-US" altLang="en-US" sz="1800" dirty="0"/>
              <a:t>Operating tank level</a:t>
            </a:r>
          </a:p>
          <a:p>
            <a:r>
              <a:rPr lang="en-US" altLang="en-US" sz="1800" dirty="0"/>
              <a:t>Sample location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Sample frequency</a:t>
            </a:r>
          </a:p>
          <a:p>
            <a:r>
              <a:rPr lang="en-US" altLang="en-US" sz="1800" dirty="0"/>
              <a:t>Plant interruptions</a:t>
            </a:r>
          </a:p>
          <a:p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35844" name="Content Placeholder 3">
            <a:extLst>
              <a:ext uri="{FF2B5EF4-FFF2-40B4-BE49-F238E27FC236}">
                <a16:creationId xmlns:a16="http://schemas.microsoft.com/office/drawing/2014/main" id="{DCA89358-7CDE-4CD4-A123-FD94350FE2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1800" dirty="0"/>
              <a:t>Tracer test analysis preparation</a:t>
            </a:r>
          </a:p>
          <a:p>
            <a:r>
              <a:rPr lang="en-US" altLang="en-US" sz="1800" dirty="0"/>
              <a:t>Sample bottle preparation </a:t>
            </a:r>
          </a:p>
          <a:p>
            <a:r>
              <a:rPr lang="en-US" altLang="en-US" sz="1800" dirty="0"/>
              <a:t>Data form</a:t>
            </a:r>
          </a:p>
          <a:p>
            <a:r>
              <a:rPr lang="en-US" altLang="en-US" sz="1800" dirty="0"/>
              <a:t>Spreadsheet to process data</a:t>
            </a:r>
          </a:p>
          <a:p>
            <a:r>
              <a:rPr lang="en-US" altLang="en-US" sz="1800" dirty="0"/>
              <a:t>Schematic of reactor (details)</a:t>
            </a:r>
          </a:p>
          <a:p>
            <a:r>
              <a:rPr lang="en-US" altLang="en-US" sz="1800" dirty="0"/>
              <a:t>Personnel (duties)</a:t>
            </a:r>
          </a:p>
          <a:p>
            <a:r>
              <a:rPr lang="en-US" altLang="en-US" sz="1800" dirty="0"/>
              <a:t>Communication between parties involved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1925573-82E6-45C9-95A1-81CB520E8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6B1B426-5C78-4AAB-88BD-C15C4791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</a:rPr>
              <a:t>Case 1:</a:t>
            </a:r>
            <a:r>
              <a:rPr lang="en-US" altLang="en-US" dirty="0"/>
              <a:t>  Underground chlorine contact pipeline</a:t>
            </a:r>
          </a:p>
          <a:p>
            <a:pPr lvl="1" eaLnBrk="1" hangingPunct="1">
              <a:defRPr/>
            </a:pPr>
            <a:r>
              <a:rPr lang="en-US" altLang="en-US" dirty="0"/>
              <a:t>Issue:  Very low Modal Contact Time compared to HRT</a:t>
            </a:r>
          </a:p>
          <a:p>
            <a:pPr lvl="1" eaLnBrk="1" hangingPunct="1">
              <a:defRPr/>
            </a:pPr>
            <a:r>
              <a:rPr lang="en-US" altLang="en-US" dirty="0"/>
              <a:t>Discuss reason and corrective solution</a:t>
            </a:r>
          </a:p>
          <a:p>
            <a:pPr marL="274637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243224C4-BEF6-47FD-AC34-D44BA483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52425"/>
            <a:ext cx="81883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Box 1">
            <a:extLst>
              <a:ext uri="{FF2B5EF4-FFF2-40B4-BE49-F238E27FC236}">
                <a16:creationId xmlns:a16="http://schemas.microsoft.com/office/drawing/2014/main" id="{A6313EA0-4580-492F-8CF4-B271427B8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841375"/>
            <a:ext cx="6397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</a:rPr>
              <a:t>Added </a:t>
            </a:r>
          </a:p>
          <a:p>
            <a:r>
              <a:rPr lang="en-US" altLang="en-US" sz="1200" b="1">
                <a:solidFill>
                  <a:srgbClr val="FF0000"/>
                </a:solidFill>
              </a:rPr>
              <a:t>Tracer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2347A5-4988-43B9-BEEA-F4A9ACB1A0A5}"/>
              </a:ext>
            </a:extLst>
          </p:cNvPr>
          <p:cNvCxnSpPr/>
          <p:nvPr/>
        </p:nvCxnSpPr>
        <p:spPr>
          <a:xfrm>
            <a:off x="3581400" y="1303338"/>
            <a:ext cx="152400" cy="449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A728A3-3C76-4480-A88F-8CD0FC8CA21F}"/>
              </a:ext>
            </a:extLst>
          </p:cNvPr>
          <p:cNvCxnSpPr/>
          <p:nvPr/>
        </p:nvCxnSpPr>
        <p:spPr>
          <a:xfrm>
            <a:off x="3733800" y="175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031C6-B3B2-46E1-9568-64D8890AC0BD}"/>
              </a:ext>
            </a:extLst>
          </p:cNvPr>
          <p:cNvCxnSpPr/>
          <p:nvPr/>
        </p:nvCxnSpPr>
        <p:spPr>
          <a:xfrm>
            <a:off x="3733800" y="1981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13">
            <a:extLst>
              <a:ext uri="{FF2B5EF4-FFF2-40B4-BE49-F238E27FC236}">
                <a16:creationId xmlns:a16="http://schemas.microsoft.com/office/drawing/2014/main" id="{3E7A13E2-5EEA-4576-B0DE-559A44A4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1546225"/>
            <a:ext cx="7747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</a:rPr>
              <a:t>Tracer</a:t>
            </a:r>
          </a:p>
          <a:p>
            <a:r>
              <a:rPr lang="en-US" altLang="en-US" sz="1200" b="1">
                <a:solidFill>
                  <a:srgbClr val="FF0000"/>
                </a:solidFill>
              </a:rPr>
              <a:t>Sampling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08020E-183F-4D74-95DE-1E3E6392895E}"/>
              </a:ext>
            </a:extLst>
          </p:cNvPr>
          <p:cNvCxnSpPr/>
          <p:nvPr/>
        </p:nvCxnSpPr>
        <p:spPr>
          <a:xfrm>
            <a:off x="5486400" y="1878013"/>
            <a:ext cx="444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897" name="Title 1">
            <a:extLst>
              <a:ext uri="{FF2B5EF4-FFF2-40B4-BE49-F238E27FC236}">
                <a16:creationId xmlns:a16="http://schemas.microsoft.com/office/drawing/2014/main" id="{EFA20D15-5BB4-4F18-A396-1E73E9AEDF93}"/>
              </a:ext>
            </a:extLst>
          </p:cNvPr>
          <p:cNvSpPr txBox="1">
            <a:spLocks/>
          </p:cNvSpPr>
          <p:nvPr/>
        </p:nvSpPr>
        <p:spPr bwMode="auto">
          <a:xfrm>
            <a:off x="477838" y="-635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Chlorine Contact – Pipeline – Case Study 1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C8715DE-6A30-4413-BF24-62FE530E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1142"/>
            <a:ext cx="438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highlight>
                  <a:srgbClr val="FFFFCC"/>
                </a:highlight>
              </a:rPr>
              <a:t>HRT = 370 min; T = 90 min; BF</a:t>
            </a:r>
            <a:r>
              <a:rPr lang="en-US" altLang="en-US" baseline="-25000" dirty="0">
                <a:highlight>
                  <a:srgbClr val="FFFFCC"/>
                </a:highlight>
              </a:rPr>
              <a:t>mod</a:t>
            </a:r>
            <a:r>
              <a:rPr lang="en-US" altLang="en-US" dirty="0">
                <a:highlight>
                  <a:srgbClr val="FFFFCC"/>
                </a:highlight>
              </a:rPr>
              <a:t> = 0.24</a:t>
            </a:r>
          </a:p>
        </p:txBody>
      </p:sp>
      <p:sp>
        <p:nvSpPr>
          <p:cNvPr id="37899" name="TextBox 2">
            <a:extLst>
              <a:ext uri="{FF2B5EF4-FFF2-40B4-BE49-F238E27FC236}">
                <a16:creationId xmlns:a16="http://schemas.microsoft.com/office/drawing/2014/main" id="{99DF772A-060B-4675-BCC1-74850F60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6825"/>
            <a:ext cx="24161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21,500 gallons</a:t>
            </a:r>
          </a:p>
          <a:p>
            <a:r>
              <a:rPr lang="en-US" altLang="en-US"/>
              <a:t>229 ft length</a:t>
            </a:r>
          </a:p>
          <a:p>
            <a:r>
              <a:rPr lang="en-US" altLang="en-US"/>
              <a:t>58 gpm weighted flow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576E082-3BEC-45EF-A63A-CBB4F5A37878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Chlorine Contact – Pipeline</a:t>
            </a:r>
          </a:p>
          <a:p>
            <a:pPr algn="ctr" eaLnBrk="1" hangingPunct="1"/>
            <a:r>
              <a:rPr lang="en-US" altLang="en-US" sz="4400"/>
              <a:t>Case Study 1</a:t>
            </a: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7AD42B0B-9190-4B42-AB17-18B0ECE9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49763"/>
            <a:ext cx="62484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Pipeline volume:  21,500 gallons</a:t>
            </a:r>
          </a:p>
          <a:p>
            <a:r>
              <a:rPr lang="en-US" altLang="en-US" sz="1600"/>
              <a:t>Pipeline diameter: 48-inches (4 feet)</a:t>
            </a:r>
          </a:p>
          <a:p>
            <a:r>
              <a:rPr lang="en-US" altLang="en-US" sz="1600"/>
              <a:t>Pipeline length: 229 feet</a:t>
            </a:r>
          </a:p>
          <a:p>
            <a:r>
              <a:rPr lang="en-US" altLang="en-US" sz="1600"/>
              <a:t>Material: concrete (buried)</a:t>
            </a:r>
          </a:p>
          <a:p>
            <a:r>
              <a:rPr lang="en-US" altLang="en-US" sz="1600"/>
              <a:t>L:D ratio: 57</a:t>
            </a:r>
          </a:p>
          <a:p>
            <a:r>
              <a:rPr lang="en-US" altLang="en-US" sz="1600"/>
              <a:t>Treated water flows from: Sea Ranch and Gualala</a:t>
            </a:r>
          </a:p>
          <a:p>
            <a:r>
              <a:rPr lang="en-US" altLang="en-US" sz="1600"/>
              <a:t>Flow: 20-140 gpm (58 gpm weighted avg)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733AC719-7490-49EE-8D42-20BBAF3C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4" t="30913" r="27155" b="36765"/>
          <a:stretch>
            <a:fillRect/>
          </a:stretch>
        </p:blipFill>
        <p:spPr bwMode="auto">
          <a:xfrm>
            <a:off x="379413" y="2027238"/>
            <a:ext cx="838517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Box 5">
            <a:extLst>
              <a:ext uri="{FF2B5EF4-FFF2-40B4-BE49-F238E27FC236}">
                <a16:creationId xmlns:a16="http://schemas.microsoft.com/office/drawing/2014/main" id="{2B390826-2D11-4319-BCA0-54A4D7663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48400"/>
            <a:ext cx="438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HRT = 370 min; T = 90 min; BF</a:t>
            </a:r>
            <a:r>
              <a:rPr lang="en-US" altLang="en-US" baseline="-25000"/>
              <a:t>mod</a:t>
            </a:r>
            <a:r>
              <a:rPr lang="en-US" altLang="en-US"/>
              <a:t> = 0.24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CD50-4E79-43FB-A5BC-A3C80CC1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Purpose a Tracer Study?</a:t>
            </a: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A2DEC7A-42AE-4917-A6A5-4E0BBADF4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ts val="0"/>
              </a:spcBef>
              <a:defRPr/>
            </a:pPr>
            <a:r>
              <a:rPr lang="en-US" altLang="en-US" sz="2800" dirty="0"/>
              <a:t>To determine the hydraulic or disinfectant exposure time of water through one or more reactors.</a:t>
            </a:r>
          </a:p>
          <a:p>
            <a:pPr marL="0" eaLnBrk="1" hangingPunct="1">
              <a:spcBef>
                <a:spcPts val="0"/>
              </a:spcBef>
              <a:defRPr/>
            </a:pPr>
            <a:endParaRPr lang="en-US" altLang="en-US" sz="2800" dirty="0"/>
          </a:p>
          <a:p>
            <a:pPr marL="0" eaLnBrk="1" hangingPunct="1">
              <a:spcBef>
                <a:spcPts val="0"/>
              </a:spcBef>
              <a:defRPr/>
            </a:pPr>
            <a:r>
              <a:rPr lang="en-US" altLang="en-US" sz="2800" dirty="0"/>
              <a:t>The addition of a nonreactive chemical (tracer, marker) is added in the form of a pulse-input (slug) or step-input at inlet to reactor and monitored at outlet. </a:t>
            </a:r>
          </a:p>
          <a:p>
            <a:pPr marL="0" eaLnBrk="1" hangingPunct="1">
              <a:spcBef>
                <a:spcPts val="0"/>
              </a:spcBef>
              <a:defRPr/>
            </a:pPr>
            <a:endParaRPr lang="en-US" altLang="en-US" sz="2800" dirty="0"/>
          </a:p>
          <a:p>
            <a:pPr marL="274637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/>
          </a:p>
          <a:p>
            <a:pPr lvl="1"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2A01-6263-4A45-84B8-F5E21C23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Channeling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732EE-BC8F-4BA1-9A7F-86AD1A547104}"/>
              </a:ext>
            </a:extLst>
          </p:cNvPr>
          <p:cNvSpPr/>
          <p:nvPr/>
        </p:nvSpPr>
        <p:spPr>
          <a:xfrm>
            <a:off x="1447800" y="2667000"/>
            <a:ext cx="563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1AC95-B6EB-4FED-B758-17846417378F}"/>
              </a:ext>
            </a:extLst>
          </p:cNvPr>
          <p:cNvSpPr/>
          <p:nvPr/>
        </p:nvSpPr>
        <p:spPr>
          <a:xfrm>
            <a:off x="228600" y="2286000"/>
            <a:ext cx="1219200" cy="2133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FA13B-018D-4BF3-A850-7A0F71B5BFFE}"/>
              </a:ext>
            </a:extLst>
          </p:cNvPr>
          <p:cNvSpPr/>
          <p:nvPr/>
        </p:nvSpPr>
        <p:spPr>
          <a:xfrm>
            <a:off x="1447800" y="2667000"/>
            <a:ext cx="5638800" cy="3048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TextBox 10">
            <a:extLst>
              <a:ext uri="{FF2B5EF4-FFF2-40B4-BE49-F238E27FC236}">
                <a16:creationId xmlns:a16="http://schemas.microsoft.com/office/drawing/2014/main" id="{354837D1-1A9D-49CA-B098-83FB6992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98291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18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</p:txBody>
      </p:sp>
      <p:sp>
        <p:nvSpPr>
          <p:cNvPr id="39943" name="TextBox 11">
            <a:extLst>
              <a:ext uri="{FF2B5EF4-FFF2-40B4-BE49-F238E27FC236}">
                <a16:creationId xmlns:a16="http://schemas.microsoft.com/office/drawing/2014/main" id="{9CD44D03-B684-4051-92CD-2CAF05B3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9150"/>
            <a:ext cx="73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&lt;18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7E44F7-6866-4399-95D5-7562B25DFBB9}"/>
              </a:ext>
            </a:extLst>
          </p:cNvPr>
          <p:cNvCxnSpPr/>
          <p:nvPr/>
        </p:nvCxnSpPr>
        <p:spPr>
          <a:xfrm>
            <a:off x="3200400" y="2819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5" name="TextBox 26">
            <a:extLst>
              <a:ext uri="{FF2B5EF4-FFF2-40B4-BE49-F238E27FC236}">
                <a16:creationId xmlns:a16="http://schemas.microsoft.com/office/drawing/2014/main" id="{0528B1D8-5B7E-469D-895B-9956AD43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102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Manhole</a:t>
            </a:r>
          </a:p>
          <a:p>
            <a:r>
              <a:rPr lang="en-US" altLang="en-US"/>
              <a:t>     “C”</a:t>
            </a:r>
          </a:p>
        </p:txBody>
      </p:sp>
      <p:sp>
        <p:nvSpPr>
          <p:cNvPr id="39946" name="TextBox 27">
            <a:extLst>
              <a:ext uri="{FF2B5EF4-FFF2-40B4-BE49-F238E27FC236}">
                <a16:creationId xmlns:a16="http://schemas.microsoft.com/office/drawing/2014/main" id="{350E2350-5E9F-4320-B00E-6CD7556D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48-in Pipeline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CBC646-6466-40B9-AB7C-1B8B25E821B6}"/>
              </a:ext>
            </a:extLst>
          </p:cNvPr>
          <p:cNvSpPr/>
          <p:nvPr/>
        </p:nvSpPr>
        <p:spPr>
          <a:xfrm>
            <a:off x="7086600" y="2292350"/>
            <a:ext cx="1219200" cy="2133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48" name="TextBox 29">
            <a:extLst>
              <a:ext uri="{FF2B5EF4-FFF2-40B4-BE49-F238E27FC236}">
                <a16:creationId xmlns:a16="http://schemas.microsoft.com/office/drawing/2014/main" id="{4D9E51BF-41FD-4181-8D12-C2F689D5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1639888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Manhole</a:t>
            </a:r>
          </a:p>
          <a:p>
            <a:r>
              <a:rPr lang="en-US" altLang="en-US"/>
              <a:t>     “B”</a:t>
            </a:r>
          </a:p>
        </p:txBody>
      </p:sp>
      <p:sp>
        <p:nvSpPr>
          <p:cNvPr id="39949" name="TextBox 30">
            <a:extLst>
              <a:ext uri="{FF2B5EF4-FFF2-40B4-BE49-F238E27FC236}">
                <a16:creationId xmlns:a16="http://schemas.microsoft.com/office/drawing/2014/main" id="{14AB6488-4607-4C88-93F5-EC82DA05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313372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18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</p:txBody>
      </p:sp>
      <p:sp>
        <p:nvSpPr>
          <p:cNvPr id="39950" name="Rectangle 6">
            <a:extLst>
              <a:ext uri="{FF2B5EF4-FFF2-40B4-BE49-F238E27FC236}">
                <a16:creationId xmlns:a16="http://schemas.microsoft.com/office/drawing/2014/main" id="{921964DD-C241-496D-B468-95760153A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2170113"/>
            <a:ext cx="345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Flow: 58 gpm weighted average</a:t>
            </a:r>
          </a:p>
        </p:txBody>
      </p:sp>
      <p:sp>
        <p:nvSpPr>
          <p:cNvPr id="39951" name="TextBox 2">
            <a:extLst>
              <a:ext uri="{FF2B5EF4-FFF2-40B4-BE49-F238E27FC236}">
                <a16:creationId xmlns:a16="http://schemas.microsoft.com/office/drawing/2014/main" id="{89F09227-1FA0-4C26-85B0-3D2EE806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Temperature gradient issue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5E1B3AE-6C02-4823-AF77-6F5EFC5D6C66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Chlorine Contact - Pipeline</a:t>
            </a:r>
          </a:p>
        </p:txBody>
      </p:sp>
      <p:sp>
        <p:nvSpPr>
          <p:cNvPr id="41987" name="TextBox 1">
            <a:extLst>
              <a:ext uri="{FF2B5EF4-FFF2-40B4-BE49-F238E27FC236}">
                <a16:creationId xmlns:a16="http://schemas.microsoft.com/office/drawing/2014/main" id="{6F653C80-8E59-48B2-B3F8-981C6232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6781800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Pipeline volume:  21,500 gallons</a:t>
            </a:r>
          </a:p>
          <a:p>
            <a:r>
              <a:rPr lang="en-US" altLang="en-US" sz="1600"/>
              <a:t>Pipeline diameter: 48-inches (4 feet)</a:t>
            </a:r>
          </a:p>
          <a:p>
            <a:r>
              <a:rPr lang="en-US" altLang="en-US" sz="1600"/>
              <a:t>Pipeline length: 229 feet</a:t>
            </a:r>
          </a:p>
          <a:p>
            <a:r>
              <a:rPr lang="en-US" altLang="en-US" sz="1600"/>
              <a:t>Material: concrete (buried)</a:t>
            </a:r>
          </a:p>
          <a:p>
            <a:r>
              <a:rPr lang="en-US" altLang="en-US" sz="1600"/>
              <a:t>L:D ratio: 57</a:t>
            </a:r>
          </a:p>
          <a:p>
            <a:r>
              <a:rPr lang="en-US" altLang="en-US" sz="1600"/>
              <a:t>Treated water flows from: Sea Ranch and Gualala</a:t>
            </a:r>
          </a:p>
          <a:p>
            <a:r>
              <a:rPr lang="en-US" altLang="en-US" sz="1600"/>
              <a:t>Flow: 20-140 gpm (63 gpm weighted avg)</a:t>
            </a:r>
          </a:p>
          <a:p>
            <a:r>
              <a:rPr lang="en-US" altLang="en-US" sz="1600"/>
              <a:t>Orifice Pipeline: 1.5” PVC, 80-ft, 1/8” holes spaced 18 inches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DBDC0D49-EDEF-4DC7-BA4F-2EA2723C7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1" t="29904" r="26497" b="38518"/>
          <a:stretch>
            <a:fillRect/>
          </a:stretch>
        </p:blipFill>
        <p:spPr bwMode="auto">
          <a:xfrm>
            <a:off x="228600" y="1524000"/>
            <a:ext cx="8610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C76A6328-2EE4-400F-927C-05BC720B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48400"/>
            <a:ext cx="466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HRT = 340 min; T = 210 min; BF</a:t>
            </a:r>
            <a:r>
              <a:rPr lang="en-US" altLang="en-US" baseline="-25000"/>
              <a:t>mod</a:t>
            </a:r>
            <a:r>
              <a:rPr lang="en-US" altLang="en-US"/>
              <a:t> = 0.62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1193440"/>
            <a:ext cx="7890527" cy="994172"/>
          </a:xfrm>
        </p:spPr>
        <p:txBody>
          <a:bodyPr>
            <a:normAutofit/>
          </a:bodyPr>
          <a:lstStyle/>
          <a:p>
            <a:r>
              <a:rPr lang="en-US"/>
              <a:t>Contact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01106"/>
            <a:ext cx="3702050" cy="298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Guy Schott, P.E.</a:t>
            </a:r>
          </a:p>
          <a:p>
            <a:pPr marL="0" indent="0">
              <a:buNone/>
            </a:pPr>
            <a:r>
              <a:rPr lang="en-US" sz="1500" dirty="0"/>
              <a:t>State Water Resources Control Board</a:t>
            </a:r>
          </a:p>
          <a:p>
            <a:pPr marL="0" indent="0">
              <a:buNone/>
            </a:pPr>
            <a:r>
              <a:rPr lang="en-US" sz="1500" dirty="0"/>
              <a:t>Division of Drinking Water</a:t>
            </a:r>
          </a:p>
          <a:p>
            <a:pPr marL="0" indent="0">
              <a:buNone/>
            </a:pPr>
            <a:r>
              <a:rPr lang="en-US" sz="1500" dirty="0"/>
              <a:t>Santa Rosa, CA</a:t>
            </a:r>
          </a:p>
          <a:p>
            <a:pPr marL="0" indent="0">
              <a:buNone/>
            </a:pPr>
            <a:r>
              <a:rPr lang="en-US" sz="1500" dirty="0"/>
              <a:t>For Tracer Study Database and/or Results:</a:t>
            </a:r>
          </a:p>
          <a:p>
            <a:r>
              <a:rPr lang="en-US" sz="1500" dirty="0">
                <a:hlinkClick r:id="rId2"/>
              </a:rPr>
              <a:t>https://www.waterboards.ca.gov/drinking_water/programs/districts/mendocino_district.html</a:t>
            </a:r>
            <a:r>
              <a:rPr lang="en-US" sz="1500" dirty="0"/>
              <a:t> </a:t>
            </a:r>
          </a:p>
          <a:p>
            <a:r>
              <a:rPr lang="en-US" sz="1500" dirty="0">
                <a:hlinkClick r:id="rId3"/>
              </a:rPr>
              <a:t>Guy.Schott@waterboards.ca.gov</a:t>
            </a:r>
            <a:endParaRPr lang="en-US" sz="1500" dirty="0"/>
          </a:p>
          <a:p>
            <a:r>
              <a:rPr lang="en-US" sz="1500" dirty="0"/>
              <a:t>707-576-2732</a:t>
            </a: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88BE429-89F0-4210-8207-96F887594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9856" y="2501105"/>
            <a:ext cx="2988867" cy="29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FF51D2E-A753-40F0-95A3-02EBB19BC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  <a:latin typeface="Minion Pro" pitchFamily="18" charset="0"/>
              </a:rPr>
            </a:br>
            <a:br>
              <a:rPr lang="en-US" dirty="0">
                <a:solidFill>
                  <a:schemeClr val="tx1"/>
                </a:solidFill>
                <a:latin typeface="Minion Pro" pitchFamily="18" charset="0"/>
              </a:rPr>
            </a:br>
            <a:r>
              <a:rPr lang="en-US" dirty="0">
                <a:solidFill>
                  <a:schemeClr val="tx1"/>
                </a:solidFill>
                <a:latin typeface="Minion Pro" pitchFamily="18" charset="0"/>
              </a:rPr>
              <a:t>Questions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DE060B1-6B77-4706-838B-1BE7BAF7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06725"/>
            <a:ext cx="8229600" cy="3200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Guy Schott, P.E.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>
                <a:hlinkClick r:id="rId2"/>
              </a:rPr>
              <a:t>guy.schott@waterboards.ca.gov</a:t>
            </a: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707-576-2732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4305D1-2643-4190-A7FE-86581C125C0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8229600" cy="23717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Minion Pro" pitchFamily="18" charset="0"/>
              </a:rPr>
              <a:t>References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Minion Pro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Levenspiel, O. (1972) </a:t>
            </a:r>
            <a:r>
              <a:rPr lang="en-US" sz="1600" i="1" dirty="0">
                <a:solidFill>
                  <a:schemeClr val="tx1"/>
                </a:solidFill>
                <a:latin typeface="Minion Pro" pitchFamily="18" charset="0"/>
              </a:rPr>
              <a:t>Chemical Reaction Engineering</a:t>
            </a: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, 2</a:t>
            </a:r>
            <a:r>
              <a:rPr lang="en-US" sz="1600" baseline="30000" dirty="0">
                <a:solidFill>
                  <a:schemeClr val="tx1"/>
                </a:solidFill>
                <a:latin typeface="Minion Pro" pitchFamily="18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 ed., John Wiley &amp; Sons, New York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Minion Pro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Levenspiel, O. (1998) </a:t>
            </a:r>
            <a:r>
              <a:rPr lang="en-US" sz="1600" i="1" dirty="0">
                <a:solidFill>
                  <a:schemeClr val="tx1"/>
                </a:solidFill>
                <a:latin typeface="Minion Pro" pitchFamily="18" charset="0"/>
              </a:rPr>
              <a:t>Chemical Reaction Engineering</a:t>
            </a: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, 3</a:t>
            </a:r>
            <a:r>
              <a:rPr lang="en-US" sz="1600" baseline="30000" dirty="0">
                <a:solidFill>
                  <a:schemeClr val="tx1"/>
                </a:solidFill>
                <a:latin typeface="Minion Pro" pitchFamily="18" charset="0"/>
              </a:rPr>
              <a:t>rd</a:t>
            </a: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 ed., John Wiley &amp; Sons, New York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Minion Pro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Grady, C. P. &amp; Lim, Henry C. (1980) </a:t>
            </a:r>
            <a:r>
              <a:rPr lang="en-US" sz="1600" i="1" dirty="0">
                <a:solidFill>
                  <a:schemeClr val="tx1"/>
                </a:solidFill>
                <a:latin typeface="Minion Pro" pitchFamily="18" charset="0"/>
              </a:rPr>
              <a:t>Biological Wastewater Treatment</a:t>
            </a: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, Theory and Applications,  Marcel Dekker, Inc., New York and Basel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Minion Pro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Minion Pro" pitchFamily="18" charset="0"/>
              </a:rPr>
              <a:t>Tracer Studies in Water Treatment Facilities:  A Protocol and Case Studies, American Water Works Association Research Foundation</a:t>
            </a:r>
          </a:p>
        </p:txBody>
      </p:sp>
      <p:sp>
        <p:nvSpPr>
          <p:cNvPr id="44037" name="Rectangle 1">
            <a:extLst>
              <a:ext uri="{FF2B5EF4-FFF2-40B4-BE49-F238E27FC236}">
                <a16:creationId xmlns:a16="http://schemas.microsoft.com/office/drawing/2014/main" id="{75A9F2F5-1821-49C6-B227-78A2988F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0325"/>
            <a:ext cx="851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hlinkClick r:id="rId3"/>
              </a:rPr>
              <a:t>https://www.waterboards.ca.gov/drinking_water/programs/districts/mendocino_district.html</a:t>
            </a:r>
            <a:endParaRPr lang="en-US" altLang="en-US" sz="1400"/>
          </a:p>
          <a:p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C427E0-8FA7-46D4-A06D-3B6E68DDC116}"/>
              </a:ext>
            </a:extLst>
          </p:cNvPr>
          <p:cNvSpPr/>
          <p:nvPr/>
        </p:nvSpPr>
        <p:spPr>
          <a:xfrm>
            <a:off x="166688" y="457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6546F-8861-476E-931D-1A7B2BBC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Water Age Distribution Profile</a:t>
            </a:r>
          </a:p>
        </p:txBody>
      </p:sp>
      <p:pic>
        <p:nvPicPr>
          <p:cNvPr id="12292" name="Picture 9">
            <a:extLst>
              <a:ext uri="{FF2B5EF4-FFF2-40B4-BE49-F238E27FC236}">
                <a16:creationId xmlns:a16="http://schemas.microsoft.com/office/drawing/2014/main" id="{C378BE78-E0FB-41E8-99D9-6919F80810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1447800"/>
            <a:ext cx="88360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CE28DC-E906-4577-813C-E02ABA77931D}"/>
              </a:ext>
            </a:extLst>
          </p:cNvPr>
          <p:cNvCxnSpPr/>
          <p:nvPr/>
        </p:nvCxnSpPr>
        <p:spPr>
          <a:xfrm flipV="1">
            <a:off x="3760788" y="2362200"/>
            <a:ext cx="26987" cy="35893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34419F-3255-473E-8B8E-87265F595498}"/>
              </a:ext>
            </a:extLst>
          </p:cNvPr>
          <p:cNvCxnSpPr/>
          <p:nvPr/>
        </p:nvCxnSpPr>
        <p:spPr>
          <a:xfrm>
            <a:off x="3787775" y="3581400"/>
            <a:ext cx="16986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5" name="TextBox 13">
            <a:extLst>
              <a:ext uri="{FF2B5EF4-FFF2-40B4-BE49-F238E27FC236}">
                <a16:creationId xmlns:a16="http://schemas.microsoft.com/office/drawing/2014/main" id="{555C1367-230E-4DF1-884C-59D340B49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67063"/>
            <a:ext cx="3541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60% of water age is 100 min or more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31A4A1-9256-4F0F-83F4-BB720D4B76CF}"/>
              </a:ext>
            </a:extLst>
          </p:cNvPr>
          <p:cNvSpPr/>
          <p:nvPr/>
        </p:nvSpPr>
        <p:spPr>
          <a:xfrm>
            <a:off x="228600" y="7620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F56B43-6B14-4952-8B12-F716757C7ADD}"/>
              </a:ext>
            </a:extLst>
          </p:cNvPr>
          <p:cNvSpPr/>
          <p:nvPr/>
        </p:nvSpPr>
        <p:spPr>
          <a:xfrm>
            <a:off x="304800" y="6096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F01DA-2E22-442D-9FA5-66532C0DC7CA}"/>
              </a:ext>
            </a:extLst>
          </p:cNvPr>
          <p:cNvSpPr/>
          <p:nvPr/>
        </p:nvSpPr>
        <p:spPr>
          <a:xfrm>
            <a:off x="381000" y="9144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E38ACD-9C43-4DBF-8845-B01481236FA4}"/>
              </a:ext>
            </a:extLst>
          </p:cNvPr>
          <p:cNvSpPr/>
          <p:nvPr/>
        </p:nvSpPr>
        <p:spPr>
          <a:xfrm>
            <a:off x="533400" y="10668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2E937B-1517-4444-8599-715BFE0B1B0E}"/>
              </a:ext>
            </a:extLst>
          </p:cNvPr>
          <p:cNvSpPr/>
          <p:nvPr/>
        </p:nvSpPr>
        <p:spPr>
          <a:xfrm>
            <a:off x="685800" y="12192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DBE6A0-F760-477B-9A8B-204D134206CD}"/>
              </a:ext>
            </a:extLst>
          </p:cNvPr>
          <p:cNvSpPr/>
          <p:nvPr/>
        </p:nvSpPr>
        <p:spPr>
          <a:xfrm>
            <a:off x="457200" y="5334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C0685C-69DA-4FBF-8FA3-E4D821C0AD09}"/>
              </a:ext>
            </a:extLst>
          </p:cNvPr>
          <p:cNvSpPr/>
          <p:nvPr/>
        </p:nvSpPr>
        <p:spPr>
          <a:xfrm>
            <a:off x="609600" y="6858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81871B-49A8-462F-8E01-5ECF7A7DB412}"/>
              </a:ext>
            </a:extLst>
          </p:cNvPr>
          <p:cNvSpPr/>
          <p:nvPr/>
        </p:nvSpPr>
        <p:spPr>
          <a:xfrm>
            <a:off x="747713" y="811213"/>
            <a:ext cx="138112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6F33E0-9559-4D9F-98EB-2E8E4C11CFBE}"/>
              </a:ext>
            </a:extLst>
          </p:cNvPr>
          <p:cNvSpPr/>
          <p:nvPr/>
        </p:nvSpPr>
        <p:spPr>
          <a:xfrm>
            <a:off x="914400" y="1006475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62BFC7-DEB6-4976-9DD6-A05ACE804369}"/>
              </a:ext>
            </a:extLst>
          </p:cNvPr>
          <p:cNvSpPr/>
          <p:nvPr/>
        </p:nvSpPr>
        <p:spPr>
          <a:xfrm>
            <a:off x="457200" y="7620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733EB0-84DE-44F7-8F20-6BC74AE161F6}"/>
              </a:ext>
            </a:extLst>
          </p:cNvPr>
          <p:cNvSpPr/>
          <p:nvPr/>
        </p:nvSpPr>
        <p:spPr>
          <a:xfrm>
            <a:off x="609600" y="9144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458EA35-7FC2-4411-A626-F59B946BDC64}"/>
              </a:ext>
            </a:extLst>
          </p:cNvPr>
          <p:cNvSpPr/>
          <p:nvPr/>
        </p:nvSpPr>
        <p:spPr>
          <a:xfrm>
            <a:off x="762000" y="10668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E7369C-2DB1-4F18-ADB9-ABDBC23CF6B5}"/>
              </a:ext>
            </a:extLst>
          </p:cNvPr>
          <p:cNvSpPr/>
          <p:nvPr/>
        </p:nvSpPr>
        <p:spPr>
          <a:xfrm>
            <a:off x="609600" y="498475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E9FDFBD-43E3-45E7-9E8E-F40A00DDEE56}"/>
              </a:ext>
            </a:extLst>
          </p:cNvPr>
          <p:cNvSpPr/>
          <p:nvPr/>
        </p:nvSpPr>
        <p:spPr>
          <a:xfrm>
            <a:off x="762000" y="568325"/>
            <a:ext cx="136525" cy="13811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E3553D-9CAB-48E1-A1A5-5564C3DCBB2B}"/>
              </a:ext>
            </a:extLst>
          </p:cNvPr>
          <p:cNvSpPr/>
          <p:nvPr/>
        </p:nvSpPr>
        <p:spPr>
          <a:xfrm>
            <a:off x="914400" y="830263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5351FDC-25C9-4D19-ADDF-244482EA9068}"/>
              </a:ext>
            </a:extLst>
          </p:cNvPr>
          <p:cNvSpPr/>
          <p:nvPr/>
        </p:nvSpPr>
        <p:spPr>
          <a:xfrm>
            <a:off x="201613" y="955675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BA2CBE-B488-46B2-BB5E-7FB628394833}"/>
              </a:ext>
            </a:extLst>
          </p:cNvPr>
          <p:cNvSpPr/>
          <p:nvPr/>
        </p:nvSpPr>
        <p:spPr>
          <a:xfrm>
            <a:off x="339725" y="1120775"/>
            <a:ext cx="138113" cy="13811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4A48A49-5CE9-4D16-A85C-6DAB5F0C75AB}"/>
              </a:ext>
            </a:extLst>
          </p:cNvPr>
          <p:cNvSpPr/>
          <p:nvPr/>
        </p:nvSpPr>
        <p:spPr>
          <a:xfrm>
            <a:off x="506413" y="12192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4C4467-A046-40BF-96BB-620A07A3E024}"/>
              </a:ext>
            </a:extLst>
          </p:cNvPr>
          <p:cNvSpPr/>
          <p:nvPr/>
        </p:nvSpPr>
        <p:spPr>
          <a:xfrm>
            <a:off x="890588" y="6731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15" name="TextBox 5">
            <a:extLst>
              <a:ext uri="{FF2B5EF4-FFF2-40B4-BE49-F238E27FC236}">
                <a16:creationId xmlns:a16="http://schemas.microsoft.com/office/drawing/2014/main" id="{0C63A79D-F1C9-4B7A-8B02-686A1FCB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CC"/>
                </a:solidFill>
              </a:rPr>
              <a:t>Fluid Elements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F1A56F5-6AAA-4140-B2F1-BB03CDE6D021}"/>
              </a:ext>
            </a:extLst>
          </p:cNvPr>
          <p:cNvSpPr/>
          <p:nvPr/>
        </p:nvSpPr>
        <p:spPr>
          <a:xfrm>
            <a:off x="203200" y="12192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B4CCCB-3E93-4D00-BC80-FD0264799B52}"/>
              </a:ext>
            </a:extLst>
          </p:cNvPr>
          <p:cNvSpPr/>
          <p:nvPr/>
        </p:nvSpPr>
        <p:spPr>
          <a:xfrm>
            <a:off x="881063" y="1219200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41070E-A0AE-4235-89D6-FDA5E979690D}"/>
              </a:ext>
            </a:extLst>
          </p:cNvPr>
          <p:cNvSpPr/>
          <p:nvPr/>
        </p:nvSpPr>
        <p:spPr>
          <a:xfrm>
            <a:off x="190500" y="498475"/>
            <a:ext cx="136525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203E36-6113-48B0-B35B-9FAA25E6F6DB}"/>
              </a:ext>
            </a:extLst>
          </p:cNvPr>
          <p:cNvSpPr/>
          <p:nvPr/>
        </p:nvSpPr>
        <p:spPr>
          <a:xfrm>
            <a:off x="885825" y="474663"/>
            <a:ext cx="138113" cy="1365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1926-B032-4F3C-A7E5-DD2FF254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Water Age or Disinfection Exposure Time</a:t>
            </a: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0AAD6C4-9EE1-4CC4-B7A7-38C0542F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eaLnBrk="1" hangingPunct="1">
              <a:spcBef>
                <a:spcPts val="0"/>
              </a:spcBef>
              <a:defRPr/>
            </a:pPr>
            <a:r>
              <a:rPr lang="en-US" altLang="en-US" sz="2800" dirty="0"/>
              <a:t>Related to:</a:t>
            </a:r>
          </a:p>
          <a:p>
            <a:pPr lvl="1" eaLnBrk="1" hangingPunct="1">
              <a:defRPr/>
            </a:pPr>
            <a:r>
              <a:rPr lang="en-US" altLang="en-US" sz="2800" dirty="0"/>
              <a:t>Reactor configuration (inlet/outlet, baffles, L:W)</a:t>
            </a:r>
          </a:p>
          <a:p>
            <a:pPr lvl="1" eaLnBrk="1" hangingPunct="1">
              <a:defRPr/>
            </a:pPr>
            <a:r>
              <a:rPr lang="en-US" altLang="en-US" sz="2800" dirty="0"/>
              <a:t>Reactor working volume</a:t>
            </a:r>
          </a:p>
          <a:p>
            <a:pPr lvl="1" eaLnBrk="1" hangingPunct="1">
              <a:defRPr/>
            </a:pPr>
            <a:r>
              <a:rPr lang="en-US" altLang="en-US" sz="2800" dirty="0"/>
              <a:t>Water Depth</a:t>
            </a:r>
          </a:p>
          <a:p>
            <a:pPr lvl="1" eaLnBrk="1" hangingPunct="1">
              <a:defRPr/>
            </a:pPr>
            <a:r>
              <a:rPr lang="en-US" altLang="en-US" sz="2800" dirty="0"/>
              <a:t>Flow rate</a:t>
            </a:r>
          </a:p>
          <a:p>
            <a:pPr lvl="1" eaLnBrk="1" hangingPunct="1">
              <a:defRPr/>
            </a:pPr>
            <a:r>
              <a:rPr lang="en-US" altLang="en-US" sz="2800" dirty="0"/>
              <a:t>Temperature gradient</a:t>
            </a:r>
          </a:p>
          <a:p>
            <a:pPr lvl="1" eaLnBrk="1" hangingPunct="1">
              <a:defRPr/>
            </a:pPr>
            <a:r>
              <a:rPr lang="en-US" altLang="en-US" sz="2800" dirty="0"/>
              <a:t>Hydraulic mixing</a:t>
            </a:r>
          </a:p>
          <a:p>
            <a:pPr lvl="1" eaLnBrk="1" hangingPunct="1">
              <a:defRPr/>
            </a:pPr>
            <a:endParaRPr lang="en-US" altLang="en-US" sz="2800" dirty="0"/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26AE-F57C-45A7-AD1A-80E27FAF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7188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Modal Contact Time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(Disinfection Exposure Time of Interest)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405F8E6-3962-43DD-88ED-B0F4D74F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447800"/>
            <a:ext cx="87122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9434-D8F7-4C43-9148-D4DA8C44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183563" cy="854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Modal Contact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5330-1368-42ED-8BCA-A4625C7A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Title 22 §60301.600. Modal contact time.</a:t>
            </a:r>
            <a:endParaRPr lang="en-US" b="1" i="1" dirty="0"/>
          </a:p>
          <a:p>
            <a:pPr>
              <a:defRPr/>
            </a:pPr>
            <a:r>
              <a:rPr lang="en-US" dirty="0"/>
              <a:t>"Modal contact time" means the amount of time elapsed between the time that a tracer, such as salt or dye, is injected into the influent at the entrance to a chamber and the time that the highest concentration of the tracer is observed in the effluent from the chamber.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0337D599-A7DD-40B1-8584-92E77F816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" y="4343400"/>
            <a:ext cx="80311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Modal Contact Time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/>
              <a:t>“</a:t>
            </a:r>
            <a:r>
              <a:rPr lang="en-US" altLang="en-US" sz="3600" b="1" dirty="0">
                <a:solidFill>
                  <a:srgbClr val="0000FF"/>
                </a:solidFill>
              </a:rPr>
              <a:t>T</a:t>
            </a:r>
            <a:r>
              <a:rPr lang="en-US" altLang="en-US" sz="3600" b="1" dirty="0"/>
              <a:t>”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/>
              <a:t>(Disinfection Exposure Time)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E7463C7-0BEB-4E1C-AC3F-ABE58FF6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Title 22 §60301.230. Disinfected tertiary recycled water.</a:t>
            </a:r>
            <a:endParaRPr lang="en-US" altLang="en-US" b="1" i="1"/>
          </a:p>
          <a:p>
            <a:r>
              <a:rPr lang="en-US" altLang="en-US"/>
              <a:t>"Disinfected tertiary recycled water" means a filtered and subsequently disinfected  wastewater that meets the following criteria:</a:t>
            </a:r>
          </a:p>
          <a:p>
            <a:r>
              <a:rPr lang="en-US" altLang="en-US"/>
              <a:t>(a) The filtered wastewater has been disinfected by:</a:t>
            </a:r>
          </a:p>
          <a:p>
            <a:r>
              <a:rPr lang="en-US" altLang="en-US"/>
              <a:t>(1) A chlorine disinfection process following filtration that provides a </a:t>
            </a:r>
            <a:r>
              <a:rPr lang="en-US" altLang="en-US">
                <a:solidFill>
                  <a:srgbClr val="0000FF"/>
                </a:solidFill>
              </a:rPr>
              <a:t>CT</a:t>
            </a:r>
            <a:r>
              <a:rPr lang="en-US" altLang="en-US"/>
              <a:t> (the product of total chlorine residual and modal contact time measured at the same point) value of not less than </a:t>
            </a:r>
            <a:r>
              <a:rPr lang="en-US" altLang="en-US" u="sng">
                <a:solidFill>
                  <a:srgbClr val="0000FF"/>
                </a:solidFill>
              </a:rPr>
              <a:t>450</a:t>
            </a:r>
            <a:r>
              <a:rPr lang="en-US" altLang="en-US" u="sng"/>
              <a:t> milligram-minutes per liter </a:t>
            </a:r>
            <a:r>
              <a:rPr lang="en-US" altLang="en-US"/>
              <a:t>at all times with a </a:t>
            </a:r>
            <a:r>
              <a:rPr lang="en-US" altLang="en-US" u="sng"/>
              <a:t>modal contact time of at least </a:t>
            </a:r>
            <a:r>
              <a:rPr lang="en-US" altLang="en-US" u="sng">
                <a:solidFill>
                  <a:srgbClr val="0000FF"/>
                </a:solidFill>
              </a:rPr>
              <a:t>90</a:t>
            </a:r>
            <a:r>
              <a:rPr lang="en-US" altLang="en-US" u="sng"/>
              <a:t> minutes</a:t>
            </a:r>
            <a:r>
              <a:rPr lang="en-US" altLang="en-US"/>
              <a:t>, based on peak dry weather design flow.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777002-4134-4574-8CC2-DE2B46E8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Disinfected tertiary recycled water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5EA8-6BDB-4ECA-AF8B-5F6C1F6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731837" lvl="1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“</a:t>
            </a:r>
            <a:r>
              <a:rPr lang="en-US" sz="2400" b="1" i="1" dirty="0">
                <a:solidFill>
                  <a:srgbClr val="0033CC"/>
                </a:solidFill>
              </a:rPr>
              <a:t>C</a:t>
            </a:r>
            <a:r>
              <a:rPr lang="en-US" sz="2400" dirty="0"/>
              <a:t>” is the disinfectant chlorine residual (mg/L)</a:t>
            </a:r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i="1" dirty="0"/>
              <a:t>	</a:t>
            </a:r>
          </a:p>
          <a:p>
            <a:pPr marL="731837" lvl="1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2400" dirty="0"/>
              <a:t>“</a:t>
            </a:r>
            <a:r>
              <a:rPr lang="en-US" sz="2400" b="1" i="1" dirty="0">
                <a:solidFill>
                  <a:srgbClr val="0033CC"/>
                </a:solidFill>
              </a:rPr>
              <a:t>T</a:t>
            </a:r>
            <a:r>
              <a:rPr lang="en-US" sz="2400" dirty="0"/>
              <a:t>” is the exposure/contact time (minutes)</a:t>
            </a:r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>
                <a:solidFill>
                  <a:srgbClr val="0033CC"/>
                </a:solidFill>
              </a:rPr>
              <a:t>	</a:t>
            </a:r>
            <a:r>
              <a:rPr lang="en-US" sz="2400" b="1" i="1" u="sng" dirty="0">
                <a:solidFill>
                  <a:srgbClr val="0033CC"/>
                </a:solidFill>
              </a:rPr>
              <a:t>T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u="sng" dirty="0"/>
              <a:t>≥ 90 minutes (modal contact time)</a:t>
            </a:r>
          </a:p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u="sng" dirty="0"/>
          </a:p>
          <a:p>
            <a:pPr marL="274637" lvl="1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/>
              <a:t>Multiply them:</a:t>
            </a:r>
          </a:p>
          <a:p>
            <a:pPr marL="274637" lvl="1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u="sng" dirty="0"/>
          </a:p>
          <a:p>
            <a:pPr marL="287338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rgbClr val="0033CC"/>
                </a:solidFill>
              </a:rPr>
              <a:t>C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i="1" dirty="0">
                <a:solidFill>
                  <a:srgbClr val="0033CC"/>
                </a:solidFill>
              </a:rPr>
              <a:t>T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= mg/L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/>
              <a:t> min </a:t>
            </a:r>
            <a:r>
              <a:rPr lang="en-US" b="1" dirty="0"/>
              <a:t>(delivered dose to pathogen)</a:t>
            </a:r>
          </a:p>
          <a:p>
            <a:pPr marL="287338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287338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F112EE0B-FC3F-4693-9A69-0E114B38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24192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u="sng">
                <a:solidFill>
                  <a:srgbClr val="0033CC"/>
                </a:solidFill>
              </a:rPr>
              <a:t>CT</a:t>
            </a:r>
            <a:r>
              <a:rPr lang="en-US" altLang="en-US" sz="3600" u="sng"/>
              <a:t> value ≥ 450 mg/L </a:t>
            </a:r>
            <a:r>
              <a:rPr lang="en-US" altLang="en-US" sz="36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en-US" sz="3600" u="sng"/>
              <a:t> min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C2535D-4B1E-4FC9-9205-3571F7BD159F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CT</a:t>
            </a:r>
            <a:r>
              <a:rPr lang="en-US" dirty="0">
                <a:solidFill>
                  <a:schemeClr val="tx1"/>
                </a:solidFill>
              </a:rPr>
              <a:t> (450 mg/L-min)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3955C095-5DF5-48A4-909F-219E86B8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868988"/>
            <a:ext cx="651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Title 22 §60301.230</a:t>
            </a:r>
            <a:r>
              <a:rPr lang="en-US" altLang="en-US"/>
              <a:t>. Disinfected tertiary recycled water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15256</TotalTime>
  <Words>1730</Words>
  <Application>Microsoft Office PowerPoint</Application>
  <PresentationFormat>On-screen Show (4:3)</PresentationFormat>
  <Paragraphs>325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Minion Pro</vt:lpstr>
      <vt:lpstr>Times New Roman</vt:lpstr>
      <vt:lpstr>Wingdings</vt:lpstr>
      <vt:lpstr>Wingdings 2</vt:lpstr>
      <vt:lpstr>Clarity</vt:lpstr>
      <vt:lpstr>Equation</vt:lpstr>
      <vt:lpstr>PowerPoint Presentation</vt:lpstr>
      <vt:lpstr>Learning Objectives</vt:lpstr>
      <vt:lpstr>Purpose a Tracer Study?</vt:lpstr>
      <vt:lpstr>Water Age Distribution Profile</vt:lpstr>
      <vt:lpstr>Water Age or Disinfection Exposure Time</vt:lpstr>
      <vt:lpstr>Modal Contact Time  (Disinfection Exposure Time of Interest)</vt:lpstr>
      <vt:lpstr>Modal Contact Time</vt:lpstr>
      <vt:lpstr>Disinfected tertiary recycled water</vt:lpstr>
      <vt:lpstr>PowerPoint Presentation</vt:lpstr>
      <vt:lpstr>Chlorine Contact Basin</vt:lpstr>
      <vt:lpstr>Tracer Tests for Finding the Disinfection Exposure Time</vt:lpstr>
      <vt:lpstr>Slug-Dose Tracer Method  </vt:lpstr>
      <vt:lpstr>PowerPoint Presentation</vt:lpstr>
      <vt:lpstr>What if T is less than 90 minutes</vt:lpstr>
      <vt:lpstr>Recap of Chlorine Exposure Times  </vt:lpstr>
      <vt:lpstr>PowerPoint Presentation</vt:lpstr>
      <vt:lpstr>PowerPoint Presentation</vt:lpstr>
      <vt:lpstr>PowerPoint Presentation</vt:lpstr>
      <vt:lpstr>Operating Parameters Based on Tracer Test</vt:lpstr>
      <vt:lpstr>Reactors – Chlorine Contactors</vt:lpstr>
      <vt:lpstr>Tracer Selection</vt:lpstr>
      <vt:lpstr>Sample Frequency</vt:lpstr>
      <vt:lpstr>Tracer Mass Recovery</vt:lpstr>
      <vt:lpstr>Tracer Test Duration</vt:lpstr>
      <vt:lpstr>HRT &amp; Modal Baffling Factor for   Non-Steady-State Flows</vt:lpstr>
      <vt:lpstr>Prepping for a Tracer Study</vt:lpstr>
      <vt:lpstr>Case Study</vt:lpstr>
      <vt:lpstr>PowerPoint Presentation</vt:lpstr>
      <vt:lpstr>PowerPoint Presentation</vt:lpstr>
      <vt:lpstr>Channeling</vt:lpstr>
      <vt:lpstr>PowerPoint Presentation</vt:lpstr>
      <vt:lpstr>Contact</vt:lpstr>
      <vt:lpstr>  Questions</vt:lpstr>
    </vt:vector>
  </TitlesOfParts>
  <Company>Schott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t10 Using Commutative Volume Approach</dc:title>
  <dc:creator>Schott, Guy (CDPH-DDWEM)</dc:creator>
  <cp:lastModifiedBy>Schott, Guy@Waterboards</cp:lastModifiedBy>
  <cp:revision>671</cp:revision>
  <cp:lastPrinted>2018-08-03T00:11:57Z</cp:lastPrinted>
  <dcterms:created xsi:type="dcterms:W3CDTF">2009-10-25T02:51:02Z</dcterms:created>
  <dcterms:modified xsi:type="dcterms:W3CDTF">2019-04-09T16:41:52Z</dcterms:modified>
</cp:coreProperties>
</file>