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6" r:id="rId7"/>
    <p:sldId id="264" r:id="rId8"/>
    <p:sldId id="286" r:id="rId9"/>
    <p:sldId id="280" r:id="rId10"/>
    <p:sldId id="283" r:id="rId11"/>
    <p:sldId id="265" r:id="rId12"/>
    <p:sldId id="267" r:id="rId13"/>
    <p:sldId id="270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84" r:id="rId24"/>
    <p:sldId id="285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CC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90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aoosterveld@viqua.co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aterboards.ca.gov/drinking_water/programs/districts/mendocino_district.s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cap="none" dirty="0" smtClean="0"/>
              <a:t>4-Log </a:t>
            </a:r>
            <a:r>
              <a:rPr lang="en-US" sz="4400" cap="none" dirty="0"/>
              <a:t>V</a:t>
            </a:r>
            <a:r>
              <a:rPr lang="en-US" sz="4400" cap="none" dirty="0" smtClean="0"/>
              <a:t>irus </a:t>
            </a:r>
            <a:r>
              <a:rPr lang="en-US" sz="4400" cap="none" dirty="0"/>
              <a:t>T</a:t>
            </a:r>
            <a:r>
              <a:rPr lang="en-US" sz="4400" cap="none" dirty="0" smtClean="0"/>
              <a:t>reatment </a:t>
            </a:r>
            <a:br>
              <a:rPr lang="en-US" sz="4400" cap="none" dirty="0" smtClean="0"/>
            </a:br>
            <a:r>
              <a:rPr lang="en-US" sz="4400" cap="none" dirty="0" smtClean="0"/>
              <a:t>under the </a:t>
            </a:r>
            <a:br>
              <a:rPr lang="en-US" sz="4400" cap="none" dirty="0" smtClean="0"/>
            </a:br>
            <a:r>
              <a:rPr lang="en-US" sz="4400" cap="none" dirty="0" smtClean="0"/>
              <a:t>Groundwater Rule</a:t>
            </a:r>
            <a:endParaRPr lang="en-US" sz="44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Guy Schott, P.E.</a:t>
            </a:r>
          </a:p>
          <a:p>
            <a:r>
              <a:rPr lang="en-US" dirty="0" smtClean="0"/>
              <a:t>State Water Resources Control Board</a:t>
            </a:r>
          </a:p>
          <a:p>
            <a:r>
              <a:rPr lang="en-US" dirty="0" smtClean="0"/>
              <a:t>August 17,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01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4064000" y="2133600"/>
            <a:ext cx="23368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Baffling Factor (BF)</a:t>
            </a:r>
            <a:endParaRPr lang="en-US" dirty="0"/>
          </a:p>
        </p:txBody>
      </p:sp>
      <p:sp>
        <p:nvSpPr>
          <p:cNvPr id="1229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637" lvl="1" indent="0" eaLnBrk="1" hangingPunct="1">
              <a:buFont typeface="Arial" charset="0"/>
              <a:buNone/>
              <a:defRPr/>
            </a:pPr>
            <a:endParaRPr lang="en-US" altLang="en-US" dirty="0" smtClean="0"/>
          </a:p>
          <a:p>
            <a:pPr marL="274637" lvl="1" indent="0" eaLnBrk="1" hangingPunct="1">
              <a:buFont typeface="Arial" charset="0"/>
              <a:buNone/>
              <a:defRPr/>
            </a:pPr>
            <a:endParaRPr lang="en-US" altLang="en-US" dirty="0"/>
          </a:p>
          <a:p>
            <a:pPr marL="274637" lvl="1" indent="0" eaLnBrk="1" hangingPunct="1">
              <a:buFont typeface="Arial" charset="0"/>
              <a:buNone/>
              <a:defRPr/>
            </a:pPr>
            <a:endParaRPr lang="en-US" altLang="en-US" dirty="0"/>
          </a:p>
          <a:p>
            <a:pPr marL="274637" lvl="1" indent="0" eaLnBrk="1" hangingPunct="1">
              <a:buFont typeface="Arial" charset="0"/>
              <a:buNone/>
              <a:defRPr/>
            </a:pPr>
            <a:r>
              <a:rPr lang="en-US" altLang="en-US" dirty="0" smtClean="0"/>
              <a:t>				</a:t>
            </a:r>
          </a:p>
          <a:p>
            <a:pPr marL="274637" lvl="1" indent="0" eaLnBrk="1" hangingPunct="1">
              <a:buFont typeface="Arial" charset="0"/>
              <a:buNone/>
              <a:defRPr/>
            </a:pPr>
            <a:endParaRPr lang="en-US" altLang="en-US" dirty="0"/>
          </a:p>
          <a:p>
            <a:pPr>
              <a:defRPr/>
            </a:pPr>
            <a:r>
              <a:rPr lang="en-US" dirty="0" smtClean="0"/>
              <a:t>Baffling </a:t>
            </a:r>
            <a:r>
              <a:rPr lang="en-US" dirty="0"/>
              <a:t>factor or short-circuiting </a:t>
            </a:r>
            <a:r>
              <a:rPr lang="en-US" dirty="0" smtClean="0"/>
              <a:t>factor (0.05 – 1):</a:t>
            </a:r>
            <a:endParaRPr lang="en-US" dirty="0"/>
          </a:p>
          <a:p>
            <a:pPr lvl="1">
              <a:defRPr/>
            </a:pPr>
            <a:r>
              <a:rPr lang="en-US" dirty="0"/>
              <a:t>Determined from tracer study or estimated</a:t>
            </a:r>
          </a:p>
          <a:p>
            <a:pPr lvl="1">
              <a:defRPr/>
            </a:pPr>
            <a:r>
              <a:rPr lang="en-US" b="1" dirty="0">
                <a:solidFill>
                  <a:srgbClr val="0000FF"/>
                </a:solidFill>
              </a:rPr>
              <a:t>BF</a:t>
            </a:r>
            <a:r>
              <a:rPr lang="en-US" dirty="0"/>
              <a:t> = </a:t>
            </a:r>
            <a:r>
              <a:rPr lang="en-US" dirty="0">
                <a:solidFill>
                  <a:srgbClr val="0000FF"/>
                </a:solidFill>
              </a:rPr>
              <a:t>t</a:t>
            </a:r>
            <a:r>
              <a:rPr lang="en-US" baseline="-25000" dirty="0">
                <a:solidFill>
                  <a:srgbClr val="0000FF"/>
                </a:solidFill>
              </a:rPr>
              <a:t>10</a:t>
            </a:r>
            <a:r>
              <a:rPr lang="en-US" dirty="0"/>
              <a:t>/</a:t>
            </a:r>
            <a:r>
              <a:rPr lang="en-US" b="1" dirty="0">
                <a:solidFill>
                  <a:srgbClr val="0000FF"/>
                </a:solidFill>
                <a:latin typeface="Calibri"/>
                <a:cs typeface="Arial"/>
                <a:sym typeface="Symbol"/>
              </a:rPr>
              <a:t> Ƭ </a:t>
            </a:r>
            <a:r>
              <a:rPr lang="en-US" dirty="0">
                <a:latin typeface="Calibri"/>
                <a:cs typeface="Arial"/>
                <a:sym typeface="Symbol"/>
              </a:rPr>
              <a:t>from tracer study</a:t>
            </a:r>
            <a:r>
              <a:rPr lang="en-US" dirty="0" smtClean="0">
                <a:latin typeface="Calibri"/>
                <a:cs typeface="Arial"/>
                <a:sym typeface="Symbol"/>
              </a:rPr>
              <a:t>.</a:t>
            </a:r>
            <a:endParaRPr lang="en-US" altLang="en-US" dirty="0"/>
          </a:p>
          <a:p>
            <a:pPr eaLnBrk="1" hangingPunct="1">
              <a:defRPr/>
            </a:pPr>
            <a:endParaRPr lang="en-US" altLang="en-US" dirty="0" smtClean="0"/>
          </a:p>
          <a:p>
            <a:pPr lvl="1" eaLnBrk="1" hangingPunct="1">
              <a:defRPr/>
            </a:pPr>
            <a:endParaRPr lang="en-US" altLang="en-US" dirty="0" smtClean="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4064000" y="2438400"/>
            <a:ext cx="2336800" cy="13716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9222" name="Line 13"/>
          <p:cNvSpPr>
            <a:spLocks noChangeShapeType="1"/>
          </p:cNvSpPr>
          <p:nvPr/>
        </p:nvSpPr>
        <p:spPr bwMode="auto">
          <a:xfrm>
            <a:off x="2743200" y="2590800"/>
            <a:ext cx="1320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Text Box 14"/>
          <p:cNvSpPr txBox="1">
            <a:spLocks noChangeArrowheads="1"/>
          </p:cNvSpPr>
          <p:nvPr/>
        </p:nvSpPr>
        <p:spPr bwMode="auto">
          <a:xfrm>
            <a:off x="1966384" y="2438401"/>
            <a:ext cx="66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Q</a:t>
            </a:r>
            <a:r>
              <a:rPr lang="en-US" altLang="en-US" sz="1800" baseline="-25000"/>
              <a:t>1</a:t>
            </a:r>
          </a:p>
        </p:txBody>
      </p:sp>
      <p:sp>
        <p:nvSpPr>
          <p:cNvPr id="9224" name="Line 13"/>
          <p:cNvSpPr>
            <a:spLocks noChangeShapeType="1"/>
          </p:cNvSpPr>
          <p:nvPr/>
        </p:nvSpPr>
        <p:spPr bwMode="auto">
          <a:xfrm>
            <a:off x="6299200" y="3733800"/>
            <a:ext cx="1320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Text Box 14"/>
          <p:cNvSpPr txBox="1">
            <a:spLocks noChangeArrowheads="1"/>
          </p:cNvSpPr>
          <p:nvPr/>
        </p:nvSpPr>
        <p:spPr bwMode="auto">
          <a:xfrm>
            <a:off x="6908800" y="3733800"/>
            <a:ext cx="66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/>
              <a:t>Q</a:t>
            </a:r>
            <a:r>
              <a:rPr lang="en-US" altLang="en-US" sz="1800" baseline="-25000" dirty="0"/>
              <a:t>2</a:t>
            </a:r>
          </a:p>
        </p:txBody>
      </p:sp>
      <p:sp>
        <p:nvSpPr>
          <p:cNvPr id="9226" name="Line 15"/>
          <p:cNvSpPr>
            <a:spLocks noChangeShapeType="1"/>
          </p:cNvSpPr>
          <p:nvPr/>
        </p:nvSpPr>
        <p:spPr bwMode="auto">
          <a:xfrm flipV="1">
            <a:off x="6959600" y="3200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6553200" y="2819400"/>
            <a:ext cx="3302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mg/L (disinfectant, C)</a:t>
            </a:r>
          </a:p>
        </p:txBody>
      </p:sp>
      <p:sp>
        <p:nvSpPr>
          <p:cNvPr id="9228" name="Text Box 11"/>
          <p:cNvSpPr txBox="1">
            <a:spLocks noChangeArrowheads="1"/>
          </p:cNvSpPr>
          <p:nvPr/>
        </p:nvSpPr>
        <p:spPr bwMode="auto">
          <a:xfrm>
            <a:off x="7315200" y="3276600"/>
            <a:ext cx="279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 dirty="0">
                <a:solidFill>
                  <a:srgbClr val="0000FF"/>
                </a:solidFill>
              </a:rPr>
              <a:t>Ct</a:t>
            </a:r>
            <a:r>
              <a:rPr lang="en-US" altLang="en-US" sz="1800" dirty="0"/>
              <a:t> = mg/L </a:t>
            </a:r>
            <a:r>
              <a:rPr lang="en-US" altLang="en-US" sz="1800" dirty="0" smtClean="0">
                <a:latin typeface="Calibri"/>
                <a:cs typeface="Calibri"/>
              </a:rPr>
              <a:t>∙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min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4978400" y="2743201"/>
            <a:ext cx="66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 dirty="0">
                <a:solidFill>
                  <a:srgbClr val="FFFF00"/>
                </a:solidFill>
              </a:rPr>
              <a:t>V</a:t>
            </a:r>
            <a:r>
              <a:rPr lang="en-US" altLang="en-US" sz="1800" b="1" baseline="-25000" dirty="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9231" name="Text Box 14"/>
          <p:cNvSpPr txBox="1">
            <a:spLocks noChangeArrowheads="1"/>
          </p:cNvSpPr>
          <p:nvPr/>
        </p:nvSpPr>
        <p:spPr bwMode="auto">
          <a:xfrm>
            <a:off x="1473200" y="3429000"/>
            <a:ext cx="19304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 dirty="0">
                <a:solidFill>
                  <a:srgbClr val="0033CC"/>
                </a:solidFill>
                <a:latin typeface="Calibri" pitchFamily="34" charset="0"/>
                <a:cs typeface="Arial" charset="0"/>
                <a:sym typeface="Symbol" pitchFamily="18" charset="2"/>
              </a:rPr>
              <a:t>Ƭ</a:t>
            </a:r>
            <a:r>
              <a:rPr lang="en-US" altLang="en-US" sz="1800" dirty="0"/>
              <a:t> = V</a:t>
            </a:r>
            <a:r>
              <a:rPr lang="en-US" altLang="en-US" sz="1800" baseline="-25000" dirty="0"/>
              <a:t>1</a:t>
            </a:r>
            <a:r>
              <a:rPr lang="en-US" altLang="en-US" sz="1800" dirty="0"/>
              <a:t>/Q</a:t>
            </a:r>
            <a:r>
              <a:rPr lang="en-US" altLang="en-US" sz="1800" baseline="-25000" dirty="0"/>
              <a:t>2</a:t>
            </a:r>
            <a:r>
              <a:rPr lang="en-US" altLang="en-US" sz="1800" dirty="0"/>
              <a:t> </a:t>
            </a:r>
            <a:endParaRPr lang="en-US" altLang="en-US" sz="1800" baseline="-25000" dirty="0"/>
          </a:p>
        </p:txBody>
      </p:sp>
      <p:sp>
        <p:nvSpPr>
          <p:cNvPr id="9232" name="Line 15"/>
          <p:cNvSpPr>
            <a:spLocks noChangeShapeType="1"/>
          </p:cNvSpPr>
          <p:nvPr/>
        </p:nvSpPr>
        <p:spPr bwMode="auto">
          <a:xfrm flipV="1">
            <a:off x="3251200" y="260985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Text Box 14"/>
          <p:cNvSpPr txBox="1">
            <a:spLocks noChangeArrowheads="1"/>
          </p:cNvSpPr>
          <p:nvPr/>
        </p:nvSpPr>
        <p:spPr bwMode="auto">
          <a:xfrm>
            <a:off x="2971800" y="3155951"/>
            <a:ext cx="66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Cl</a:t>
            </a:r>
            <a:r>
              <a:rPr lang="en-US" altLang="en-US" sz="1800" baseline="-25000"/>
              <a:t>2</a:t>
            </a:r>
          </a:p>
        </p:txBody>
      </p:sp>
      <p:sp>
        <p:nvSpPr>
          <p:cNvPr id="3" name="Freeform 2"/>
          <p:cNvSpPr/>
          <p:nvPr/>
        </p:nvSpPr>
        <p:spPr>
          <a:xfrm>
            <a:off x="4177145" y="2576945"/>
            <a:ext cx="1911928" cy="1133769"/>
          </a:xfrm>
          <a:custGeom>
            <a:avLst/>
            <a:gdLst>
              <a:gd name="connsiteX0" fmla="*/ 0 w 1911928"/>
              <a:gd name="connsiteY0" fmla="*/ 0 h 1133769"/>
              <a:gd name="connsiteX1" fmla="*/ 228600 w 1911928"/>
              <a:gd name="connsiteY1" fmla="*/ 124691 h 1133769"/>
              <a:gd name="connsiteX2" fmla="*/ 426028 w 1911928"/>
              <a:gd name="connsiteY2" fmla="*/ 498764 h 1133769"/>
              <a:gd name="connsiteX3" fmla="*/ 550719 w 1911928"/>
              <a:gd name="connsiteY3" fmla="*/ 768928 h 1133769"/>
              <a:gd name="connsiteX4" fmla="*/ 623455 w 1911928"/>
              <a:gd name="connsiteY4" fmla="*/ 945573 h 1133769"/>
              <a:gd name="connsiteX5" fmla="*/ 810491 w 1911928"/>
              <a:gd name="connsiteY5" fmla="*/ 1091046 h 1133769"/>
              <a:gd name="connsiteX6" fmla="*/ 955964 w 1911928"/>
              <a:gd name="connsiteY6" fmla="*/ 1132610 h 1133769"/>
              <a:gd name="connsiteX7" fmla="*/ 1267691 w 1911928"/>
              <a:gd name="connsiteY7" fmla="*/ 1122219 h 1133769"/>
              <a:gd name="connsiteX8" fmla="*/ 1610591 w 1911928"/>
              <a:gd name="connsiteY8" fmla="*/ 1122219 h 1133769"/>
              <a:gd name="connsiteX9" fmla="*/ 1911928 w 1911928"/>
              <a:gd name="connsiteY9" fmla="*/ 1132610 h 11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11928" h="1133769">
                <a:moveTo>
                  <a:pt x="0" y="0"/>
                </a:moveTo>
                <a:cubicBezTo>
                  <a:pt x="78797" y="20782"/>
                  <a:pt x="157595" y="41564"/>
                  <a:pt x="228600" y="124691"/>
                </a:cubicBezTo>
                <a:cubicBezTo>
                  <a:pt x="299605" y="207818"/>
                  <a:pt x="372342" y="391391"/>
                  <a:pt x="426028" y="498764"/>
                </a:cubicBezTo>
                <a:cubicBezTo>
                  <a:pt x="479715" y="606137"/>
                  <a:pt x="517815" y="694460"/>
                  <a:pt x="550719" y="768928"/>
                </a:cubicBezTo>
                <a:cubicBezTo>
                  <a:pt x="583624" y="843396"/>
                  <a:pt x="580160" y="891887"/>
                  <a:pt x="623455" y="945573"/>
                </a:cubicBezTo>
                <a:cubicBezTo>
                  <a:pt x="666750" y="999259"/>
                  <a:pt x="755073" y="1059873"/>
                  <a:pt x="810491" y="1091046"/>
                </a:cubicBezTo>
                <a:cubicBezTo>
                  <a:pt x="865909" y="1122219"/>
                  <a:pt x="879764" y="1127415"/>
                  <a:pt x="955964" y="1132610"/>
                </a:cubicBezTo>
                <a:cubicBezTo>
                  <a:pt x="1032164" y="1137806"/>
                  <a:pt x="1158587" y="1123951"/>
                  <a:pt x="1267691" y="1122219"/>
                </a:cubicBezTo>
                <a:cubicBezTo>
                  <a:pt x="1376795" y="1120487"/>
                  <a:pt x="1503218" y="1120487"/>
                  <a:pt x="1610591" y="1122219"/>
                </a:cubicBezTo>
                <a:cubicBezTo>
                  <a:pt x="1717964" y="1123951"/>
                  <a:pt x="1814946" y="1128280"/>
                  <a:pt x="1911928" y="113261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3729855" y="5478317"/>
            <a:ext cx="280650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None/>
            </a:pPr>
            <a:r>
              <a:rPr lang="en-US" altLang="en-US" sz="4000" b="1" dirty="0" smtClean="0">
                <a:solidFill>
                  <a:srgbClr val="0033CC"/>
                </a:solidFill>
                <a:latin typeface="Calibri" pitchFamily="34" charset="0"/>
                <a:cs typeface="Arial" charset="0"/>
                <a:sym typeface="Symbol" pitchFamily="18" charset="2"/>
              </a:rPr>
              <a:t>t</a:t>
            </a:r>
            <a:r>
              <a:rPr lang="en-US" altLang="en-US" sz="4000" dirty="0" smtClean="0">
                <a:latin typeface="Calibri" pitchFamily="34" charset="0"/>
                <a:cs typeface="Arial" charset="0"/>
                <a:sym typeface="Symbol" pitchFamily="18" charset="2"/>
              </a:rPr>
              <a:t> = BF </a:t>
            </a:r>
            <a:r>
              <a:rPr lang="en-US" altLang="en-US" sz="4000" dirty="0" smtClean="0">
                <a:latin typeface="Calibri"/>
                <a:cs typeface="Calibri"/>
                <a:sym typeface="Symbol" pitchFamily="18" charset="2"/>
              </a:rPr>
              <a:t>∙ </a:t>
            </a:r>
            <a:r>
              <a:rPr lang="en-US" altLang="en-US" sz="4000" b="1" dirty="0">
                <a:solidFill>
                  <a:srgbClr val="0033CC"/>
                </a:solidFill>
                <a:latin typeface="Calibri" pitchFamily="34" charset="0"/>
                <a:cs typeface="Arial" charset="0"/>
                <a:sym typeface="Symbol" pitchFamily="18" charset="2"/>
              </a:rPr>
              <a:t>Ƭ</a:t>
            </a:r>
            <a:r>
              <a:rPr lang="en-US" altLang="en-US" sz="4000" dirty="0" smtClean="0">
                <a:latin typeface="Calibri"/>
                <a:cs typeface="Calibri"/>
                <a:sym typeface="Symbol" pitchFamily="18" charset="2"/>
              </a:rPr>
              <a:t> </a:t>
            </a:r>
            <a:r>
              <a:rPr lang="en-US" altLang="en-US" sz="4000" dirty="0" smtClean="0">
                <a:latin typeface="Calibri" pitchFamily="34" charset="0"/>
                <a:cs typeface="Arial" charset="0"/>
                <a:sym typeface="Symbol" pitchFamily="18" charset="2"/>
              </a:rPr>
              <a:t> </a:t>
            </a:r>
            <a:endParaRPr lang="en-US" altLang="en-US" sz="4000" baseline="-25000" dirty="0"/>
          </a:p>
        </p:txBody>
      </p:sp>
      <p:sp>
        <p:nvSpPr>
          <p:cNvPr id="5" name="Rectangle 4"/>
          <p:cNvSpPr/>
          <p:nvPr/>
        </p:nvSpPr>
        <p:spPr>
          <a:xfrm>
            <a:off x="3532909" y="5478317"/>
            <a:ext cx="2441864" cy="707886"/>
          </a:xfrm>
          <a:prstGeom prst="rect">
            <a:avLst/>
          </a:prstGeom>
          <a:solidFill>
            <a:schemeClr val="accent1">
              <a:alpha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0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1" y="457201"/>
            <a:ext cx="8183563" cy="854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i="1" dirty="0" smtClean="0">
                <a:solidFill>
                  <a:srgbClr val="0033CC"/>
                </a:solidFill>
              </a:rPr>
              <a:t>Ct</a:t>
            </a:r>
            <a:r>
              <a:rPr lang="en-US" dirty="0" smtClean="0">
                <a:solidFill>
                  <a:schemeClr val="tx1"/>
                </a:solidFill>
              </a:rPr>
              <a:t> value is Analogous to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UV Dose (</a:t>
            </a:r>
            <a:r>
              <a:rPr lang="en-US" b="1" i="1" dirty="0" smtClean="0">
                <a:solidFill>
                  <a:srgbClr val="0033CC"/>
                </a:solidFill>
              </a:rPr>
              <a:t>It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 b="1" i="1" dirty="0" smtClean="0">
                <a:solidFill>
                  <a:srgbClr val="0033CC"/>
                </a:solidFill>
              </a:rPr>
              <a:t>It</a:t>
            </a:r>
            <a:r>
              <a:rPr lang="en-US" altLang="en-US" sz="2400" dirty="0" smtClean="0"/>
              <a:t> </a:t>
            </a:r>
            <a:r>
              <a:rPr lang="en-US" altLang="en-US" sz="2400" i="1" dirty="0" smtClean="0"/>
              <a:t>is the product of UV light intensity and exposure time</a:t>
            </a:r>
          </a:p>
          <a:p>
            <a:pPr eaLnBrk="1" hangingPunct="1"/>
            <a:r>
              <a:rPr lang="en-US" altLang="en-US" sz="2400" dirty="0" smtClean="0"/>
              <a:t>“</a:t>
            </a:r>
            <a:r>
              <a:rPr lang="en-US" altLang="en-US" sz="2400" b="1" i="1" dirty="0" smtClean="0">
                <a:solidFill>
                  <a:srgbClr val="0033CC"/>
                </a:solidFill>
              </a:rPr>
              <a:t>I</a:t>
            </a:r>
            <a:r>
              <a:rPr lang="en-US" altLang="en-US" sz="2400" dirty="0" smtClean="0"/>
              <a:t>” </a:t>
            </a:r>
            <a:r>
              <a:rPr lang="en-US" altLang="en-US" sz="2400" i="1" dirty="0" smtClean="0"/>
              <a:t>is in </a:t>
            </a:r>
            <a:r>
              <a:rPr lang="en-US" altLang="en-US" sz="2400" i="1" dirty="0" err="1" smtClean="0"/>
              <a:t>mW</a:t>
            </a:r>
            <a:r>
              <a:rPr lang="en-US" altLang="en-US" sz="2400" i="1" dirty="0" smtClean="0"/>
              <a:t>/cm</a:t>
            </a:r>
            <a:r>
              <a:rPr lang="en-US" altLang="en-US" sz="2400" i="1" baseline="30000" dirty="0" smtClean="0"/>
              <a:t>2</a:t>
            </a:r>
            <a:r>
              <a:rPr lang="en-US" altLang="en-US" sz="2400" i="1" dirty="0" smtClean="0"/>
              <a:t> (UV light Intensity)</a:t>
            </a:r>
          </a:p>
          <a:p>
            <a:pPr eaLnBrk="1" hangingPunct="1"/>
            <a:r>
              <a:rPr lang="en-US" altLang="en-US" sz="2400" dirty="0" smtClean="0"/>
              <a:t>“</a:t>
            </a:r>
            <a:r>
              <a:rPr lang="en-US" altLang="en-US" sz="2400" b="1" i="1" dirty="0" smtClean="0">
                <a:solidFill>
                  <a:srgbClr val="0033CC"/>
                </a:solidFill>
              </a:rPr>
              <a:t>t</a:t>
            </a:r>
            <a:r>
              <a:rPr lang="en-US" altLang="en-US" sz="2400" dirty="0" smtClean="0"/>
              <a:t>” </a:t>
            </a:r>
            <a:r>
              <a:rPr lang="en-US" altLang="en-US" sz="2400" i="1" dirty="0" smtClean="0"/>
              <a:t>is in seconds (exposure time)</a:t>
            </a:r>
          </a:p>
          <a:p>
            <a:pPr eaLnBrk="1" hangingPunct="1"/>
            <a:r>
              <a:rPr lang="en-US" altLang="en-US" sz="2400" b="1" i="1" dirty="0" smtClean="0">
                <a:solidFill>
                  <a:srgbClr val="0033CC"/>
                </a:solidFill>
              </a:rPr>
              <a:t>I</a:t>
            </a:r>
            <a:r>
              <a:rPr lang="en-US" altLang="en-US" sz="2400" b="1" dirty="0" smtClean="0">
                <a:solidFill>
                  <a:srgbClr val="0033CC"/>
                </a:solidFill>
              </a:rPr>
              <a:t> </a:t>
            </a:r>
            <a:r>
              <a:rPr lang="en-US" altLang="en-US" sz="2400" b="1" dirty="0" smtClean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lang="en-US" altLang="en-US" sz="2400" b="1" dirty="0" smtClean="0">
                <a:solidFill>
                  <a:srgbClr val="0033CC"/>
                </a:solidFill>
              </a:rPr>
              <a:t> </a:t>
            </a:r>
            <a:r>
              <a:rPr lang="en-US" altLang="en-US" sz="2400" b="1" i="1" dirty="0" smtClean="0">
                <a:solidFill>
                  <a:srgbClr val="0033CC"/>
                </a:solidFill>
              </a:rPr>
              <a:t>t </a:t>
            </a:r>
            <a:r>
              <a:rPr lang="en-US" altLang="en-US" sz="2400" i="1" dirty="0" smtClean="0"/>
              <a:t>= </a:t>
            </a:r>
            <a:r>
              <a:rPr lang="en-US" altLang="en-US" sz="2400" dirty="0" err="1" smtClean="0"/>
              <a:t>mW</a:t>
            </a:r>
            <a:r>
              <a:rPr lang="en-US" altLang="en-US" sz="2400" dirty="0" smtClean="0"/>
              <a:t>/cm</a:t>
            </a:r>
            <a:r>
              <a:rPr lang="en-US" altLang="en-US" sz="2400" baseline="30000" dirty="0" smtClean="0"/>
              <a:t>2</a:t>
            </a:r>
            <a:r>
              <a:rPr lang="en-US" altLang="en-US" sz="2400" dirty="0" smtClean="0"/>
              <a:t> </a:t>
            </a:r>
            <a:r>
              <a:rPr lang="en-US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lang="en-US" altLang="en-US" sz="2400" dirty="0" smtClean="0"/>
              <a:t> seconds = mJ/cm</a:t>
            </a:r>
            <a:r>
              <a:rPr lang="en-US" altLang="en-US" sz="2400" baseline="30000" dirty="0" smtClean="0"/>
              <a:t>2 </a:t>
            </a:r>
            <a:r>
              <a:rPr lang="en-US" altLang="en-US" sz="2400" b="1" dirty="0" smtClean="0"/>
              <a:t>(delivered dose)</a:t>
            </a:r>
            <a:endParaRPr lang="en-US" altLang="en-US" sz="2400" b="1" i="1" dirty="0" smtClean="0"/>
          </a:p>
        </p:txBody>
      </p:sp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4648200" y="4994276"/>
            <a:ext cx="2819400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baseline="-18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18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18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18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18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18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18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18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18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800" i="1" baseline="0">
                <a:solidFill>
                  <a:srgbClr val="0033CC"/>
                </a:solidFill>
              </a:rPr>
              <a:t>It</a:t>
            </a:r>
            <a:r>
              <a:rPr lang="en-US" altLang="en-US" sz="4800" baseline="0"/>
              <a:t> value</a:t>
            </a:r>
          </a:p>
        </p:txBody>
      </p:sp>
    </p:spTree>
    <p:extLst>
      <p:ext uri="{BB962C8B-B14F-4D97-AF65-F5344CB8AC3E}">
        <p14:creationId xmlns:p14="http://schemas.microsoft.com/office/powerpoint/2010/main" val="417215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Calculating </a:t>
            </a:r>
            <a:r>
              <a:rPr lang="en-US" dirty="0" smtClean="0">
                <a:solidFill>
                  <a:srgbClr val="0033CC"/>
                </a:solidFill>
              </a:rPr>
              <a:t>Ct</a:t>
            </a:r>
            <a:r>
              <a:rPr lang="en-US" dirty="0" smtClean="0"/>
              <a:t> and Log Inactivation </a:t>
            </a:r>
            <a:br>
              <a:rPr lang="en-US" dirty="0" smtClean="0"/>
            </a:br>
            <a:r>
              <a:rPr lang="en-US" dirty="0" smtClean="0"/>
              <a:t>Pipeline Contactor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229394" y="3030583"/>
            <a:ext cx="914400" cy="914400"/>
          </a:xfrm>
          <a:prstGeom prst="ellipse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Well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370217" y="3477492"/>
            <a:ext cx="8709" cy="8752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83625" y="4387299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NaOCl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5887517" y="2699657"/>
            <a:ext cx="1872343" cy="539932"/>
          </a:xfrm>
          <a:prstGeom prst="round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Pressure Tank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864995" y="3239589"/>
            <a:ext cx="0" cy="24819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681850" y="3486728"/>
            <a:ext cx="3" cy="8752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493868" y="4387299"/>
            <a:ext cx="205216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</a:t>
            </a:r>
            <a:r>
              <a:rPr lang="en-US" baseline="-25000" dirty="0" smtClean="0"/>
              <a:t>2</a:t>
            </a:r>
          </a:p>
          <a:p>
            <a:r>
              <a:rPr lang="en-US" sz="1200" dirty="0" smtClean="0"/>
              <a:t>Daily grab (≤ 3,300 people)</a:t>
            </a:r>
          </a:p>
          <a:p>
            <a:r>
              <a:rPr lang="en-US" sz="1200" dirty="0" smtClean="0"/>
              <a:t>Continuous (&gt; 3,330 people)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8943702" y="3311825"/>
            <a:ext cx="13099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Distribution</a:t>
            </a:r>
          </a:p>
          <a:p>
            <a:r>
              <a:rPr lang="en-US" dirty="0" smtClean="0"/>
              <a:t>System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5599611" y="3486728"/>
            <a:ext cx="0" cy="179581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570514" y="3657600"/>
            <a:ext cx="2029097" cy="8709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3592283" y="3810000"/>
            <a:ext cx="2029097" cy="8709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596637" y="3666309"/>
            <a:ext cx="0" cy="179581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621181" y="3837181"/>
            <a:ext cx="0" cy="179581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3561798" y="3997236"/>
            <a:ext cx="2057400" cy="8709"/>
          </a:xfrm>
          <a:prstGeom prst="line">
            <a:avLst/>
          </a:prstGeom>
          <a:ln w="34925"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579217" y="4008053"/>
            <a:ext cx="0" cy="179581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60000" flipH="1">
            <a:off x="3548736" y="4120870"/>
            <a:ext cx="2240280" cy="56607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769425" y="3486728"/>
            <a:ext cx="4683" cy="68243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 flipV="1">
            <a:off x="3141023" y="3486198"/>
            <a:ext cx="2449873" cy="11621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769425" y="3486197"/>
            <a:ext cx="2912757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009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Pipeline Contactor</a:t>
            </a:r>
            <a:br>
              <a:rPr lang="en-US" dirty="0"/>
            </a:br>
            <a:r>
              <a:rPr lang="en-US" dirty="0"/>
              <a:t>Calculating </a:t>
            </a:r>
            <a:r>
              <a:rPr lang="en-US" dirty="0" smtClean="0">
                <a:solidFill>
                  <a:srgbClr val="0033CC"/>
                </a:solidFill>
              </a:rPr>
              <a:t>Ct</a:t>
            </a:r>
            <a:r>
              <a:rPr lang="en-US" dirty="0" smtClean="0"/>
              <a:t> and Log Inactivation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8275" y="2286000"/>
            <a:ext cx="9601200" cy="3581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Pipeline Length (L):  520 feet</a:t>
            </a:r>
          </a:p>
          <a:p>
            <a:r>
              <a:rPr lang="en-US" dirty="0" smtClean="0"/>
              <a:t>Pipeline Diameter (D): 2-in = 0.167-ft</a:t>
            </a:r>
          </a:p>
          <a:p>
            <a:r>
              <a:rPr lang="en-US" dirty="0" smtClean="0"/>
              <a:t>Well Flow: 30 gpm</a:t>
            </a:r>
          </a:p>
          <a:p>
            <a:r>
              <a:rPr lang="en-US" dirty="0" smtClean="0"/>
              <a:t>Pipeline Volume (Vol): 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</a:p>
          <a:p>
            <a:r>
              <a:rPr lang="en-US" dirty="0" smtClean="0"/>
              <a:t>Baffling Factor (BF) for Pipeline: 1.0 (assume plug flow)</a:t>
            </a:r>
          </a:p>
          <a:p>
            <a:r>
              <a:rPr lang="en-US" dirty="0" smtClean="0"/>
              <a:t>Pipeline Contact Time:  (</a:t>
            </a:r>
            <a:r>
              <a:rPr lang="en-US" dirty="0" err="1" smtClean="0"/>
              <a:t>Vol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lang="en-US" dirty="0" err="1" smtClean="0"/>
              <a:t>BF</a:t>
            </a:r>
            <a:r>
              <a:rPr lang="en-US" dirty="0" smtClean="0"/>
              <a:t>)/flow = (85 gal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lang="en-US" dirty="0" smtClean="0"/>
              <a:t>1)/(30 gal/min) = </a:t>
            </a:r>
            <a:r>
              <a:rPr lang="en-US" b="1" u="sng" dirty="0" smtClean="0"/>
              <a:t>2.8 minutes</a:t>
            </a:r>
          </a:p>
          <a:p>
            <a:r>
              <a:rPr lang="en-US" dirty="0" smtClean="0"/>
              <a:t>Measured Chlorine Residual: </a:t>
            </a:r>
            <a:r>
              <a:rPr lang="en-US" b="1" u="sng" dirty="0" smtClean="0"/>
              <a:t>1.6 </a:t>
            </a:r>
            <a:r>
              <a:rPr lang="en-US" b="1" u="sng" dirty="0" smtClean="0"/>
              <a:t>mg/L</a:t>
            </a:r>
            <a:r>
              <a:rPr lang="en-US" dirty="0" smtClean="0"/>
              <a:t> at water temperature of 14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  <a:endParaRPr lang="en-US" b="1" u="sng" dirty="0" smtClean="0"/>
          </a:p>
          <a:p>
            <a:r>
              <a:rPr lang="en-US" sz="2600" dirty="0" smtClean="0">
                <a:solidFill>
                  <a:srgbClr val="0033CC"/>
                </a:solidFill>
              </a:rPr>
              <a:t>Calculated Ct</a:t>
            </a:r>
            <a:r>
              <a:rPr lang="en-US" sz="2600" dirty="0" smtClean="0"/>
              <a:t>:  1.6 mg/L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lang="en-US" sz="2600" dirty="0" smtClean="0"/>
              <a:t> 2.8 minutes = </a:t>
            </a:r>
            <a:r>
              <a:rPr lang="en-US" sz="2600" b="1" u="sng" dirty="0" smtClean="0">
                <a:solidFill>
                  <a:srgbClr val="0033CC"/>
                </a:solidFill>
              </a:rPr>
              <a:t>4.5 mg/L </a:t>
            </a:r>
            <a:r>
              <a:rPr lang="en-US" sz="2600" b="1" u="sng" dirty="0" smtClean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lang="en-US" sz="2600" b="1" u="sng" dirty="0" smtClean="0">
                <a:solidFill>
                  <a:srgbClr val="0033CC"/>
                </a:solidFill>
              </a:rPr>
              <a:t> minutes </a:t>
            </a:r>
            <a:r>
              <a:rPr lang="en-US" sz="2600" b="1" dirty="0" smtClean="0"/>
              <a:t>(Delivered Dose)</a:t>
            </a:r>
            <a:endParaRPr lang="en-US" sz="2600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4283199"/>
              </p:ext>
            </p:extLst>
          </p:nvPr>
        </p:nvGraphicFramePr>
        <p:xfrm>
          <a:off x="4264024" y="3240087"/>
          <a:ext cx="5457027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3" imgW="3492360" imgH="431640" progId="Equation.3">
                  <p:embed/>
                </p:oleObj>
              </mc:Choice>
              <mc:Fallback>
                <p:oleObj name="Equation" r:id="rId3" imgW="349236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64024" y="3240087"/>
                        <a:ext cx="5457027" cy="674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329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i="1" dirty="0" smtClean="0">
                <a:solidFill>
                  <a:srgbClr val="0033CC"/>
                </a:solidFill>
              </a:rPr>
              <a:t>Ct</a:t>
            </a:r>
            <a:r>
              <a:rPr lang="en-US" dirty="0" smtClean="0"/>
              <a:t> </a:t>
            </a:r>
            <a:r>
              <a:rPr lang="en-US" dirty="0" smtClean="0"/>
              <a:t>Table </a:t>
            </a:r>
            <a:r>
              <a:rPr lang="en-US" dirty="0" smtClean="0">
                <a:solidFill>
                  <a:schemeClr val="tx1"/>
                </a:solidFill>
              </a:rPr>
              <a:t>– Inactivation of </a:t>
            </a:r>
            <a:r>
              <a:rPr lang="en-US" dirty="0" smtClean="0">
                <a:solidFill>
                  <a:srgbClr val="0033CC"/>
                </a:solidFill>
              </a:rPr>
              <a:t>Viruses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by Free Chlorine, pH 6.0-9.0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510213"/>
              </p:ext>
            </p:extLst>
          </p:nvPr>
        </p:nvGraphicFramePr>
        <p:xfrm>
          <a:off x="1928164" y="2576946"/>
          <a:ext cx="7772399" cy="1528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5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5718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Inactivation</a:t>
                      </a:r>
                      <a:r>
                        <a:rPr lang="en-US" sz="1200" baseline="0" dirty="0" smtClean="0"/>
                        <a:t> (log)</a:t>
                      </a:r>
                      <a:endParaRPr lang="en-US" sz="1200" dirty="0"/>
                    </a:p>
                  </a:txBody>
                  <a:tcPr marL="91437" marR="91437" marT="45712" marB="45712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Temperature (</a:t>
                      </a:r>
                      <a:r>
                        <a:rPr lang="en-US" sz="1200" baseline="30000" dirty="0" smtClean="0"/>
                        <a:t>o</a:t>
                      </a:r>
                      <a:r>
                        <a:rPr lang="en-US" sz="1200" baseline="0" dirty="0" smtClean="0"/>
                        <a:t>C)</a:t>
                      </a:r>
                    </a:p>
                    <a:p>
                      <a:r>
                        <a:rPr lang="en-US" sz="1200" baseline="0" dirty="0" smtClean="0"/>
                        <a:t>    4           6            8             10            12            14           16            18            20            22           24</a:t>
                      </a:r>
                    </a:p>
                  </a:txBody>
                  <a:tcPr marL="91437" marR="91437" marT="45712" marB="45712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8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4.4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3.8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3.4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3.0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2.6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2.2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1.8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1.4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1.0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1.0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1.0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8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6.7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5.6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4.8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4.0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3.6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3.2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2.8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2.4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2.0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1.6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1.2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011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 marT="45712" marB="4571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8.9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7.6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6.8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6.0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5.2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4.4</a:t>
                      </a:r>
                      <a:endParaRPr lang="en-US" sz="1200" dirty="0"/>
                    </a:p>
                  </a:txBody>
                  <a:tcPr marL="91437" marR="91437" marT="45712" marB="4571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3.8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3.4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3.0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2.6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2.2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98195" y="4667795"/>
            <a:ext cx="79480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Pipeline:</a:t>
            </a:r>
          </a:p>
          <a:p>
            <a:r>
              <a:rPr lang="en-US" dirty="0" smtClean="0"/>
              <a:t>Calculated Ct is </a:t>
            </a:r>
            <a:r>
              <a:rPr lang="en-US" dirty="0" smtClean="0">
                <a:solidFill>
                  <a:srgbClr val="0033CC"/>
                </a:solidFill>
              </a:rPr>
              <a:t>4.5 mg/L*min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4.4 mg/L*min </a:t>
            </a:r>
            <a:r>
              <a:rPr lang="en-US" dirty="0" smtClean="0"/>
              <a:t>(EPA Table) for temperature at 14</a:t>
            </a:r>
            <a:r>
              <a:rPr lang="en-US" baseline="30000" dirty="0" smtClean="0"/>
              <a:t>o</a:t>
            </a:r>
            <a:r>
              <a:rPr lang="en-US" dirty="0" smtClean="0"/>
              <a:t>C at 4 log virus inactivation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4.5</a:t>
            </a:r>
            <a:r>
              <a:rPr lang="en-US" dirty="0" smtClean="0"/>
              <a:t> &gt;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4.4</a:t>
            </a:r>
            <a:r>
              <a:rPr lang="en-US" dirty="0" smtClean="0"/>
              <a:t>, therefore the water system is meeting at least 4 log virus inactivation.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71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Alternative Treatment</a:t>
            </a:r>
            <a:br>
              <a:rPr lang="en-US" dirty="0" smtClean="0"/>
            </a:br>
            <a:r>
              <a:rPr lang="en-US" dirty="0" smtClean="0"/>
              <a:t>UV Disinfection,  4-Log Virus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229394" y="3030583"/>
            <a:ext cx="914400" cy="914400"/>
          </a:xfrm>
          <a:prstGeom prst="ellipse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Well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143794" y="3487783"/>
            <a:ext cx="5573485" cy="17417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4354292" y="2699657"/>
            <a:ext cx="1872343" cy="539932"/>
          </a:xfrm>
          <a:prstGeom prst="round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Pressure Tank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5294811" y="3239589"/>
            <a:ext cx="0" cy="24819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943702" y="3311825"/>
            <a:ext cx="13099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Distribution</a:t>
            </a:r>
          </a:p>
          <a:p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526971" y="3355370"/>
            <a:ext cx="478972" cy="267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UV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38401" y="4131521"/>
            <a:ext cx="5858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Install UV Reactor that can achieve 4-log virus inactivation.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64528" y="4617030"/>
            <a:ext cx="57224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UV Reactor must be validated in accordance with the </a:t>
            </a:r>
          </a:p>
          <a:p>
            <a:r>
              <a:rPr lang="en-US" dirty="0" smtClean="0"/>
              <a:t>2006 USEPA UV Disinfection Guidance Manual (UVDGM).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39291" y="5843451"/>
            <a:ext cx="64064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Contact: Anthony Oosterveld (519) 763-1032 or (519) 317-0428</a:t>
            </a:r>
          </a:p>
          <a:p>
            <a:r>
              <a:rPr lang="en-US" dirty="0" smtClean="0">
                <a:solidFill>
                  <a:srgbClr val="0000FF"/>
                </a:solidFill>
                <a:hlinkClick r:id="rId2"/>
              </a:rPr>
              <a:t>aoosterveld@viqua.com</a:t>
            </a:r>
            <a:r>
              <a:rPr lang="en-US" dirty="0"/>
              <a:t> </a:t>
            </a:r>
            <a:r>
              <a:rPr lang="en-US" dirty="0" smtClean="0"/>
              <a:t>, viqua.com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35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Storage </a:t>
            </a:r>
            <a:r>
              <a:rPr lang="en-US" dirty="0" smtClean="0"/>
              <a:t>Tank Contactor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Calculating </a:t>
            </a:r>
            <a:r>
              <a:rPr lang="en-US" dirty="0" smtClean="0">
                <a:solidFill>
                  <a:srgbClr val="0033CC"/>
                </a:solidFill>
              </a:rPr>
              <a:t>Ct</a:t>
            </a:r>
            <a:r>
              <a:rPr lang="en-US" dirty="0" smtClean="0"/>
              <a:t> and Log Inactivation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290357" y="3492133"/>
            <a:ext cx="914400" cy="914400"/>
          </a:xfrm>
          <a:prstGeom prst="ellipse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Well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370217" y="3975462"/>
            <a:ext cx="8709" cy="8752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83625" y="4948338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NaOCl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4695945" y="2786746"/>
            <a:ext cx="1872343" cy="1733006"/>
          </a:xfrm>
          <a:prstGeom prst="round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Storage </a:t>
            </a:r>
          </a:p>
          <a:p>
            <a:pPr algn="ctr"/>
            <a:r>
              <a:rPr lang="en-US" dirty="0" smtClean="0"/>
              <a:t>Tank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7167155" y="4275909"/>
            <a:ext cx="3" cy="8752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936964" y="5212080"/>
            <a:ext cx="205537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</a:t>
            </a:r>
            <a:r>
              <a:rPr lang="en-US" baseline="-25000" dirty="0" smtClean="0"/>
              <a:t>2</a:t>
            </a:r>
          </a:p>
          <a:p>
            <a:r>
              <a:rPr lang="en-US" sz="1200" dirty="0"/>
              <a:t>Daily grab (≤ 3,300 people)</a:t>
            </a:r>
          </a:p>
          <a:p>
            <a:r>
              <a:rPr lang="en-US" sz="1200" dirty="0"/>
              <a:t>Continuous (&gt; 3,330 </a:t>
            </a:r>
            <a:r>
              <a:rPr lang="en-US" sz="1200" dirty="0" smtClean="0"/>
              <a:t>people)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8813075" y="3827143"/>
            <a:ext cx="13099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Distribution</a:t>
            </a:r>
          </a:p>
          <a:p>
            <a:r>
              <a:rPr lang="en-US" dirty="0" smtClean="0"/>
              <a:t>System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204754" y="3948287"/>
            <a:ext cx="101019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214949" y="3048000"/>
            <a:ext cx="0" cy="9101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5016137" y="4385892"/>
            <a:ext cx="8709" cy="206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214949" y="3048000"/>
            <a:ext cx="6096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435634" y="4258491"/>
            <a:ext cx="2238103" cy="174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69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Storage Tank Contactor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Calculating </a:t>
            </a:r>
            <a:r>
              <a:rPr lang="en-US" dirty="0">
                <a:solidFill>
                  <a:srgbClr val="0033CC"/>
                </a:solidFill>
              </a:rPr>
              <a:t>Ct</a:t>
            </a:r>
            <a:r>
              <a:rPr lang="en-US" dirty="0"/>
              <a:t> and Log Inactivation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Operating Tank Volume (Vol):  6,000 gallons</a:t>
            </a:r>
          </a:p>
          <a:p>
            <a:r>
              <a:rPr lang="en-US" dirty="0" smtClean="0"/>
              <a:t>Well Flow: 30 gpm</a:t>
            </a:r>
          </a:p>
          <a:p>
            <a:r>
              <a:rPr lang="en-US" dirty="0" smtClean="0"/>
              <a:t>Tank Flow: 80 gpm</a:t>
            </a:r>
          </a:p>
          <a:p>
            <a:r>
              <a:rPr lang="en-US" dirty="0" smtClean="0"/>
              <a:t>Baffling Factor (BF) for Tank: 0.1 </a:t>
            </a:r>
          </a:p>
          <a:p>
            <a:r>
              <a:rPr lang="en-US" dirty="0" smtClean="0"/>
              <a:t>Tank Contact Time:  (</a:t>
            </a:r>
            <a:r>
              <a:rPr lang="en-US" dirty="0" err="1" smtClean="0"/>
              <a:t>Vol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lang="en-US" dirty="0" err="1" smtClean="0"/>
              <a:t>BF</a:t>
            </a:r>
            <a:r>
              <a:rPr lang="en-US" dirty="0" smtClean="0"/>
              <a:t>)/flow = (6,000 gal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•0.</a:t>
            </a:r>
            <a:r>
              <a:rPr lang="en-US" dirty="0" smtClean="0"/>
              <a:t>1)/(80 gal/min) = </a:t>
            </a:r>
            <a:r>
              <a:rPr lang="en-US" b="1" u="sng" dirty="0" smtClean="0"/>
              <a:t>7.5 minutes</a:t>
            </a:r>
          </a:p>
          <a:p>
            <a:r>
              <a:rPr lang="en-US" dirty="0" smtClean="0"/>
              <a:t>Measured Chlorine Residual: </a:t>
            </a:r>
            <a:r>
              <a:rPr lang="en-US" b="1" u="sng" dirty="0" smtClean="0"/>
              <a:t>0.8 mg/L</a:t>
            </a:r>
            <a:r>
              <a:rPr lang="en-US" dirty="0" smtClean="0"/>
              <a:t> at water temperature of 12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  <a:endParaRPr lang="en-US" b="1" u="sng" dirty="0" smtClean="0"/>
          </a:p>
          <a:p>
            <a:r>
              <a:rPr lang="en-US" sz="2400" dirty="0" smtClean="0">
                <a:solidFill>
                  <a:srgbClr val="0033CC"/>
                </a:solidFill>
              </a:rPr>
              <a:t>Calculated Ct</a:t>
            </a:r>
            <a:r>
              <a:rPr lang="en-US" sz="2400" dirty="0" smtClean="0"/>
              <a:t>:  0.8 mg/L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lang="en-US" sz="2400" dirty="0" smtClean="0"/>
              <a:t> 7.5 minutes = </a:t>
            </a:r>
            <a:r>
              <a:rPr lang="en-US" sz="2400" b="1" u="sng" dirty="0" smtClean="0">
                <a:solidFill>
                  <a:srgbClr val="0033CC"/>
                </a:solidFill>
              </a:rPr>
              <a:t>6.0 mg/L </a:t>
            </a:r>
            <a:r>
              <a:rPr lang="en-US" sz="2400" b="1" u="sng" dirty="0" smtClean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lang="en-US" sz="2400" b="1" u="sng" dirty="0" smtClean="0">
                <a:solidFill>
                  <a:srgbClr val="0033CC"/>
                </a:solidFill>
              </a:rPr>
              <a:t> minutes </a:t>
            </a:r>
            <a:r>
              <a:rPr lang="en-US" sz="2400" b="1" dirty="0" smtClean="0"/>
              <a:t>(Delivered Dose)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9489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i="1" dirty="0" smtClean="0">
                <a:solidFill>
                  <a:srgbClr val="0033CC"/>
                </a:solidFill>
              </a:rPr>
              <a:t>Ct</a:t>
            </a:r>
            <a:r>
              <a:rPr lang="en-US" dirty="0" smtClean="0"/>
              <a:t> </a:t>
            </a:r>
            <a:r>
              <a:rPr lang="en-US" dirty="0" smtClean="0"/>
              <a:t>Table </a:t>
            </a:r>
            <a:r>
              <a:rPr lang="en-US" dirty="0" smtClean="0">
                <a:solidFill>
                  <a:schemeClr val="tx1"/>
                </a:solidFill>
              </a:rPr>
              <a:t>– Inactivation of </a:t>
            </a:r>
            <a:r>
              <a:rPr lang="en-US" dirty="0" smtClean="0">
                <a:solidFill>
                  <a:srgbClr val="0033CC"/>
                </a:solidFill>
              </a:rPr>
              <a:t>Viruses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by Free Chlorine, pH 6.0-9.0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812482"/>
              </p:ext>
            </p:extLst>
          </p:nvPr>
        </p:nvGraphicFramePr>
        <p:xfrm>
          <a:off x="1928164" y="2576946"/>
          <a:ext cx="7772399" cy="1528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5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5718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Inactivation</a:t>
                      </a:r>
                      <a:r>
                        <a:rPr lang="en-US" sz="1200" baseline="0" dirty="0" smtClean="0"/>
                        <a:t> (log)</a:t>
                      </a:r>
                      <a:endParaRPr lang="en-US" sz="1200" dirty="0"/>
                    </a:p>
                  </a:txBody>
                  <a:tcPr marL="91437" marR="91437" marT="45712" marB="45712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Temperature (</a:t>
                      </a:r>
                      <a:r>
                        <a:rPr lang="en-US" sz="1200" baseline="30000" dirty="0" smtClean="0"/>
                        <a:t>o</a:t>
                      </a:r>
                      <a:r>
                        <a:rPr lang="en-US" sz="1200" baseline="0" dirty="0" smtClean="0"/>
                        <a:t>C)</a:t>
                      </a:r>
                    </a:p>
                    <a:p>
                      <a:r>
                        <a:rPr lang="en-US" sz="1200" baseline="0" dirty="0" smtClean="0"/>
                        <a:t>    4           6            8             10            12            14           16            18            20            22           24</a:t>
                      </a:r>
                    </a:p>
                  </a:txBody>
                  <a:tcPr marL="91437" marR="91437" marT="45712" marB="45712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8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4.4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3.8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3.4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3.0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2.6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2.2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1.8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1.4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1.0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1.0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1.0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8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6.7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5.6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4.8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4.0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3.6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3.2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2.8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2.4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2.0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1.6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1.2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011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 marT="45712" marB="4571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8.9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7.6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6.8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6.0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5.2</a:t>
                      </a:r>
                      <a:endParaRPr lang="en-US" sz="1200" dirty="0"/>
                    </a:p>
                  </a:txBody>
                  <a:tcPr marL="91437" marR="91437" marT="45712" marB="4571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4.4</a:t>
                      </a:r>
                      <a:endParaRPr lang="en-US" sz="1200" dirty="0"/>
                    </a:p>
                  </a:txBody>
                  <a:tcPr marL="91437" marR="91437" marT="45712" marB="45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3.8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3.4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3.0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2.6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2.2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98195" y="4606835"/>
            <a:ext cx="79480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Storage Tank:</a:t>
            </a:r>
          </a:p>
          <a:p>
            <a:r>
              <a:rPr lang="en-US" dirty="0" smtClean="0"/>
              <a:t>Calculated Ct is </a:t>
            </a:r>
            <a:r>
              <a:rPr lang="en-US" dirty="0" smtClean="0">
                <a:solidFill>
                  <a:srgbClr val="0033CC"/>
                </a:solidFill>
              </a:rPr>
              <a:t>6.0 mg/L*min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5.2 mg/L*min </a:t>
            </a:r>
            <a:r>
              <a:rPr lang="en-US" dirty="0" smtClean="0"/>
              <a:t>(EPA Table) for temperature at 12</a:t>
            </a:r>
            <a:r>
              <a:rPr lang="en-US" baseline="30000" dirty="0" smtClean="0"/>
              <a:t>o</a:t>
            </a:r>
            <a:r>
              <a:rPr lang="en-US" dirty="0" smtClean="0"/>
              <a:t>C at 4 log virus inactivation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6.0</a:t>
            </a:r>
            <a:r>
              <a:rPr lang="en-US" dirty="0" smtClean="0"/>
              <a:t> &gt;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5.2</a:t>
            </a:r>
            <a:r>
              <a:rPr lang="en-US" dirty="0" smtClean="0"/>
              <a:t>, therefore the water system is meeting at least 4 log virus inactivation.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56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Ozone Disinfection</a:t>
            </a:r>
            <a:br>
              <a:rPr lang="en-US" dirty="0"/>
            </a:br>
            <a:r>
              <a:rPr lang="en-US" dirty="0"/>
              <a:t>Calculating </a:t>
            </a:r>
            <a:r>
              <a:rPr lang="en-US" dirty="0" smtClean="0">
                <a:solidFill>
                  <a:srgbClr val="0033CC"/>
                </a:solidFill>
              </a:rPr>
              <a:t>Ct</a:t>
            </a:r>
            <a:r>
              <a:rPr lang="en-US" dirty="0" smtClean="0"/>
              <a:t> &amp; Log Inactivation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377444" y="3892731"/>
            <a:ext cx="914400" cy="914400"/>
          </a:xfrm>
          <a:prstGeom prst="ellipse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Well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4695945" y="2786746"/>
            <a:ext cx="964631" cy="1733006"/>
          </a:xfrm>
          <a:prstGeom prst="round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5895702" y="4275909"/>
            <a:ext cx="3" cy="8752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87428" y="5098866"/>
            <a:ext cx="205537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r>
              <a:rPr lang="en-US" baseline="-25000" dirty="0" smtClean="0"/>
              <a:t>3</a:t>
            </a:r>
          </a:p>
          <a:p>
            <a:r>
              <a:rPr lang="en-US" sz="1200" dirty="0"/>
              <a:t>Daily grab (≤ 3,300 people)</a:t>
            </a:r>
          </a:p>
          <a:p>
            <a:r>
              <a:rPr lang="en-US" sz="1200" dirty="0"/>
              <a:t>Continuous (&gt; 3,330 </a:t>
            </a:r>
            <a:r>
              <a:rPr lang="en-US" sz="1200" dirty="0" smtClean="0"/>
              <a:t>people)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8978541" y="3827143"/>
            <a:ext cx="13099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Distribution</a:t>
            </a:r>
          </a:p>
          <a:p>
            <a:r>
              <a:rPr lang="en-US" dirty="0" smtClean="0"/>
              <a:t>System</a:t>
            </a:r>
            <a:endParaRPr lang="en-US" dirty="0"/>
          </a:p>
        </p:txBody>
      </p:sp>
      <p:cxnSp>
        <p:nvCxnSpPr>
          <p:cNvPr id="8" name="Straight Connector 7"/>
          <p:cNvCxnSpPr>
            <a:stCxn id="13" idx="2"/>
          </p:cNvCxnSpPr>
          <p:nvPr/>
        </p:nvCxnSpPr>
        <p:spPr>
          <a:xfrm flipV="1">
            <a:off x="5178261" y="3074126"/>
            <a:ext cx="20756" cy="14456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>
            <a:off x="4934420" y="2925300"/>
            <a:ext cx="487680" cy="871639"/>
          </a:xfrm>
          <a:prstGeom prst="arc">
            <a:avLst>
              <a:gd name="adj1" fmla="val 11482186"/>
              <a:gd name="adj2" fmla="val 0"/>
            </a:avLst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335386" y="4349931"/>
            <a:ext cx="154141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4519749" y="4349931"/>
            <a:ext cx="0" cy="5791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93911" y="4916770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r>
              <a:rPr lang="en-US" baseline="-25000" dirty="0" smtClean="0"/>
              <a:t>3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6406627" y="2810140"/>
            <a:ext cx="1872343" cy="1733006"/>
          </a:xfrm>
          <a:prstGeom prst="round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Storage </a:t>
            </a:r>
          </a:p>
          <a:p>
            <a:pPr algn="ctr"/>
            <a:r>
              <a:rPr lang="en-US" dirty="0" smtClean="0"/>
              <a:t>Tank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662055" y="2180162"/>
            <a:ext cx="1125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Ozone</a:t>
            </a:r>
          </a:p>
          <a:p>
            <a:r>
              <a:rPr lang="en-US" dirty="0" smtClean="0"/>
              <a:t>Contactor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5660576" y="4275909"/>
            <a:ext cx="60088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6261463" y="3074126"/>
            <a:ext cx="0" cy="120178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6261463" y="3074126"/>
            <a:ext cx="35705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8278970" y="4275909"/>
            <a:ext cx="71698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51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84564"/>
          </a:xfrm>
        </p:spPr>
        <p:txBody>
          <a:bodyPr/>
          <a:lstStyle/>
          <a:p>
            <a:pPr algn="ctr"/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Groundwater Rule</a:t>
            </a:r>
          </a:p>
          <a:p>
            <a:r>
              <a:rPr lang="en-US" dirty="0" smtClean="0"/>
              <a:t>Source Waters</a:t>
            </a:r>
          </a:p>
          <a:p>
            <a:r>
              <a:rPr lang="en-US" dirty="0" smtClean="0"/>
              <a:t>Log Inactivation</a:t>
            </a:r>
          </a:p>
          <a:p>
            <a:r>
              <a:rPr lang="en-US" dirty="0" smtClean="0"/>
              <a:t>Types of Disinfectants</a:t>
            </a:r>
          </a:p>
          <a:p>
            <a:r>
              <a:rPr lang="en-US" dirty="0" smtClean="0"/>
              <a:t>Ct Basics</a:t>
            </a:r>
          </a:p>
          <a:p>
            <a:r>
              <a:rPr lang="en-US" dirty="0" smtClean="0"/>
              <a:t>Baffling Factor</a:t>
            </a:r>
          </a:p>
          <a:p>
            <a:r>
              <a:rPr lang="en-US" dirty="0" smtClean="0"/>
              <a:t>Ct </a:t>
            </a:r>
            <a:r>
              <a:rPr lang="en-US" dirty="0" smtClean="0"/>
              <a:t>&amp; Log Inactivation </a:t>
            </a:r>
            <a:r>
              <a:rPr lang="en-US" dirty="0" smtClean="0"/>
              <a:t>Calculation Exampl</a:t>
            </a:r>
            <a:r>
              <a:rPr lang="en-US" dirty="0" smtClean="0"/>
              <a:t>e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97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Ozone Disinfection</a:t>
            </a:r>
            <a:br>
              <a:rPr lang="en-US" dirty="0"/>
            </a:br>
            <a:r>
              <a:rPr lang="en-US" dirty="0"/>
              <a:t>Calculating </a:t>
            </a:r>
            <a:r>
              <a:rPr lang="en-US" dirty="0">
                <a:solidFill>
                  <a:srgbClr val="0033CC"/>
                </a:solidFill>
              </a:rPr>
              <a:t>Ct</a:t>
            </a:r>
            <a:r>
              <a:rPr lang="en-US" dirty="0"/>
              <a:t> &amp; Log Inactivation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Operating Ozone Tank Volume (Vol):  1,000 gallons</a:t>
            </a:r>
          </a:p>
          <a:p>
            <a:r>
              <a:rPr lang="en-US" dirty="0" smtClean="0"/>
              <a:t>Well Flow: 30 gpm</a:t>
            </a:r>
          </a:p>
          <a:p>
            <a:r>
              <a:rPr lang="en-US" dirty="0" smtClean="0"/>
              <a:t>Baffling Factor (BF) for Tank: 0.4 </a:t>
            </a:r>
          </a:p>
          <a:p>
            <a:r>
              <a:rPr lang="en-US" dirty="0" smtClean="0"/>
              <a:t>Ozone Contact Time:  (</a:t>
            </a:r>
            <a:r>
              <a:rPr lang="en-US" dirty="0" err="1" smtClean="0"/>
              <a:t>Vol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lang="en-US" dirty="0" err="1" smtClean="0"/>
              <a:t>BF</a:t>
            </a:r>
            <a:r>
              <a:rPr lang="en-US" dirty="0" smtClean="0"/>
              <a:t>)/flow = (600 gal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•0.4</a:t>
            </a:r>
            <a:r>
              <a:rPr lang="en-US" dirty="0" smtClean="0"/>
              <a:t>)/(30 gal/min) = </a:t>
            </a:r>
            <a:r>
              <a:rPr lang="en-US" b="1" u="sng" dirty="0" smtClean="0"/>
              <a:t>8.0 minutes</a:t>
            </a:r>
          </a:p>
          <a:p>
            <a:r>
              <a:rPr lang="en-US" dirty="0" smtClean="0"/>
              <a:t>Measured Ozone Residual: </a:t>
            </a:r>
            <a:r>
              <a:rPr lang="en-US" b="1" u="sng" dirty="0" smtClean="0"/>
              <a:t>0.2 mg/L</a:t>
            </a:r>
            <a:r>
              <a:rPr lang="en-US" dirty="0" smtClean="0"/>
              <a:t> at water temperature of 10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  <a:endParaRPr lang="en-US" b="1" u="sng" dirty="0" smtClean="0"/>
          </a:p>
          <a:p>
            <a:r>
              <a:rPr lang="en-US" sz="2400" dirty="0" smtClean="0">
                <a:solidFill>
                  <a:srgbClr val="0033CC"/>
                </a:solidFill>
              </a:rPr>
              <a:t>Calculated Ct</a:t>
            </a:r>
            <a:r>
              <a:rPr lang="en-US" sz="2400" dirty="0" smtClean="0"/>
              <a:t>:  0.2 mg/L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lang="en-US" sz="2400" dirty="0" smtClean="0"/>
              <a:t> 8.0 minutes = </a:t>
            </a:r>
            <a:r>
              <a:rPr lang="en-US" sz="2400" b="1" u="sng" dirty="0" smtClean="0">
                <a:solidFill>
                  <a:srgbClr val="0033CC"/>
                </a:solidFill>
              </a:rPr>
              <a:t>1.6 mg/L </a:t>
            </a:r>
            <a:r>
              <a:rPr lang="en-US" sz="2400" b="1" u="sng" dirty="0" smtClean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lang="en-US" sz="2400" b="1" u="sng" dirty="0" smtClean="0">
                <a:solidFill>
                  <a:srgbClr val="0033CC"/>
                </a:solidFill>
              </a:rPr>
              <a:t> minutes </a:t>
            </a:r>
            <a:r>
              <a:rPr lang="en-US" sz="2400" b="1" dirty="0" smtClean="0"/>
              <a:t>(Delivered Dose)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3453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i="1" dirty="0" smtClean="0">
                <a:solidFill>
                  <a:srgbClr val="0033CC"/>
                </a:solidFill>
              </a:rPr>
              <a:t>Ct</a:t>
            </a:r>
            <a:r>
              <a:rPr lang="en-US" dirty="0" smtClean="0"/>
              <a:t> </a:t>
            </a:r>
            <a:r>
              <a:rPr lang="en-US" dirty="0" smtClean="0"/>
              <a:t>Table </a:t>
            </a:r>
            <a:r>
              <a:rPr lang="en-US" dirty="0" smtClean="0">
                <a:solidFill>
                  <a:schemeClr val="tx1"/>
                </a:solidFill>
              </a:rPr>
              <a:t>– Inactivation of Viruses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by Ozone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956548"/>
              </p:ext>
            </p:extLst>
          </p:nvPr>
        </p:nvGraphicFramePr>
        <p:xfrm>
          <a:off x="2070892" y="2046516"/>
          <a:ext cx="8327142" cy="1589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8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5793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809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Inactivation</a:t>
                      </a:r>
                      <a:r>
                        <a:rPr lang="en-US" sz="1400" baseline="0" dirty="0" smtClean="0"/>
                        <a:t> (log)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Temperature (</a:t>
                      </a:r>
                      <a:r>
                        <a:rPr lang="en-US" sz="1400" baseline="30000" dirty="0" smtClean="0"/>
                        <a:t>o</a:t>
                      </a:r>
                      <a:r>
                        <a:rPr lang="en-US" sz="1400" baseline="0" dirty="0" smtClean="0"/>
                        <a:t>C)</a:t>
                      </a:r>
                    </a:p>
                    <a:p>
                      <a:r>
                        <a:rPr lang="en-US" sz="1400" baseline="0" dirty="0" smtClean="0"/>
                        <a:t>     4            6             8         10         12         14         16          18           20          22          24</a:t>
                      </a:r>
                    </a:p>
                  </a:txBody>
                  <a:tcPr marL="91437" marR="91437" marT="45688" marB="45688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58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0.68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0.58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0.54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0.50</a:t>
                      </a:r>
                      <a:endParaRPr lang="en-US" sz="1400" dirty="0"/>
                    </a:p>
                  </a:txBody>
                  <a:tcPr marL="91437" marR="91437" marT="45688" marB="4568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0.42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0.34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0.29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0.27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0.25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0.21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0.17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58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1.03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0.88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0.84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0.80</a:t>
                      </a:r>
                      <a:endParaRPr lang="en-US" sz="1400" dirty="0"/>
                    </a:p>
                  </a:txBody>
                  <a:tcPr marL="91437" marR="91437" marT="45688" marB="4568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0.68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0.56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0.48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0.44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0.40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0.34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0.28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8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1.35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1.16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1.08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1.00</a:t>
                      </a:r>
                      <a:endParaRPr lang="en-US" sz="1400" dirty="0"/>
                    </a:p>
                  </a:txBody>
                  <a:tcPr marL="91437" marR="91437" marT="45688" marB="4568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0.84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0.68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0.58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0.54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0.50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0.42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0.34</a:t>
                      </a:r>
                      <a:endParaRPr lang="en-US" sz="1400" dirty="0"/>
                    </a:p>
                  </a:txBody>
                  <a:tcPr marL="91437" marR="91437" marT="45688" marB="4568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98195" y="4178210"/>
            <a:ext cx="79480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Ozone Tank:</a:t>
            </a:r>
          </a:p>
          <a:p>
            <a:r>
              <a:rPr lang="en-US" dirty="0" smtClean="0"/>
              <a:t>Calculated Ct is </a:t>
            </a:r>
            <a:r>
              <a:rPr lang="en-US" dirty="0" smtClean="0">
                <a:solidFill>
                  <a:srgbClr val="0033CC"/>
                </a:solidFill>
              </a:rPr>
              <a:t>1.6 mg/L*min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1.0 mg/L*min </a:t>
            </a:r>
            <a:r>
              <a:rPr lang="en-US" dirty="0" smtClean="0"/>
              <a:t>(EPA Table) for temperature at 10</a:t>
            </a:r>
            <a:r>
              <a:rPr lang="en-US" baseline="30000" dirty="0" smtClean="0"/>
              <a:t>o</a:t>
            </a:r>
            <a:r>
              <a:rPr lang="en-US" dirty="0" smtClean="0"/>
              <a:t>C at 4 log virus inactivation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1.6</a:t>
            </a:r>
            <a:r>
              <a:rPr lang="en-US" dirty="0" smtClean="0"/>
              <a:t> &gt;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1.0</a:t>
            </a:r>
            <a:r>
              <a:rPr lang="en-US" dirty="0" smtClean="0"/>
              <a:t>, therefore the water system is meeting at least 4 log virus inactivation.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35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Inactivation 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33CC"/>
                </a:solidFill>
              </a:rPr>
              <a:t>Ct</a:t>
            </a:r>
            <a:r>
              <a:rPr lang="en-US" dirty="0"/>
              <a:t> Comparisons (Delivered Dose)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8916838"/>
              </p:ext>
            </p:extLst>
          </p:nvPr>
        </p:nvGraphicFramePr>
        <p:xfrm>
          <a:off x="1371600" y="2286000"/>
          <a:ext cx="96012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7247">
                  <a:extLst>
                    <a:ext uri="{9D8B030D-6E8A-4147-A177-3AD203B41FA5}">
                      <a16:colId xmlns:a16="http://schemas.microsoft.com/office/drawing/2014/main" val="1555643801"/>
                    </a:ext>
                  </a:extLst>
                </a:gridCol>
                <a:gridCol w="1923802">
                  <a:extLst>
                    <a:ext uri="{9D8B030D-6E8A-4147-A177-3AD203B41FA5}">
                      <a16:colId xmlns:a16="http://schemas.microsoft.com/office/drawing/2014/main" val="242531612"/>
                    </a:ext>
                  </a:extLst>
                </a:gridCol>
                <a:gridCol w="1669671">
                  <a:extLst>
                    <a:ext uri="{9D8B030D-6E8A-4147-A177-3AD203B41FA5}">
                      <a16:colId xmlns:a16="http://schemas.microsoft.com/office/drawing/2014/main" val="1752876796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3315513570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3519739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30000" dirty="0" smtClean="0"/>
                        <a:t>1</a:t>
                      </a:r>
                      <a:r>
                        <a:rPr lang="en-US" dirty="0" smtClean="0"/>
                        <a:t>Disinfectant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Delivered Dose</a:t>
                      </a:r>
                    </a:p>
                    <a:p>
                      <a:pPr algn="ctr"/>
                      <a:r>
                        <a:rPr lang="en-US" dirty="0" smtClean="0"/>
                        <a:t>mg/L </a:t>
                      </a:r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•</a:t>
                      </a:r>
                      <a:r>
                        <a:rPr lang="en-US" dirty="0" smtClean="0"/>
                        <a:t>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Virus</a:t>
                      </a:r>
                    </a:p>
                    <a:p>
                      <a:pPr algn="ctr"/>
                      <a:r>
                        <a:rPr lang="en-US" dirty="0" smtClean="0"/>
                        <a:t>Log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Giardia cyst</a:t>
                      </a:r>
                    </a:p>
                    <a:p>
                      <a:pPr algn="ctr"/>
                      <a:r>
                        <a:rPr lang="en-US" dirty="0" smtClean="0"/>
                        <a:t>Log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Cryptosporidium</a:t>
                      </a:r>
                    </a:p>
                    <a:p>
                      <a:pPr algn="ctr"/>
                      <a:r>
                        <a:rPr lang="en-US" dirty="0" smtClean="0"/>
                        <a:t>Log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543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Ozone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239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Chlorine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30000" dirty="0" smtClean="0"/>
                        <a:t>3</a:t>
                      </a:r>
                      <a:r>
                        <a:rPr lang="en-US" dirty="0" smtClean="0"/>
                        <a:t>0.09 </a:t>
                      </a:r>
                      <a:r>
                        <a:rPr lang="en-US" dirty="0" smtClean="0"/>
                        <a:t>– 0.24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378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30000" dirty="0" smtClean="0"/>
                        <a:t>4</a:t>
                      </a:r>
                      <a:r>
                        <a:rPr lang="en-US" dirty="0" smtClean="0"/>
                        <a:t>Chlorine </a:t>
                      </a:r>
                      <a:r>
                        <a:rPr lang="en-US" dirty="0" smtClean="0"/>
                        <a:t>Dioxide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221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Chloramines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1,560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47365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00343" y="4445949"/>
            <a:ext cx="22797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aseline="30000" dirty="0" smtClean="0"/>
              <a:t>1</a:t>
            </a:r>
            <a:r>
              <a:rPr lang="en-US" sz="1400" dirty="0" smtClean="0"/>
              <a:t>Temperature at 9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C; </a:t>
            </a:r>
            <a:endParaRPr lang="en-US" sz="1400" dirty="0" smtClean="0"/>
          </a:p>
          <a:p>
            <a:r>
              <a:rPr lang="en-US" sz="1400" baseline="30000" dirty="0" smtClean="0"/>
              <a:t>2</a:t>
            </a:r>
            <a:r>
              <a:rPr lang="en-US" sz="1400" dirty="0" smtClean="0"/>
              <a:t>MRDL: = 4.0 mg/L as Cl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   </a:t>
            </a:r>
          </a:p>
          <a:p>
            <a:r>
              <a:rPr lang="en-US" sz="1400" baseline="30000" dirty="0" smtClean="0"/>
              <a:t>3</a:t>
            </a:r>
            <a:r>
              <a:rPr lang="en-US" sz="1400" dirty="0" smtClean="0"/>
              <a:t>pH</a:t>
            </a:r>
            <a:r>
              <a:rPr lang="en-US" sz="1400" dirty="0" smtClean="0"/>
              <a:t>: 6-9;   </a:t>
            </a:r>
            <a:endParaRPr lang="en-US" sz="1400" dirty="0" smtClean="0"/>
          </a:p>
          <a:p>
            <a:r>
              <a:rPr lang="en-US" sz="1400" baseline="30000" dirty="0" smtClean="0"/>
              <a:t>4</a:t>
            </a:r>
            <a:r>
              <a:rPr lang="en-US" sz="1400" dirty="0" smtClean="0"/>
              <a:t>MRDL </a:t>
            </a:r>
            <a:r>
              <a:rPr lang="en-US" sz="1400" dirty="0" smtClean="0"/>
              <a:t>= 0.8 </a:t>
            </a:r>
            <a:r>
              <a:rPr lang="en-US" sz="1400" dirty="0" smtClean="0"/>
              <a:t>mg/L as </a:t>
            </a:r>
            <a:r>
              <a:rPr lang="en-US" sz="1400" dirty="0" smtClean="0"/>
              <a:t>ClO</a:t>
            </a:r>
            <a:r>
              <a:rPr lang="en-US" sz="1400" baseline="-25000" dirty="0" smtClean="0"/>
              <a:t>2</a:t>
            </a:r>
            <a:endParaRPr lang="en-US" sz="1400" baseline="-25000" dirty="0"/>
          </a:p>
        </p:txBody>
      </p:sp>
    </p:spTree>
    <p:extLst>
      <p:ext uri="{BB962C8B-B14F-4D97-AF65-F5344CB8AC3E}">
        <p14:creationId xmlns:p14="http://schemas.microsoft.com/office/powerpoint/2010/main" val="75884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UV Log Inactivation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002212"/>
              </p:ext>
            </p:extLst>
          </p:nvPr>
        </p:nvGraphicFramePr>
        <p:xfrm>
          <a:off x="1361209" y="2704604"/>
          <a:ext cx="96012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745">
                  <a:extLst>
                    <a:ext uri="{9D8B030D-6E8A-4147-A177-3AD203B41FA5}">
                      <a16:colId xmlns:a16="http://schemas.microsoft.com/office/drawing/2014/main" val="1192956976"/>
                    </a:ext>
                  </a:extLst>
                </a:gridCol>
                <a:gridCol w="1947554">
                  <a:extLst>
                    <a:ext uri="{9D8B030D-6E8A-4147-A177-3AD203B41FA5}">
                      <a16:colId xmlns:a16="http://schemas.microsoft.com/office/drawing/2014/main" val="2738023198"/>
                    </a:ext>
                  </a:extLst>
                </a:gridCol>
                <a:gridCol w="1693421">
                  <a:extLst>
                    <a:ext uri="{9D8B030D-6E8A-4147-A177-3AD203B41FA5}">
                      <a16:colId xmlns:a16="http://schemas.microsoft.com/office/drawing/2014/main" val="3131246199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3598899820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25730112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Disinfectant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Delivered Dose</a:t>
                      </a:r>
                    </a:p>
                    <a:p>
                      <a:pPr algn="ctr"/>
                      <a:r>
                        <a:rPr lang="en-US" altLang="en-US" dirty="0" err="1" smtClean="0"/>
                        <a:t>mW</a:t>
                      </a:r>
                      <a:r>
                        <a:rPr lang="en-US" altLang="en-US" dirty="0" smtClean="0"/>
                        <a:t>/cm</a:t>
                      </a:r>
                      <a:r>
                        <a:rPr lang="en-US" altLang="en-US" baseline="30000" dirty="0" smtClean="0"/>
                        <a:t>2</a:t>
                      </a:r>
                      <a:r>
                        <a:rPr lang="en-US" altLang="en-US" dirty="0" smtClean="0"/>
                        <a:t> </a:t>
                      </a:r>
                      <a:r>
                        <a:rPr lang="en-US" alt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•</a:t>
                      </a:r>
                      <a:r>
                        <a:rPr lang="en-US" altLang="en-US" dirty="0" smtClean="0"/>
                        <a:t> sec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</a:t>
                      </a:r>
                      <a:r>
                        <a:rPr lang="en-US" altLang="en-US" dirty="0" smtClean="0"/>
                        <a:t>mJ/cm</a:t>
                      </a:r>
                      <a:r>
                        <a:rPr lang="en-US" altLang="en-US" baseline="30000" dirty="0" smtClean="0"/>
                        <a:t>2</a:t>
                      </a:r>
                      <a:r>
                        <a:rPr lang="en-US" altLang="en-US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Virus</a:t>
                      </a:r>
                    </a:p>
                    <a:p>
                      <a:pPr algn="ctr"/>
                      <a:r>
                        <a:rPr lang="en-US" dirty="0" smtClean="0"/>
                        <a:t>Log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Giardia cyst</a:t>
                      </a:r>
                    </a:p>
                    <a:p>
                      <a:pPr algn="ctr"/>
                      <a:r>
                        <a:rPr lang="en-US" dirty="0" smtClean="0"/>
                        <a:t>Log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Cryptosporidium</a:t>
                      </a:r>
                    </a:p>
                    <a:p>
                      <a:pPr algn="ctr"/>
                      <a:r>
                        <a:rPr lang="en-US" dirty="0" smtClean="0"/>
                        <a:t>Log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436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Ultraviolet Radiation (UV)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/>
                        <a:t>186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/>
                        <a:t>4.0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/>
                        <a:t>4.0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/>
                        <a:t>4.0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593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80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https://www.waterboards.ca.gov</a:t>
            </a:r>
            <a:r>
              <a:rPr lang="en-US" dirty="0" smtClean="0">
                <a:hlinkClick r:id="rId2"/>
              </a:rPr>
              <a:t>/</a:t>
            </a:r>
          </a:p>
          <a:p>
            <a:pPr lvl="1"/>
            <a:r>
              <a:rPr lang="en-US" dirty="0" smtClean="0">
                <a:hlinkClick r:id="rId2"/>
              </a:rPr>
              <a:t>Drinking Water</a:t>
            </a:r>
          </a:p>
          <a:p>
            <a:pPr lvl="1"/>
            <a:r>
              <a:rPr lang="en-US" dirty="0" smtClean="0">
                <a:hlinkClick r:id="rId2"/>
              </a:rPr>
              <a:t>Drinking Water Field Operations Branch Districts</a:t>
            </a:r>
          </a:p>
          <a:p>
            <a:pPr lvl="1"/>
            <a:r>
              <a:rPr lang="en-US" dirty="0" smtClean="0">
                <a:hlinkClick r:id="rId2"/>
              </a:rPr>
              <a:t>Mendocino – District 03</a:t>
            </a:r>
          </a:p>
          <a:p>
            <a:pPr lvl="1"/>
            <a:r>
              <a:rPr lang="en-US" dirty="0" smtClean="0">
                <a:hlinkClick r:id="rId2"/>
              </a:rPr>
              <a:t>CT Spreadsheets</a:t>
            </a:r>
          </a:p>
          <a:p>
            <a:pPr lvl="1"/>
            <a:r>
              <a:rPr lang="en-US" dirty="0" smtClean="0">
                <a:hlinkClick r:id="rId2"/>
              </a:rPr>
              <a:t>CT Presentations</a:t>
            </a:r>
          </a:p>
          <a:p>
            <a:pPr lvl="1"/>
            <a:endParaRPr lang="en-US" dirty="0" smtClean="0">
              <a:hlinkClick r:id="rId2"/>
            </a:endParaRPr>
          </a:p>
          <a:p>
            <a:endParaRPr lang="en-US" dirty="0">
              <a:hlinkClick r:id="rId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686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Groundwater Rule</a:t>
            </a:r>
            <a:br>
              <a:rPr lang="en-US" dirty="0" smtClean="0"/>
            </a:br>
            <a:r>
              <a:rPr lang="en-US" dirty="0" smtClean="0"/>
              <a:t>Regulatory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Groundwater Rule</a:t>
            </a:r>
            <a:r>
              <a:rPr lang="en-US" dirty="0" smtClean="0"/>
              <a:t>:  Groundwater systems (GWS) that </a:t>
            </a:r>
            <a:r>
              <a:rPr lang="en-US" b="1" u="sng" dirty="0" smtClean="0"/>
              <a:t>do not </a:t>
            </a:r>
            <a:r>
              <a:rPr lang="en-US" dirty="0" smtClean="0"/>
              <a:t>provide disinfection or do disinfect but do not get virus inactivation credit must conduct source water monitoring (E. coli) whenever they are notified of a total coliform positive (TC+) routing sample (Total Coliform Rule).  </a:t>
            </a:r>
          </a:p>
          <a:p>
            <a:r>
              <a:rPr lang="en-US" dirty="0" smtClean="0"/>
              <a:t>As a result of the above rule, GWS may choose to </a:t>
            </a:r>
            <a:r>
              <a:rPr lang="en-US" b="1" u="sng" dirty="0" smtClean="0"/>
              <a:t>provide 4-log virus </a:t>
            </a:r>
            <a:r>
              <a:rPr lang="en-US" dirty="0" smtClean="0"/>
              <a:t>treatment to forgo triggered source water E. coil monitoring due to a routine positive bacteriological distribution sample.  </a:t>
            </a:r>
          </a:p>
          <a:p>
            <a:r>
              <a:rPr lang="en-US" dirty="0" smtClean="0"/>
              <a:t>Groundwater systems with significant deficiencies may be required to disinfect to achieve 4-log inactivation of viruses. </a:t>
            </a:r>
          </a:p>
          <a:p>
            <a:pPr lvl="1"/>
            <a:r>
              <a:rPr lang="en-US" dirty="0" smtClean="0"/>
              <a:t>Fecal/E.coli</a:t>
            </a:r>
          </a:p>
          <a:p>
            <a:pPr lvl="1"/>
            <a:r>
              <a:rPr lang="en-US" dirty="0" smtClean="0"/>
              <a:t>Inadequate construction</a:t>
            </a:r>
          </a:p>
          <a:p>
            <a:pPr lvl="1"/>
            <a:r>
              <a:rPr lang="en-US" dirty="0" smtClean="0"/>
              <a:t>Near surface water source (possible influence)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19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Waters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Vertical and Horizontal Wells</a:t>
            </a:r>
          </a:p>
          <a:p>
            <a:r>
              <a:rPr lang="en-US" dirty="0" smtClean="0"/>
              <a:t>Springs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1091" y="2286000"/>
            <a:ext cx="4224052" cy="3168039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308" y="3454399"/>
            <a:ext cx="3749964" cy="2812473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9134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Inactivation</a:t>
            </a:r>
            <a:br>
              <a:rPr lang="en-US" dirty="0" smtClean="0"/>
            </a:br>
            <a:r>
              <a:rPr lang="en-US" dirty="0" smtClean="0"/>
              <a:t>Understanding 4-Log Virus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Virus treatment means virus removal and/or </a:t>
            </a:r>
            <a:r>
              <a:rPr lang="en-US" b="1" u="sng" dirty="0" smtClean="0"/>
              <a:t>inactivation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Removal/inactivation of microorganisms, including viruses, generally is measured on logarithmic scale.</a:t>
            </a:r>
          </a:p>
          <a:p>
            <a:r>
              <a:rPr lang="en-US" dirty="0" smtClean="0"/>
              <a:t>Log inactivation of viruses relates to </a:t>
            </a:r>
            <a:r>
              <a:rPr lang="en-US" b="1" dirty="0" smtClean="0"/>
              <a:t>% inactivation</a:t>
            </a:r>
            <a:r>
              <a:rPr lang="en-US" dirty="0" smtClean="0"/>
              <a:t> of viruses.</a:t>
            </a:r>
          </a:p>
          <a:p>
            <a:pPr lvl="1"/>
            <a:r>
              <a:rPr lang="en-US" dirty="0" smtClean="0"/>
              <a:t>1-log inactivation = 9 out of 10 = 90% inactivation</a:t>
            </a:r>
          </a:p>
          <a:p>
            <a:pPr lvl="1"/>
            <a:r>
              <a:rPr lang="en-US" dirty="0" smtClean="0"/>
              <a:t>2-log inactivation = 99 out of 100 = 99% inactivation</a:t>
            </a:r>
          </a:p>
          <a:p>
            <a:pPr lvl="1"/>
            <a:r>
              <a:rPr lang="en-US" dirty="0" smtClean="0"/>
              <a:t>3-log inactivation = 999 out of 1,000 = 99.9% inactivation</a:t>
            </a:r>
          </a:p>
          <a:p>
            <a:pPr lvl="1"/>
            <a:r>
              <a:rPr lang="en-US" u="sng" dirty="0" smtClean="0">
                <a:solidFill>
                  <a:schemeClr val="tx1"/>
                </a:solidFill>
              </a:rPr>
              <a:t>4-log inactivation = 9,999 out of 10,000 = 99.99% inactivation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20091" y="3792718"/>
            <a:ext cx="7583682" cy="1656737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1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Disinfectants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Chlorine</a:t>
            </a:r>
          </a:p>
          <a:p>
            <a:r>
              <a:rPr lang="en-US" dirty="0" smtClean="0"/>
              <a:t>Ozone</a:t>
            </a:r>
          </a:p>
          <a:p>
            <a:r>
              <a:rPr lang="en-US" dirty="0" smtClean="0"/>
              <a:t>Ultraviolet Radiation (UV)</a:t>
            </a:r>
          </a:p>
          <a:p>
            <a:r>
              <a:rPr lang="en-US" dirty="0" smtClean="0"/>
              <a:t>Chlorine Dioxide</a:t>
            </a:r>
          </a:p>
          <a:p>
            <a:r>
              <a:rPr lang="en-US" dirty="0" smtClean="0"/>
              <a:t>Chloramines</a:t>
            </a:r>
          </a:p>
        </p:txBody>
      </p:sp>
      <p:sp>
        <p:nvSpPr>
          <p:cNvPr id="4" name="Oval 3"/>
          <p:cNvSpPr/>
          <p:nvPr/>
        </p:nvSpPr>
        <p:spPr>
          <a:xfrm>
            <a:off x="1071154" y="2029097"/>
            <a:ext cx="2046515" cy="114082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17669" y="2447891"/>
            <a:ext cx="3924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Most common for small water systems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8580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1" y="457201"/>
            <a:ext cx="8183563" cy="854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 smtClean="0">
                <a:solidFill>
                  <a:srgbClr val="0033CC"/>
                </a:solidFill>
              </a:rPr>
              <a:t>Ct</a:t>
            </a:r>
            <a:r>
              <a:rPr lang="en-US" dirty="0" smtClean="0">
                <a:solidFill>
                  <a:schemeClr val="tx1"/>
                </a:solidFill>
              </a:rPr>
              <a:t> Basics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0550" y="1287464"/>
            <a:ext cx="8229600" cy="4876800"/>
          </a:xfrm>
        </p:spPr>
        <p:txBody>
          <a:bodyPr rtlCol="0">
            <a:normAutofit/>
          </a:bodyPr>
          <a:lstStyle/>
          <a:p>
            <a:pPr marL="0" indent="0">
              <a:spcAft>
                <a:spcPts val="0"/>
              </a:spcAft>
              <a:buNone/>
              <a:defRPr/>
            </a:pPr>
            <a:r>
              <a:rPr lang="en-US" sz="2400" dirty="0" smtClean="0"/>
              <a:t>- Log inactivation is based on the </a:t>
            </a:r>
            <a:r>
              <a:rPr lang="en-US" sz="2400" b="1" u="sng" dirty="0" smtClean="0"/>
              <a:t>Delivered Dose</a:t>
            </a:r>
            <a:r>
              <a:rPr lang="en-US" sz="2400" dirty="0" smtClean="0"/>
              <a:t>, </a:t>
            </a:r>
            <a:r>
              <a:rPr lang="en-US" sz="2400" dirty="0"/>
              <a:t>“</a:t>
            </a:r>
            <a:r>
              <a:rPr lang="en-US" sz="2400" b="1" i="1" dirty="0">
                <a:solidFill>
                  <a:srgbClr val="0033CC"/>
                </a:solidFill>
              </a:rPr>
              <a:t>Ct</a:t>
            </a:r>
            <a:r>
              <a:rPr lang="en-US" sz="2400" dirty="0" smtClean="0"/>
              <a:t>”</a:t>
            </a:r>
          </a:p>
          <a:p>
            <a:pPr marL="0" indent="0">
              <a:spcAft>
                <a:spcPts val="0"/>
              </a:spcAft>
              <a:buNone/>
              <a:defRPr/>
            </a:pPr>
            <a:endParaRPr lang="en-US" i="1" baseline="30000" dirty="0" smtClean="0"/>
          </a:p>
          <a:p>
            <a:pPr marL="274637" lvl="1" indent="0">
              <a:spcAft>
                <a:spcPts val="0"/>
              </a:spcAft>
              <a:buNone/>
              <a:defRPr/>
            </a:pPr>
            <a:r>
              <a:rPr lang="en-US" sz="2400" dirty="0"/>
              <a:t>“</a:t>
            </a:r>
            <a:r>
              <a:rPr lang="en-US" sz="2400" b="1" dirty="0">
                <a:solidFill>
                  <a:srgbClr val="0033CC"/>
                </a:solidFill>
              </a:rPr>
              <a:t>C</a:t>
            </a:r>
            <a:r>
              <a:rPr lang="en-US" sz="2400" dirty="0"/>
              <a:t>” is the disinfectant residual (mg/L)</a:t>
            </a:r>
          </a:p>
          <a:p>
            <a:pPr marL="274637" lvl="1" indent="0">
              <a:spcAft>
                <a:spcPts val="0"/>
              </a:spcAft>
              <a:buNone/>
              <a:defRPr/>
            </a:pPr>
            <a:r>
              <a:rPr lang="en-US" sz="2400" dirty="0"/>
              <a:t>“</a:t>
            </a:r>
            <a:r>
              <a:rPr lang="en-US" sz="2400" b="1" dirty="0">
                <a:solidFill>
                  <a:srgbClr val="0033CC"/>
                </a:solidFill>
              </a:rPr>
              <a:t>t</a:t>
            </a:r>
            <a:r>
              <a:rPr lang="en-US" sz="2400" dirty="0"/>
              <a:t>” is the exposure or contact time (minutes</a:t>
            </a:r>
            <a:r>
              <a:rPr lang="en-US" sz="2400" dirty="0" smtClean="0"/>
              <a:t>)</a:t>
            </a:r>
          </a:p>
          <a:p>
            <a:pPr marL="274637" lvl="1" indent="0">
              <a:spcAft>
                <a:spcPts val="0"/>
              </a:spcAft>
              <a:buNone/>
              <a:defRPr/>
            </a:pPr>
            <a:r>
              <a:rPr lang="en-US" sz="2400" dirty="0"/>
              <a:t>	</a:t>
            </a:r>
            <a:r>
              <a:rPr lang="en-US" sz="2400" u="sng" dirty="0" smtClean="0"/>
              <a:t>Multiply them:</a:t>
            </a:r>
            <a:endParaRPr lang="en-US" sz="2400" u="sng" dirty="0"/>
          </a:p>
          <a:p>
            <a:pPr marL="287338" indent="0">
              <a:lnSpc>
                <a:spcPct val="80000"/>
              </a:lnSpc>
              <a:spcAft>
                <a:spcPts val="0"/>
              </a:spcAft>
              <a:buClr>
                <a:schemeClr val="accent2"/>
              </a:buClr>
              <a:buNone/>
              <a:defRPr/>
            </a:pPr>
            <a:r>
              <a:rPr lang="en-US" b="1" i="1" dirty="0" smtClean="0">
                <a:solidFill>
                  <a:srgbClr val="0033CC"/>
                </a:solidFill>
              </a:rPr>
              <a:t>C</a:t>
            </a:r>
            <a:r>
              <a:rPr lang="en-US" b="1" dirty="0" smtClean="0">
                <a:solidFill>
                  <a:srgbClr val="0033CC"/>
                </a:solidFill>
              </a:rPr>
              <a:t> </a:t>
            </a:r>
            <a:r>
              <a:rPr lang="en-US" b="1" dirty="0" smtClean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lang="en-US" b="1" dirty="0" smtClean="0">
                <a:solidFill>
                  <a:srgbClr val="0033CC"/>
                </a:solidFill>
              </a:rPr>
              <a:t> </a:t>
            </a:r>
            <a:r>
              <a:rPr lang="en-US" b="1" i="1" dirty="0">
                <a:solidFill>
                  <a:srgbClr val="0033CC"/>
                </a:solidFill>
              </a:rPr>
              <a:t>t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dirty="0"/>
              <a:t>= mg/L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lang="en-US" dirty="0" smtClean="0"/>
              <a:t> min </a:t>
            </a:r>
            <a:r>
              <a:rPr lang="en-US" b="1" dirty="0" smtClean="0"/>
              <a:t>(delivered dose)</a:t>
            </a:r>
            <a:endParaRPr lang="en-US" b="1" dirty="0"/>
          </a:p>
          <a:p>
            <a:pPr marL="287338" indent="0">
              <a:lnSpc>
                <a:spcPct val="80000"/>
              </a:lnSpc>
              <a:spcAft>
                <a:spcPts val="0"/>
              </a:spcAft>
              <a:buClr>
                <a:schemeClr val="accent2"/>
              </a:buClr>
              <a:buNone/>
              <a:defRPr/>
            </a:pPr>
            <a:endParaRPr lang="en-US" dirty="0" smtClean="0"/>
          </a:p>
          <a:p>
            <a:pPr marL="0" indent="0">
              <a:lnSpc>
                <a:spcPct val="80000"/>
              </a:lnSpc>
              <a:spcAft>
                <a:spcPts val="0"/>
              </a:spcAft>
              <a:buClr>
                <a:schemeClr val="accent2"/>
              </a:buClr>
              <a:buNone/>
              <a:defRPr/>
            </a:pPr>
            <a:r>
              <a:rPr lang="en-US" dirty="0" smtClean="0"/>
              <a:t>The calculated </a:t>
            </a:r>
            <a:r>
              <a:rPr lang="en-US" i="1" dirty="0">
                <a:solidFill>
                  <a:srgbClr val="0033CC"/>
                </a:solidFill>
              </a:rPr>
              <a:t>Ct</a:t>
            </a:r>
            <a:r>
              <a:rPr lang="en-US" dirty="0"/>
              <a:t> value is looked up in </a:t>
            </a:r>
            <a:r>
              <a:rPr lang="en-US" b="1" dirty="0"/>
              <a:t>EPA </a:t>
            </a:r>
            <a:r>
              <a:rPr lang="en-US" b="1" i="1" dirty="0">
                <a:solidFill>
                  <a:srgbClr val="0033CC"/>
                </a:solidFill>
              </a:rPr>
              <a:t>Ct</a:t>
            </a:r>
            <a:r>
              <a:rPr lang="en-US" b="1" dirty="0"/>
              <a:t> </a:t>
            </a:r>
            <a:r>
              <a:rPr lang="en-US" dirty="0"/>
              <a:t>tables to determine the log inactivation based on </a:t>
            </a:r>
            <a:r>
              <a:rPr lang="en-US" dirty="0" smtClean="0"/>
              <a:t>specific monitoring parameters (pH, disinfectant residual and/or temperature).</a:t>
            </a:r>
            <a:endParaRPr lang="en-US" dirty="0"/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4565650" y="5334001"/>
            <a:ext cx="2819400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baseline="-18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18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18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18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18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18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18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18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18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800" i="1" baseline="0">
                <a:solidFill>
                  <a:srgbClr val="0033CC"/>
                </a:solidFill>
              </a:rPr>
              <a:t>Ct</a:t>
            </a:r>
            <a:r>
              <a:rPr lang="en-US" altLang="en-US" sz="4800" baseline="0"/>
              <a:t> value</a:t>
            </a:r>
          </a:p>
        </p:txBody>
      </p:sp>
    </p:spTree>
    <p:extLst>
      <p:ext uri="{BB962C8B-B14F-4D97-AF65-F5344CB8AC3E}">
        <p14:creationId xmlns:p14="http://schemas.microsoft.com/office/powerpoint/2010/main" val="327298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i="1" dirty="0" smtClean="0">
                <a:solidFill>
                  <a:srgbClr val="0033CC"/>
                </a:solidFill>
              </a:rPr>
              <a:t>Ct</a:t>
            </a:r>
            <a:r>
              <a:rPr lang="en-US" dirty="0" smtClean="0"/>
              <a:t> </a:t>
            </a:r>
            <a:r>
              <a:rPr lang="en-US" dirty="0" smtClean="0"/>
              <a:t>Table </a:t>
            </a:r>
            <a:r>
              <a:rPr lang="en-US" dirty="0" smtClean="0">
                <a:solidFill>
                  <a:schemeClr val="tx1"/>
                </a:solidFill>
              </a:rPr>
              <a:t>– Inactivation of </a:t>
            </a:r>
            <a:r>
              <a:rPr lang="en-US" dirty="0" smtClean="0">
                <a:solidFill>
                  <a:srgbClr val="0033CC"/>
                </a:solidFill>
              </a:rPr>
              <a:t>Viruses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by Free Chlorine, pH 6.0-9.0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7717756"/>
              </p:ext>
            </p:extLst>
          </p:nvPr>
        </p:nvGraphicFramePr>
        <p:xfrm>
          <a:off x="1928164" y="2576946"/>
          <a:ext cx="7772399" cy="1528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5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45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5718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Inactivation</a:t>
                      </a:r>
                      <a:r>
                        <a:rPr lang="en-US" sz="1200" baseline="0" dirty="0" smtClean="0"/>
                        <a:t> (log)</a:t>
                      </a:r>
                      <a:endParaRPr lang="en-US" sz="1200" dirty="0"/>
                    </a:p>
                  </a:txBody>
                  <a:tcPr marL="91437" marR="91437" marT="45712" marB="45712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Temperature (</a:t>
                      </a:r>
                      <a:r>
                        <a:rPr lang="en-US" sz="1200" baseline="30000" dirty="0" smtClean="0"/>
                        <a:t>o</a:t>
                      </a:r>
                      <a:r>
                        <a:rPr lang="en-US" sz="1200" baseline="0" dirty="0" smtClean="0"/>
                        <a:t>C)</a:t>
                      </a:r>
                    </a:p>
                    <a:p>
                      <a:r>
                        <a:rPr lang="en-US" sz="1200" baseline="0" dirty="0" smtClean="0"/>
                        <a:t>    4           6            8             10            12            14           16            18            20            22           24</a:t>
                      </a:r>
                    </a:p>
                  </a:txBody>
                  <a:tcPr marL="91437" marR="91437" marT="45712" marB="45712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tc hMerge="1"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1437" marR="91437" marT="45727" marB="4572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8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4.4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3.8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3.4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3.0</a:t>
                      </a:r>
                      <a:endParaRPr lang="en-US" sz="1200" dirty="0"/>
                    </a:p>
                  </a:txBody>
                  <a:tcPr marL="91437" marR="91437" marT="45712" marB="45712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2.6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2.2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1.8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1.4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1.0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1.0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1.0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8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6.7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5.6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4.8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4.0</a:t>
                      </a:r>
                      <a:endParaRPr lang="en-US" sz="1200" dirty="0"/>
                    </a:p>
                  </a:txBody>
                  <a:tcPr marL="91437" marR="91437" marT="45712" marB="45712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3.6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3.2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2.8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2.4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2.0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1.6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1.2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011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 marT="45712" marB="45712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8.9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7.6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6.8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6.0</a:t>
                      </a:r>
                      <a:endParaRPr lang="en-US" sz="1200" dirty="0"/>
                    </a:p>
                  </a:txBody>
                  <a:tcPr marL="91437" marR="91437" marT="45712" marB="45712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5.2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4.4</a:t>
                      </a:r>
                      <a:endParaRPr lang="en-US" sz="1200" dirty="0"/>
                    </a:p>
                  </a:txBody>
                  <a:tcPr marL="91437" marR="91437" marT="45712" marB="45712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3.8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3.4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3.0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2.6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2.2</a:t>
                      </a:r>
                      <a:endParaRPr lang="en-US" sz="1200" dirty="0"/>
                    </a:p>
                  </a:txBody>
                  <a:tcPr marL="91437" marR="91437" marT="45712" marB="4571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98195" y="4667795"/>
            <a:ext cx="66664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Calculated </a:t>
            </a:r>
            <a:r>
              <a:rPr lang="en-US" dirty="0" smtClean="0"/>
              <a:t>Ct is </a:t>
            </a:r>
            <a:r>
              <a:rPr lang="en-US" dirty="0" smtClean="0">
                <a:solidFill>
                  <a:srgbClr val="0033CC"/>
                </a:solidFill>
              </a:rPr>
              <a:t>4.5 </a:t>
            </a:r>
            <a:r>
              <a:rPr lang="en-US" dirty="0" smtClean="0">
                <a:solidFill>
                  <a:srgbClr val="0033CC"/>
                </a:solidFill>
              </a:rPr>
              <a:t>mg/L*min</a:t>
            </a:r>
          </a:p>
          <a:p>
            <a:r>
              <a:rPr lang="en-US" dirty="0" smtClean="0"/>
              <a:t>Temperature: </a:t>
            </a:r>
            <a:r>
              <a:rPr lang="en-US" dirty="0" smtClean="0"/>
              <a:t> 10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</a:p>
          <a:p>
            <a:endParaRPr lang="en-US" dirty="0"/>
          </a:p>
          <a:p>
            <a:r>
              <a:rPr lang="en-US" dirty="0" smtClean="0"/>
              <a:t>From Ct Table:  The log inactivation is somewhere between 3 and 4.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93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9645" y="2019300"/>
            <a:ext cx="9601200" cy="3581400"/>
          </a:xfrm>
        </p:spPr>
        <p:txBody>
          <a:bodyPr/>
          <a:lstStyle/>
          <a:p>
            <a:r>
              <a:rPr lang="en-US" dirty="0" smtClean="0"/>
              <a:t>Disinfectant concentration “</a:t>
            </a:r>
            <a:r>
              <a:rPr lang="en-US" b="1" dirty="0" smtClean="0">
                <a:solidFill>
                  <a:srgbClr val="0033CC"/>
                </a:solidFill>
              </a:rPr>
              <a:t>C</a:t>
            </a:r>
            <a:r>
              <a:rPr lang="en-US" dirty="0" smtClean="0"/>
              <a:t>” is measured before the first customer or outlet of water system. </a:t>
            </a:r>
          </a:p>
          <a:p>
            <a:r>
              <a:rPr lang="en-US" dirty="0" smtClean="0"/>
              <a:t>Exposure or contact time “</a:t>
            </a:r>
            <a:r>
              <a:rPr lang="en-US" b="1" dirty="0" smtClean="0">
                <a:solidFill>
                  <a:srgbClr val="0033CC"/>
                </a:solidFill>
              </a:rPr>
              <a:t>t</a:t>
            </a:r>
            <a:r>
              <a:rPr lang="en-US" dirty="0" smtClean="0"/>
              <a:t>” is difficult of quantify.  Theoretically, “</a:t>
            </a:r>
            <a:r>
              <a:rPr lang="en-US" altLang="en-US" dirty="0">
                <a:solidFill>
                  <a:srgbClr val="0033CC"/>
                </a:solidFill>
                <a:latin typeface="Calibri" pitchFamily="34" charset="0"/>
                <a:cs typeface="Arial" charset="0"/>
                <a:sym typeface="Symbol" pitchFamily="18" charset="2"/>
              </a:rPr>
              <a:t>Ƭ</a:t>
            </a:r>
            <a:r>
              <a:rPr lang="en-US" dirty="0" smtClean="0"/>
              <a:t>” is calculated as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b="1" dirty="0">
                <a:solidFill>
                  <a:srgbClr val="0033CC"/>
                </a:solidFill>
              </a:rPr>
              <a:t>Ct</a:t>
            </a:r>
            <a:r>
              <a:rPr lang="en-US" dirty="0">
                <a:solidFill>
                  <a:schemeClr val="tx1"/>
                </a:solidFill>
              </a:rPr>
              <a:t> Basics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1683097"/>
              </p:ext>
            </p:extLst>
          </p:nvPr>
        </p:nvGraphicFramePr>
        <p:xfrm>
          <a:off x="1841501" y="3280786"/>
          <a:ext cx="5623522" cy="1142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" imgW="3251160" imgH="660240" progId="Equation.3">
                  <p:embed/>
                </p:oleObj>
              </mc:Choice>
              <mc:Fallback>
                <p:oleObj name="Equation" r:id="rId3" imgW="3251160" imgH="660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41501" y="3280786"/>
                        <a:ext cx="5623522" cy="11422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823037" y="3810000"/>
            <a:ext cx="23368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8823037" y="4114800"/>
            <a:ext cx="2336800" cy="13716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9661237" y="4436919"/>
            <a:ext cx="660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 dirty="0" smtClean="0">
                <a:solidFill>
                  <a:srgbClr val="FFFF00"/>
                </a:solidFill>
              </a:rPr>
              <a:t>V</a:t>
            </a:r>
            <a:endParaRPr lang="en-US" altLang="en-US" sz="1800" b="1" baseline="-25000" dirty="0">
              <a:solidFill>
                <a:srgbClr val="FFFF00"/>
              </a:solidFill>
            </a:endParaRPr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>
            <a:off x="8582890" y="4267200"/>
            <a:ext cx="4791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11031681" y="5375563"/>
            <a:ext cx="4791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11271249" y="5492895"/>
            <a:ext cx="66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 smtClean="0"/>
              <a:t>Q</a:t>
            </a:r>
            <a:endParaRPr lang="en-US" altLang="en-US" sz="1800" baseline="-25000" dirty="0"/>
          </a:p>
        </p:txBody>
      </p:sp>
    </p:spTree>
    <p:extLst>
      <p:ext uri="{BB962C8B-B14F-4D97-AF65-F5344CB8AC3E}">
        <p14:creationId xmlns:p14="http://schemas.microsoft.com/office/powerpoint/2010/main" val="285021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1035</TotalTime>
  <Words>1276</Words>
  <Application>Microsoft Office PowerPoint</Application>
  <PresentationFormat>Widescreen</PresentationFormat>
  <Paragraphs>379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Franklin Gothic Book</vt:lpstr>
      <vt:lpstr>Symbol</vt:lpstr>
      <vt:lpstr>Crop</vt:lpstr>
      <vt:lpstr>Equation</vt:lpstr>
      <vt:lpstr>Microsoft Equation 3.0</vt:lpstr>
      <vt:lpstr>4-Log Virus Treatment  under the  Groundwater Rule</vt:lpstr>
      <vt:lpstr>Topics</vt:lpstr>
      <vt:lpstr>Groundwater Rule Regulatory Requirements</vt:lpstr>
      <vt:lpstr>Source Waters</vt:lpstr>
      <vt:lpstr>Log Inactivation Understanding 4-Log Virus Treatment</vt:lpstr>
      <vt:lpstr>Type of Disinfectants</vt:lpstr>
      <vt:lpstr>Ct Basics </vt:lpstr>
      <vt:lpstr>Ct Table – Inactivation of Viruses by Free Chlorine, pH 6.0-9.0 </vt:lpstr>
      <vt:lpstr>Ct Basics</vt:lpstr>
      <vt:lpstr>Baffling Factor (BF)</vt:lpstr>
      <vt:lpstr>The Ct value is Analogous to  UV Dose (It)</vt:lpstr>
      <vt:lpstr>Calculating Ct and Log Inactivation  Pipeline Contactor</vt:lpstr>
      <vt:lpstr>Pipeline Contactor Calculating Ct and Log Inactivation  </vt:lpstr>
      <vt:lpstr>Ct Table – Inactivation of Viruses by Free Chlorine, pH 6.0-9.0 </vt:lpstr>
      <vt:lpstr>Alternative Treatment UV Disinfection,  4-Log Virus</vt:lpstr>
      <vt:lpstr>Storage Tank Contactor Calculating Ct and Log Inactivation  </vt:lpstr>
      <vt:lpstr>Storage Tank Contactor Calculating Ct and Log Inactivation</vt:lpstr>
      <vt:lpstr>Ct Table – Inactivation of Viruses by Free Chlorine, pH 6.0-9.0 </vt:lpstr>
      <vt:lpstr>Ozone Disinfection Calculating Ct &amp; Log Inactivation </vt:lpstr>
      <vt:lpstr>Ozone Disinfection Calculating Ct &amp; Log Inactivation</vt:lpstr>
      <vt:lpstr>Ct Table – Inactivation of Viruses by Ozone</vt:lpstr>
      <vt:lpstr>Log Inactivation  Ct Comparisons (Delivered Dose)</vt:lpstr>
      <vt:lpstr>UV Log Inactivation  </vt:lpstr>
      <vt:lpstr>Website</vt:lpstr>
    </vt:vector>
  </TitlesOfParts>
  <Company>SWRCB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4-Log Virus Treatment  under the  Groundwater Rule</dc:title>
  <dc:creator>Schott, Guy@Waterboards</dc:creator>
  <cp:lastModifiedBy>Schott, Guy@Waterboards</cp:lastModifiedBy>
  <cp:revision>70</cp:revision>
  <dcterms:created xsi:type="dcterms:W3CDTF">2017-07-31T21:29:34Z</dcterms:created>
  <dcterms:modified xsi:type="dcterms:W3CDTF">2017-08-16T17:22:36Z</dcterms:modified>
</cp:coreProperties>
</file>