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58" r:id="rId6"/>
    <p:sldId id="259" r:id="rId7"/>
    <p:sldId id="260" r:id="rId8"/>
    <p:sldId id="266" r:id="rId9"/>
    <p:sldId id="261" r:id="rId10"/>
    <p:sldId id="262" r:id="rId11"/>
    <p:sldId id="263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FEB6-8A1C-4378-BFD0-D9A8BB6AE7E3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DE892-104F-4698-A919-E2F2095AA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934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FEB6-8A1C-4378-BFD0-D9A8BB6AE7E3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DE892-104F-4698-A919-E2F2095AA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53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FEB6-8A1C-4378-BFD0-D9A8BB6AE7E3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DE892-104F-4698-A919-E2F2095AA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446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FEB6-8A1C-4378-BFD0-D9A8BB6AE7E3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DE892-104F-4698-A919-E2F2095AA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72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FEB6-8A1C-4378-BFD0-D9A8BB6AE7E3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DE892-104F-4698-A919-E2F2095AA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664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FEB6-8A1C-4378-BFD0-D9A8BB6AE7E3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DE892-104F-4698-A919-E2F2095AA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271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FEB6-8A1C-4378-BFD0-D9A8BB6AE7E3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DE892-104F-4698-A919-E2F2095AA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192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FEB6-8A1C-4378-BFD0-D9A8BB6AE7E3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DE892-104F-4698-A919-E2F2095AA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86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FEB6-8A1C-4378-BFD0-D9A8BB6AE7E3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DE892-104F-4698-A919-E2F2095AA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336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FEB6-8A1C-4378-BFD0-D9A8BB6AE7E3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DE892-104F-4698-A919-E2F2095AA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466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FEB6-8A1C-4378-BFD0-D9A8BB6AE7E3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DE892-104F-4698-A919-E2F2095AA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DFEB6-8A1C-4378-BFD0-D9A8BB6AE7E3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DE892-104F-4698-A919-E2F2095AA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937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Buckingham Park Water District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Tracer Study</a:t>
            </a:r>
          </a:p>
          <a:p>
            <a:r>
              <a:rPr lang="en-US" dirty="0" smtClean="0"/>
              <a:t>2/10/16</a:t>
            </a:r>
            <a:endParaRPr lang="en-US" dirty="0" smtClean="0"/>
          </a:p>
          <a:p>
            <a:r>
              <a:rPr lang="en-US" dirty="0" smtClean="0"/>
              <a:t>By Guy Schott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3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1743"/>
          <p:cNvPicPr>
            <a:picLocks noGrp="1" noChangeAspect="1"/>
          </p:cNvPicPr>
          <p:nvPr isPhoto="1"/>
        </p:nvPicPr>
        <p:blipFill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438400" y="4953000"/>
            <a:ext cx="1631409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Leaking baffle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733800" y="4267200"/>
            <a:ext cx="336009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903101" y="3352800"/>
            <a:ext cx="848566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Outlet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751667" y="3552855"/>
            <a:ext cx="744133" cy="1047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369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1745"/>
          <p:cNvPicPr>
            <a:picLocks noGrp="1" noChangeAspect="1"/>
          </p:cNvPicPr>
          <p:nvPr isPhoto="1"/>
        </p:nvPicPr>
        <p:blipFill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275634" y="3228945"/>
            <a:ext cx="848566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Outlet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124200" y="3552855"/>
            <a:ext cx="1066800" cy="10953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095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71800" y="901773"/>
            <a:ext cx="2819400" cy="4455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19800" y="3698288"/>
            <a:ext cx="2056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Baffling Factor: 0.13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81200" y="5486400"/>
            <a:ext cx="5529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Flow (inlet/outlet): 200 gpm; HRT: 867 minutes (14.4 </a:t>
            </a:r>
            <a:r>
              <a:rPr lang="en-US" dirty="0" err="1" smtClean="0"/>
              <a:t>hrs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68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990600"/>
            <a:ext cx="3276600" cy="518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>
            <a:endCxn id="2" idx="2"/>
          </p:cNvCxnSpPr>
          <p:nvPr/>
        </p:nvCxnSpPr>
        <p:spPr>
          <a:xfrm>
            <a:off x="4686300" y="1219200"/>
            <a:ext cx="0" cy="49530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286000" y="990600"/>
            <a:ext cx="0" cy="5181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633794" y="5802128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1.5 </a:t>
            </a:r>
            <a:r>
              <a:rPr lang="en-US" dirty="0" err="1" smtClean="0"/>
              <a:t>ft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24000" y="3396734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16.5 </a:t>
            </a:r>
            <a:r>
              <a:rPr lang="en-US" dirty="0" err="1" smtClean="0"/>
              <a:t>ft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666920" y="1295400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31 </a:t>
            </a:r>
            <a:r>
              <a:rPr lang="en-US" dirty="0" err="1" smtClean="0"/>
              <a:t>ft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47510" y="580212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1.73 mg/L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05200" y="34406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1.81 mg/L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05200" y="13716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1.82 mg/L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76800" y="13716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1.81 mg/L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76800" y="34290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1.73 mg/L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76800" y="5791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1.86 mg/L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79257" y="344269"/>
            <a:ext cx="18140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Clearwell</a:t>
            </a:r>
          </a:p>
          <a:p>
            <a:pPr algn="ctr"/>
            <a:r>
              <a:rPr lang="en-US" dirty="0" smtClean="0"/>
              <a:t>Chlorine Residual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447510" y="6248400"/>
            <a:ext cx="1057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Inlet Side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810316" y="6248400"/>
            <a:ext cx="1228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Outlet Side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690540" y="457200"/>
            <a:ext cx="762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Depth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705600" y="1002268"/>
            <a:ext cx="16553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Operating Tank </a:t>
            </a:r>
          </a:p>
          <a:p>
            <a:r>
              <a:rPr lang="en-US" dirty="0" smtClean="0"/>
              <a:t>Level: 31.8 ft.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18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1709"/>
          <p:cNvPicPr>
            <a:picLocks noGrp="1" noChangeAspect="1"/>
          </p:cNvPicPr>
          <p:nvPr isPhoto="1"/>
        </p:nvPicPr>
        <p:blipFill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1092200" y="1574799"/>
            <a:ext cx="5892801" cy="441960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108991" y="152400"/>
            <a:ext cx="39925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200K Clearwell</a:t>
            </a:r>
          </a:p>
          <a:p>
            <a:pPr algn="ctr"/>
            <a:r>
              <a:rPr lang="en-US" sz="2000" dirty="0" smtClean="0"/>
              <a:t>30-ft Diameter; 37.8 ft. Baffle Height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900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7916" r="43045" b="2431"/>
          <a:stretch/>
        </p:blipFill>
        <p:spPr bwMode="auto">
          <a:xfrm>
            <a:off x="1981200" y="152401"/>
            <a:ext cx="4271819" cy="6525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705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1390"/>
          <p:cNvPicPr>
            <a:picLocks noGrp="1" noChangeAspect="1"/>
          </p:cNvPicPr>
          <p:nvPr isPhoto="1"/>
        </p:nvPicPr>
        <p:blipFill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5105400" y="5638800"/>
            <a:ext cx="16425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Inlet Riser</a:t>
            </a:r>
          </a:p>
          <a:p>
            <a:r>
              <a:rPr lang="en-US" dirty="0" smtClean="0"/>
              <a:t>12 </a:t>
            </a:r>
            <a:r>
              <a:rPr lang="en-US" dirty="0" err="1" smtClean="0"/>
              <a:t>ft</a:t>
            </a:r>
            <a:r>
              <a:rPr lang="en-US" dirty="0" smtClean="0"/>
              <a:t> Ht.</a:t>
            </a:r>
          </a:p>
          <a:p>
            <a:r>
              <a:rPr lang="en-US" dirty="0" smtClean="0"/>
              <a:t>6” x 4” Reducer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62200" y="2819400"/>
            <a:ext cx="1463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Baffle Curtain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81400" y="381000"/>
            <a:ext cx="16609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Nozzle Velocity: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5.1 </a:t>
            </a:r>
            <a:r>
              <a:rPr lang="en-US" dirty="0" err="1" smtClean="0">
                <a:solidFill>
                  <a:srgbClr val="FFFF00"/>
                </a:solidFill>
              </a:rPr>
              <a:t>ft</a:t>
            </a:r>
            <a:r>
              <a:rPr lang="en-US" dirty="0" smtClean="0">
                <a:solidFill>
                  <a:srgbClr val="FFFF00"/>
                </a:solidFill>
              </a:rPr>
              <a:t>/sec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13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1724"/>
          <p:cNvPicPr>
            <a:picLocks noGrp="1" noChangeAspect="1"/>
          </p:cNvPicPr>
          <p:nvPr isPhoto="1"/>
        </p:nvPicPr>
        <p:blipFill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880741" y="152400"/>
            <a:ext cx="2449068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Inlet Side of Clearwell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657600" y="685800"/>
            <a:ext cx="762000" cy="2057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837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1730"/>
          <p:cNvPicPr>
            <a:picLocks noGrp="1" noChangeAspect="1"/>
          </p:cNvPicPr>
          <p:nvPr isPhoto="1"/>
        </p:nvPicPr>
        <p:blipFill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880741" y="152400"/>
            <a:ext cx="2449068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Inlet Side of Clearwell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962400" y="685800"/>
            <a:ext cx="1367409" cy="2895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14400" y="281163"/>
            <a:ext cx="1607428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Baffle Curtain</a:t>
            </a:r>
          </a:p>
        </p:txBody>
      </p:sp>
    </p:spTree>
    <p:extLst>
      <p:ext uri="{BB962C8B-B14F-4D97-AF65-F5344CB8AC3E}">
        <p14:creationId xmlns:p14="http://schemas.microsoft.com/office/powerpoint/2010/main" val="186588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1735"/>
          <p:cNvPicPr>
            <a:picLocks noGrp="1" noChangeAspect="1"/>
          </p:cNvPicPr>
          <p:nvPr isPhoto="1"/>
        </p:nvPicPr>
        <p:blipFill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Freeform 4"/>
          <p:cNvSpPr/>
          <p:nvPr/>
        </p:nvSpPr>
        <p:spPr>
          <a:xfrm>
            <a:off x="3314445" y="4394447"/>
            <a:ext cx="284711" cy="835298"/>
          </a:xfrm>
          <a:custGeom>
            <a:avLst/>
            <a:gdLst>
              <a:gd name="connsiteX0" fmla="*/ 261646 w 284711"/>
              <a:gd name="connsiteY0" fmla="*/ 834501 h 835298"/>
              <a:gd name="connsiteX1" fmla="*/ 261646 w 284711"/>
              <a:gd name="connsiteY1" fmla="*/ 772357 h 835298"/>
              <a:gd name="connsiteX2" fmla="*/ 21949 w 284711"/>
              <a:gd name="connsiteY2" fmla="*/ 435005 h 835298"/>
              <a:gd name="connsiteX3" fmla="*/ 21949 w 284711"/>
              <a:gd name="connsiteY3" fmla="*/ 159798 h 835298"/>
              <a:gd name="connsiteX4" fmla="*/ 119603 w 284711"/>
              <a:gd name="connsiteY4" fmla="*/ 0 h 835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4711" h="835298">
                <a:moveTo>
                  <a:pt x="261646" y="834501"/>
                </a:moveTo>
                <a:cubicBezTo>
                  <a:pt x="281621" y="836720"/>
                  <a:pt x="301596" y="838940"/>
                  <a:pt x="261646" y="772357"/>
                </a:cubicBezTo>
                <a:cubicBezTo>
                  <a:pt x="221696" y="705774"/>
                  <a:pt x="61898" y="537098"/>
                  <a:pt x="21949" y="435005"/>
                </a:cubicBezTo>
                <a:cubicBezTo>
                  <a:pt x="-18000" y="332912"/>
                  <a:pt x="5673" y="232299"/>
                  <a:pt x="21949" y="159798"/>
                </a:cubicBezTo>
                <a:cubicBezTo>
                  <a:pt x="38225" y="87297"/>
                  <a:pt x="78914" y="43648"/>
                  <a:pt x="119603" y="0"/>
                </a:cubicBezTo>
              </a:path>
            </a:pathLst>
          </a:cu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429000" y="4250925"/>
            <a:ext cx="142354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999743" y="5181600"/>
            <a:ext cx="629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5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3276"/>
          <p:cNvPicPr>
            <a:picLocks noGrp="1" noChangeAspect="1"/>
          </p:cNvPicPr>
          <p:nvPr isPhoto="1"/>
        </p:nvPicPr>
        <p:blipFill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276600" y="3733800"/>
            <a:ext cx="779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Outlet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27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1740"/>
          <p:cNvPicPr>
            <a:picLocks noGrp="1" noChangeAspect="1"/>
          </p:cNvPicPr>
          <p:nvPr isPhoto="1"/>
        </p:nvPicPr>
        <p:blipFill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784562" y="152400"/>
            <a:ext cx="2641429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Outlet Side of Clearwell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4191000" y="609600"/>
            <a:ext cx="609600" cy="2819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784562" y="2667000"/>
            <a:ext cx="644438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942231" y="2249032"/>
            <a:ext cx="1631409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Leaking baffle</a:t>
            </a:r>
          </a:p>
        </p:txBody>
      </p:sp>
    </p:spTree>
    <p:extLst>
      <p:ext uri="{BB962C8B-B14F-4D97-AF65-F5344CB8AC3E}">
        <p14:creationId xmlns:p14="http://schemas.microsoft.com/office/powerpoint/2010/main" val="101786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113</Words>
  <Application>Microsoft Office PowerPoint</Application>
  <PresentationFormat>On-screen Show (4:3)</PresentationFormat>
  <Paragraphs>40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Buckingham Park Water District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SWRCB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Buckingham Park Water District</dc:title>
  <dc:creator>Schott, Guy@Waterboards</dc:creator>
  <cp:lastModifiedBy>Schott, Guy@Waterboards</cp:lastModifiedBy>
  <cp:revision>10</cp:revision>
  <dcterms:created xsi:type="dcterms:W3CDTF">2016-02-10T22:24:02Z</dcterms:created>
  <dcterms:modified xsi:type="dcterms:W3CDTF">2017-01-18T18:14:28Z</dcterms:modified>
</cp:coreProperties>
</file>