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74" r:id="rId5"/>
    <p:sldId id="267" r:id="rId6"/>
    <p:sldId id="269" r:id="rId7"/>
    <p:sldId id="271" r:id="rId8"/>
    <p:sldId id="272" r:id="rId9"/>
    <p:sldId id="275" r:id="rId10"/>
    <p:sldId id="257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3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3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4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2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6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7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9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6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3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6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DFEB6-8A1C-4378-BFD0-D9A8BB6AE7E3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DE892-104F-4698-A919-E2F2095AA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info.nsf.org/Certified/PwsChemicals/Listings.asp?CompanyName=&amp;TradeName=&amp;ChemicalName=&amp;ProductFunction=Tracer+Dye&amp;PlantState=&amp;PlantCountry=&amp;PlantRegion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Buckingham Park Water District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Tracer </a:t>
            </a:r>
            <a:r>
              <a:rPr lang="en-US" dirty="0" smtClean="0"/>
              <a:t>Study #2</a:t>
            </a:r>
            <a:endParaRPr lang="en-US" dirty="0" smtClean="0"/>
          </a:p>
          <a:p>
            <a:r>
              <a:rPr lang="en-US" dirty="0" smtClean="0"/>
              <a:t>2/2/17</a:t>
            </a: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 smtClean="0"/>
              <a:t>Karen Stufkosky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3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1709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092200" y="1574799"/>
            <a:ext cx="5892801" cy="44196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108991" y="152400"/>
            <a:ext cx="39925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200K Clearwell</a:t>
            </a:r>
          </a:p>
          <a:p>
            <a:pPr algn="ctr"/>
            <a:r>
              <a:rPr lang="en-US" sz="2000" dirty="0" smtClean="0"/>
              <a:t>30-ft Diameter; 37.8 ft. Baffle Height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00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916" r="43045" b="2431"/>
          <a:stretch/>
        </p:blipFill>
        <p:spPr bwMode="auto">
          <a:xfrm>
            <a:off x="1981200" y="152401"/>
            <a:ext cx="4271819" cy="652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705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1390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105400" y="5638800"/>
            <a:ext cx="1642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Inlet Riser</a:t>
            </a:r>
          </a:p>
          <a:p>
            <a:r>
              <a:rPr lang="en-US" dirty="0" smtClean="0"/>
              <a:t>12 </a:t>
            </a:r>
            <a:r>
              <a:rPr lang="en-US" dirty="0" err="1" smtClean="0"/>
              <a:t>ft</a:t>
            </a:r>
            <a:r>
              <a:rPr lang="en-US" dirty="0" smtClean="0"/>
              <a:t> Ht.</a:t>
            </a:r>
          </a:p>
          <a:p>
            <a:r>
              <a:rPr lang="en-US" dirty="0" smtClean="0"/>
              <a:t>6” x 4” Reducer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2819400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Baffle Curtain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381000"/>
            <a:ext cx="1660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Nozzle Velocity: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5.1 </a:t>
            </a:r>
            <a:r>
              <a:rPr lang="en-US" dirty="0" err="1" smtClean="0">
                <a:solidFill>
                  <a:srgbClr val="FFFF00"/>
                </a:solidFill>
              </a:rPr>
              <a:t>ft</a:t>
            </a:r>
            <a:r>
              <a:rPr lang="en-US" dirty="0" smtClean="0">
                <a:solidFill>
                  <a:srgbClr val="FFFF00"/>
                </a:solidFill>
              </a:rPr>
              <a:t>/sec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13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3276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276600" y="3733800"/>
            <a:ext cx="77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04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95400"/>
            <a:ext cx="7315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This tracer study is the second tracer study done for this tank since its installation. The first study (2/10/16) provided a lower baffling factor (0.13) than expected. Upon investigation, the tank appeared to be short-circuiting from observation of the sediment on the bottom of the tank.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tank was dove in September 2016 for its one-year, post-construction inspection. The divers photograph a gap between the curtain and the tank bottom and side wall. The divers filled in the gaps with NSF approved </a:t>
            </a:r>
            <a:r>
              <a:rPr lang="en-US" dirty="0" err="1" smtClean="0"/>
              <a:t>Aquatapoxy</a:t>
            </a:r>
            <a:r>
              <a:rPr lang="en-US" dirty="0" smtClean="0"/>
              <a:t> to potentially decrease any short-circuiting.</a:t>
            </a:r>
          </a:p>
          <a:p>
            <a:endParaRPr lang="en-US" dirty="0"/>
          </a:p>
          <a:p>
            <a:pPr algn="just"/>
            <a:r>
              <a:rPr lang="en-US" dirty="0" smtClean="0"/>
              <a:t>This second study (2/2/17) was performed to determine if the baffling factor had improved with the above mentioned repairs. </a:t>
            </a:r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9017" y="560388"/>
            <a:ext cx="7772400" cy="7350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Background and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49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:\DDW\SantaRosa\SRData\System\Lake\Small Water Systems\1710011 - Buckingham Park\Clearwell_200K\Baffle curtain repair\baffle curtin repairs before and after\baffle curtain before repairs\baffle curtain before repairs_00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80400" cy="465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809017" y="560388"/>
            <a:ext cx="7772400" cy="7350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Gap – one of many</a:t>
            </a:r>
            <a:endParaRPr lang="en-US" sz="36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695217" y="1066800"/>
            <a:ext cx="562583" cy="1676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91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09017" y="560388"/>
            <a:ext cx="7772400" cy="7350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Gap repair – one of many</a:t>
            </a:r>
            <a:endParaRPr lang="en-US" sz="3600" dirty="0"/>
          </a:p>
        </p:txBody>
      </p:sp>
      <p:pic>
        <p:nvPicPr>
          <p:cNvPr id="3075" name="Picture 3" descr="R:\DDW\SantaRosa\SRData\System\Lake\Small Water Systems\1710011 - Buckingham Park\Clearwell_200K\Baffle curtain repair\baffle curtin repairs before and after\baffle curtain after repairs\baffle curtain repairs_000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17" y="1752600"/>
            <a:ext cx="7924800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4695217" y="1066800"/>
            <a:ext cx="562583" cy="1752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971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1800" y="901773"/>
            <a:ext cx="2819400" cy="4455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9800" y="3698288"/>
            <a:ext cx="205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Baffling Factor: 0.13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5486400"/>
            <a:ext cx="5529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 (inlet/outlet): 200 gpm; HRT: 867 minutes (14.4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5810" y="1143000"/>
            <a:ext cx="1655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Operating Tank </a:t>
            </a:r>
          </a:p>
          <a:p>
            <a:r>
              <a:rPr lang="en-US" dirty="0" smtClean="0"/>
              <a:t>Level: 31.8 ft.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1023" y="408243"/>
            <a:ext cx="8190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Tracer Study #1 Results					Study 2/10/16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716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096" y="2743200"/>
            <a:ext cx="3712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Flow: average 203 gpm</a:t>
            </a:r>
          </a:p>
          <a:p>
            <a:endParaRPr lang="en-US" dirty="0"/>
          </a:p>
          <a:p>
            <a:r>
              <a:rPr lang="en-US" dirty="0" smtClean="0"/>
              <a:t>HRT</a:t>
            </a:r>
            <a:r>
              <a:rPr lang="en-US" dirty="0" smtClean="0"/>
              <a:t>: </a:t>
            </a:r>
            <a:r>
              <a:rPr lang="en-US" dirty="0" smtClean="0"/>
              <a:t>871 </a:t>
            </a:r>
            <a:r>
              <a:rPr lang="en-US" dirty="0" smtClean="0"/>
              <a:t>minutes (</a:t>
            </a:r>
            <a:r>
              <a:rPr lang="en-US" dirty="0" smtClean="0"/>
              <a:t>14.5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096" y="1143000"/>
            <a:ext cx="1928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Operating Tank </a:t>
            </a:r>
          </a:p>
          <a:p>
            <a:r>
              <a:rPr lang="en-US" dirty="0" smtClean="0"/>
              <a:t>Level: </a:t>
            </a:r>
            <a:r>
              <a:rPr lang="en-US" dirty="0" smtClean="0"/>
              <a:t>33.0-33.8 </a:t>
            </a:r>
            <a:r>
              <a:rPr lang="en-US" dirty="0" smtClean="0"/>
              <a:t>ft.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5999" y="3733800"/>
            <a:ext cx="205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Baffling Factor: </a:t>
            </a:r>
            <a:r>
              <a:rPr lang="en-US" dirty="0" smtClean="0"/>
              <a:t>0.14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7096" y="2094052"/>
            <a:ext cx="2764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Measured Dose: 3.3 mg/L F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1023" y="408243"/>
            <a:ext cx="8190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Tracer Study #2 Results					Study 2/2/17</a:t>
            </a:r>
            <a:endParaRPr lang="en-US" sz="20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008912"/>
              </p:ext>
            </p:extLst>
          </p:nvPr>
        </p:nvGraphicFramePr>
        <p:xfrm>
          <a:off x="3352800" y="1066800"/>
          <a:ext cx="2623125" cy="3886201"/>
        </p:xfrm>
        <a:graphic>
          <a:graphicData uri="http://schemas.openxmlformats.org/drawingml/2006/table">
            <a:tbl>
              <a:tblPr/>
              <a:tblGrid>
                <a:gridCol w="874375"/>
                <a:gridCol w="874375"/>
                <a:gridCol w="874375"/>
              </a:tblGrid>
              <a:tr h="5181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 (min)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Tracer F (mg/L)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t/T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04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2196" y="1524000"/>
            <a:ext cx="716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The results of this study </a:t>
            </a:r>
            <a:r>
              <a:rPr lang="en-US" dirty="0" smtClean="0"/>
              <a:t>gave a baffling factor of 0.14, similar to the first study with a 0.13 baffling factor.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cause for the low baffling factor is unknown.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The epoxy applied to the baffling current may have broken loose.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Unknown flow pattern (investigate with NSF dye in tank or a Computational Fluid Dynamics software)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As-built drawings were reviewed to ensure the tank is not being by-passed. There is no piping or </a:t>
            </a:r>
            <a:r>
              <a:rPr lang="en-US" dirty="0" err="1" smtClean="0"/>
              <a:t>valving</a:t>
            </a:r>
            <a:r>
              <a:rPr lang="en-US" dirty="0" smtClean="0"/>
              <a:t> that allows the tank to be by-passed, ruling out any short-circuiting or cross-connections.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9017" y="560388"/>
            <a:ext cx="7772400" cy="7350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290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2196" y="1524000"/>
            <a:ext cx="7162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The results of </a:t>
            </a:r>
            <a:r>
              <a:rPr lang="en-US" dirty="0" smtClean="0"/>
              <a:t>this tracer </a:t>
            </a:r>
            <a:r>
              <a:rPr lang="en-US" dirty="0"/>
              <a:t>study </a:t>
            </a:r>
            <a:r>
              <a:rPr lang="en-US" dirty="0" smtClean="0"/>
              <a:t>gave a baffling factor of 0.14 for this tank.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Repairs to the current wall were expected to increase the baffling factor and prevent short-circuiting.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tank should be inspected again to ensure the epoxy is still in place.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tank flow patterns should be further investigated through a study with dye and through flow modeling software.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List of NSF 61 approved dyes:</a:t>
            </a:r>
          </a:p>
          <a:p>
            <a:pPr algn="just"/>
            <a:r>
              <a:rPr lang="en-US" dirty="0">
                <a:hlinkClick r:id="rId2"/>
              </a:rPr>
              <a:t>http://info.nsf.org/Certified/PwsChemicals/Listings.asp?CompanyName=&amp;TradeName=&amp;ChemicalName=&amp;ProductFunction=Tracer+Dye&amp;PlantState=&amp;PlantCountry=&amp;PlantRegion</a:t>
            </a:r>
            <a:r>
              <a:rPr lang="en-US" dirty="0" smtClean="0"/>
              <a:t>= 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9017" y="560388"/>
            <a:ext cx="7772400" cy="7350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99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90214" y="2743200"/>
            <a:ext cx="7772400" cy="7350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Appendix 1 - Tank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6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483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Buckingham Park Water District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SWRCB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Buckingham Park Water District</dc:title>
  <dc:creator>Schott, Guy@Waterboards</dc:creator>
  <cp:lastModifiedBy>Stufkosky, Karen</cp:lastModifiedBy>
  <cp:revision>18</cp:revision>
  <dcterms:created xsi:type="dcterms:W3CDTF">2016-02-10T22:24:02Z</dcterms:created>
  <dcterms:modified xsi:type="dcterms:W3CDTF">2017-02-04T00:23:41Z</dcterms:modified>
</cp:coreProperties>
</file>