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305" r:id="rId3"/>
    <p:sldId id="1760" r:id="rId4"/>
    <p:sldId id="1777" r:id="rId5"/>
    <p:sldId id="1778" r:id="rId6"/>
    <p:sldId id="1771" r:id="rId7"/>
    <p:sldId id="1770" r:id="rId8"/>
    <p:sldId id="278" r:id="rId9"/>
    <p:sldId id="296" r:id="rId10"/>
    <p:sldId id="279" r:id="rId11"/>
    <p:sldId id="1772" r:id="rId12"/>
    <p:sldId id="293" r:id="rId13"/>
    <p:sldId id="294" r:id="rId14"/>
    <p:sldId id="1767" r:id="rId15"/>
    <p:sldId id="1773" r:id="rId16"/>
    <p:sldId id="302" r:id="rId17"/>
    <p:sldId id="1228" r:id="rId18"/>
    <p:sldId id="1774" r:id="rId19"/>
    <p:sldId id="1780" r:id="rId20"/>
    <p:sldId id="1779" r:id="rId21"/>
    <p:sldId id="1775" r:id="rId22"/>
    <p:sldId id="1768" r:id="rId23"/>
    <p:sldId id="1229" r:id="rId24"/>
    <p:sldId id="1781" r:id="rId25"/>
    <p:sldId id="1782" r:id="rId26"/>
    <p:sldId id="1776" r:id="rId27"/>
    <p:sldId id="327" r:id="rId28"/>
    <p:sldId id="323" r:id="rId29"/>
    <p:sldId id="1165" r:id="rId30"/>
    <p:sldId id="1158" r:id="rId31"/>
    <p:sldId id="1159" r:id="rId32"/>
    <p:sldId id="1160" r:id="rId33"/>
    <p:sldId id="1157" r:id="rId34"/>
    <p:sldId id="115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6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73" autoAdjust="0"/>
  </p:normalViewPr>
  <p:slideViewPr>
    <p:cSldViewPr snapToGrid="0">
      <p:cViewPr varScale="1">
        <p:scale>
          <a:sx n="97" d="100"/>
          <a:sy n="97" d="100"/>
        </p:scale>
        <p:origin x="90" y="43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TracerFiles\TracerProgram2014\Tracer!Pro1_6%20Oroville-2025.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TracerFiles\TracerProgram2014\Tracer!Pro1_6%20Oroville-2025.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TracerFiles\TracerProgram2014\Tracer!Pro1_6%20Oroville-2025-2.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TracerFiles\TracerProgram2014\Tracer!Pro1_6%20Oroville-2025-2.xlsm"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Modified Step-Dose</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StepDoseMethod2!$C$12:$C$61</c:f>
              <c:numCache>
                <c:formatCode>#,##0.0</c:formatCode>
                <c:ptCount val="50"/>
                <c:pt idx="0">
                  <c:v>0</c:v>
                </c:pt>
                <c:pt idx="1">
                  <c:v>2</c:v>
                </c:pt>
                <c:pt idx="2">
                  <c:v>4</c:v>
                </c:pt>
                <c:pt idx="3">
                  <c:v>6</c:v>
                </c:pt>
                <c:pt idx="4">
                  <c:v>8</c:v>
                </c:pt>
                <c:pt idx="5">
                  <c:v>10</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pt idx="35">
                  <c:v>41</c:v>
                </c:pt>
                <c:pt idx="36">
                  <c:v>42</c:v>
                </c:pt>
                <c:pt idx="37">
                  <c:v>43</c:v>
                </c:pt>
                <c:pt idx="38">
                  <c:v>44</c:v>
                </c:pt>
                <c:pt idx="39">
                  <c:v>45</c:v>
                </c:pt>
                <c:pt idx="40">
                  <c:v>46</c:v>
                </c:pt>
                <c:pt idx="41">
                  <c:v>47</c:v>
                </c:pt>
                <c:pt idx="42">
                  <c:v>48</c:v>
                </c:pt>
                <c:pt idx="43">
                  <c:v>49</c:v>
                </c:pt>
                <c:pt idx="44">
                  <c:v>50</c:v>
                </c:pt>
                <c:pt idx="45">
                  <c:v>52</c:v>
                </c:pt>
                <c:pt idx="46">
                  <c:v>54</c:v>
                </c:pt>
                <c:pt idx="47">
                  <c:v>56</c:v>
                </c:pt>
                <c:pt idx="48">
                  <c:v>58</c:v>
                </c:pt>
                <c:pt idx="49">
                  <c:v>60</c:v>
                </c:pt>
              </c:numCache>
            </c:numRef>
          </c:xVal>
          <c:yVal>
            <c:numRef>
              <c:f>StepDoseMethod2!$K$12:$K$61</c:f>
              <c:numCache>
                <c:formatCode>0.000</c:formatCode>
                <c:ptCount val="50"/>
                <c:pt idx="0" formatCode="0.00">
                  <c:v>0</c:v>
                </c:pt>
                <c:pt idx="1">
                  <c:v>8.9999999999999802E-4</c:v>
                </c:pt>
                <c:pt idx="2">
                  <c:v>5.9999999999999637E-4</c:v>
                </c:pt>
                <c:pt idx="3">
                  <c:v>3.9999999999999758E-4</c:v>
                </c:pt>
                <c:pt idx="4">
                  <c:v>-1.0000000000000286E-4</c:v>
                </c:pt>
                <c:pt idx="5">
                  <c:v>-3.0000000000000165E-4</c:v>
                </c:pt>
                <c:pt idx="6">
                  <c:v>4.3999999999999942E-3</c:v>
                </c:pt>
                <c:pt idx="7">
                  <c:v>6.3E-3</c:v>
                </c:pt>
                <c:pt idx="8">
                  <c:v>1.0699999999999994E-2</c:v>
                </c:pt>
                <c:pt idx="9">
                  <c:v>1.1599999999999999E-2</c:v>
                </c:pt>
                <c:pt idx="10">
                  <c:v>1.2299999999999998E-2</c:v>
                </c:pt>
                <c:pt idx="11">
                  <c:v>1.2199999999999996E-2</c:v>
                </c:pt>
                <c:pt idx="12">
                  <c:v>1.5399999999999997E-2</c:v>
                </c:pt>
                <c:pt idx="13">
                  <c:v>1.7999999999999995E-2</c:v>
                </c:pt>
                <c:pt idx="14">
                  <c:v>2.3800000000000002E-2</c:v>
                </c:pt>
                <c:pt idx="15">
                  <c:v>2.5899999999999992E-2</c:v>
                </c:pt>
                <c:pt idx="16">
                  <c:v>3.15E-2</c:v>
                </c:pt>
                <c:pt idx="17">
                  <c:v>3.2500000000000001E-2</c:v>
                </c:pt>
                <c:pt idx="18">
                  <c:v>4.7100000000000003E-2</c:v>
                </c:pt>
                <c:pt idx="19">
                  <c:v>3.1699999999999992E-2</c:v>
                </c:pt>
                <c:pt idx="20">
                  <c:v>2.01E-2</c:v>
                </c:pt>
                <c:pt idx="21">
                  <c:v>2.0199999999999996E-2</c:v>
                </c:pt>
                <c:pt idx="22">
                  <c:v>1.04E-2</c:v>
                </c:pt>
                <c:pt idx="23">
                  <c:v>1.5199999999999998E-2</c:v>
                </c:pt>
                <c:pt idx="24">
                  <c:v>2.8899999999999995E-2</c:v>
                </c:pt>
                <c:pt idx="25">
                  <c:v>3.2500000000000001E-2</c:v>
                </c:pt>
                <c:pt idx="26">
                  <c:v>2.2900000000000004E-2</c:v>
                </c:pt>
                <c:pt idx="27">
                  <c:v>2.339999999999999E-2</c:v>
                </c:pt>
                <c:pt idx="28">
                  <c:v>2.47E-2</c:v>
                </c:pt>
                <c:pt idx="29">
                  <c:v>2.1999999999999992E-2</c:v>
                </c:pt>
                <c:pt idx="30">
                  <c:v>0.03</c:v>
                </c:pt>
                <c:pt idx="31">
                  <c:v>2.4199999999999999E-2</c:v>
                </c:pt>
                <c:pt idx="32">
                  <c:v>1.9499999999999997E-2</c:v>
                </c:pt>
                <c:pt idx="33">
                  <c:v>3.39E-2</c:v>
                </c:pt>
                <c:pt idx="34">
                  <c:v>4.8699999999999993E-2</c:v>
                </c:pt>
                <c:pt idx="35">
                  <c:v>2.6499999999999996E-2</c:v>
                </c:pt>
                <c:pt idx="36">
                  <c:v>2.8299999999999992E-2</c:v>
                </c:pt>
                <c:pt idx="37">
                  <c:v>2.9899999999999996E-2</c:v>
                </c:pt>
                <c:pt idx="38">
                  <c:v>3.7199999999999997E-2</c:v>
                </c:pt>
                <c:pt idx="39">
                  <c:v>3.3699999999999994E-2</c:v>
                </c:pt>
                <c:pt idx="40">
                  <c:v>3.5599999999999993E-2</c:v>
                </c:pt>
                <c:pt idx="41">
                  <c:v>3.7499999999999992E-2</c:v>
                </c:pt>
                <c:pt idx="42" formatCode="0.00">
                  <c:v>6.2199999999999991E-2</c:v>
                </c:pt>
                <c:pt idx="43" formatCode="0.00">
                  <c:v>4.8299999999999996E-2</c:v>
                </c:pt>
                <c:pt idx="44" formatCode="0.00">
                  <c:v>3.4599999999999992E-2</c:v>
                </c:pt>
                <c:pt idx="45" formatCode="0.00">
                  <c:v>5.67E-2</c:v>
                </c:pt>
                <c:pt idx="46" formatCode="0.00">
                  <c:v>8.6199999999999999E-2</c:v>
                </c:pt>
                <c:pt idx="47" formatCode="0.00">
                  <c:v>5.5800000000000002E-2</c:v>
                </c:pt>
                <c:pt idx="48" formatCode="0.00">
                  <c:v>5.3800000000000001E-2</c:v>
                </c:pt>
                <c:pt idx="49" formatCode="0.00">
                  <c:v>3.1399999999999997E-2</c:v>
                </c:pt>
              </c:numCache>
            </c:numRef>
          </c:yVal>
          <c:smooth val="0"/>
          <c:extLst>
            <c:ext xmlns:c16="http://schemas.microsoft.com/office/drawing/2014/chart" uri="{C3380CC4-5D6E-409C-BE32-E72D297353CC}">
              <c16:uniqueId val="{00000000-54F4-4891-A373-17837325BDA2}"/>
            </c:ext>
          </c:extLst>
        </c:ser>
        <c:dLbls>
          <c:showLegendKey val="0"/>
          <c:showVal val="0"/>
          <c:showCatName val="0"/>
          <c:showSerName val="0"/>
          <c:showPercent val="0"/>
          <c:showBubbleSize val="0"/>
        </c:dLbls>
        <c:axId val="364042192"/>
        <c:axId val="364042584"/>
      </c:scatterChart>
      <c:valAx>
        <c:axId val="364042192"/>
        <c:scaling>
          <c:orientation val="minMax"/>
          <c:max val="6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Time (minutes)</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584"/>
        <c:crossesAt val="0"/>
        <c:crossBetween val="midCat"/>
        <c:majorUnit val="2"/>
      </c:valAx>
      <c:valAx>
        <c:axId val="364042584"/>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Tracer Concentration (mg/L)</a:t>
                </a:r>
              </a:p>
            </c:rich>
          </c:tx>
          <c:overlay val="0"/>
          <c:spPr>
            <a:noFill/>
            <a:ln>
              <a:noFill/>
            </a:ln>
            <a:effectLst/>
          </c:spPr>
          <c:txPr>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192"/>
        <c:crosses val="autoZero"/>
        <c:crossBetween val="midCat"/>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800" b="1" i="0" u="none" strike="noStrike" kern="1200" spc="100" baseline="0" dirty="0">
                <a:solidFill>
                  <a:sysClr val="window" lastClr="FFFFFF">
                    <a:lumMod val="95000"/>
                  </a:sys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Normalized F-Curve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8"/>
            <c:spPr>
              <a:solidFill>
                <a:schemeClr val="accent1"/>
              </a:soli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StepDoseMethod2!$I$12:$I$61</c:f>
              <c:numCache>
                <c:formatCode>0.000</c:formatCode>
                <c:ptCount val="50"/>
                <c:pt idx="0">
                  <c:v>0</c:v>
                </c:pt>
                <c:pt idx="1">
                  <c:v>5.696329419558414E-3</c:v>
                </c:pt>
                <c:pt idx="2">
                  <c:v>1.1504147753952105E-2</c:v>
                </c:pt>
                <c:pt idx="3">
                  <c:v>1.6886050653807723E-2</c:v>
                </c:pt>
                <c:pt idx="4">
                  <c:v>2.240721199567489E-2</c:v>
                </c:pt>
                <c:pt idx="5">
                  <c:v>2.8019817266209512E-2</c:v>
                </c:pt>
                <c:pt idx="6">
                  <c:v>3.40440343863379E-2</c:v>
                </c:pt>
                <c:pt idx="7">
                  <c:v>3.6915156696789429E-2</c:v>
                </c:pt>
                <c:pt idx="8">
                  <c:v>3.9630370582071063E-2</c:v>
                </c:pt>
                <c:pt idx="9">
                  <c:v>4.2345646801994194E-2</c:v>
                </c:pt>
                <c:pt idx="10">
                  <c:v>4.5201640390837183E-2</c:v>
                </c:pt>
                <c:pt idx="11">
                  <c:v>4.8056951372634042E-2</c:v>
                </c:pt>
                <c:pt idx="12">
                  <c:v>5.0765210271864425E-2</c:v>
                </c:pt>
                <c:pt idx="13">
                  <c:v>5.3681047195794536E-2</c:v>
                </c:pt>
                <c:pt idx="14">
                  <c:v>5.6674600376116581E-2</c:v>
                </c:pt>
                <c:pt idx="15">
                  <c:v>5.9735007518611383E-2</c:v>
                </c:pt>
                <c:pt idx="16">
                  <c:v>6.2771534933536002E-2</c:v>
                </c:pt>
                <c:pt idx="17">
                  <c:v>6.5622309749421154E-2</c:v>
                </c:pt>
                <c:pt idx="18">
                  <c:v>6.8473085727687497E-2</c:v>
                </c:pt>
                <c:pt idx="19">
                  <c:v>7.1466277411374027E-2</c:v>
                </c:pt>
                <c:pt idx="20">
                  <c:v>7.4314869578782097E-2</c:v>
                </c:pt>
                <c:pt idx="21">
                  <c:v>7.7226017602797181E-2</c:v>
                </c:pt>
                <c:pt idx="22">
                  <c:v>8.0128937665753866E-2</c:v>
                </c:pt>
                <c:pt idx="23">
                  <c:v>8.2952078250221231E-2</c:v>
                </c:pt>
                <c:pt idx="24">
                  <c:v>8.5846348495695807E-2</c:v>
                </c:pt>
                <c:pt idx="25">
                  <c:v>8.8811679863522383E-2</c:v>
                </c:pt>
                <c:pt idx="26">
                  <c:v>9.1919073918452651E-2</c:v>
                </c:pt>
                <c:pt idx="27">
                  <c:v>9.5164114413651552E-2</c:v>
                </c:pt>
                <c:pt idx="28">
                  <c:v>9.8337939968238017E-2</c:v>
                </c:pt>
                <c:pt idx="29">
                  <c:v>0.10137176360015217</c:v>
                </c:pt>
                <c:pt idx="30">
                  <c:v>0.10454104996154083</c:v>
                </c:pt>
                <c:pt idx="31">
                  <c:v>0.10756291561012025</c:v>
                </c:pt>
                <c:pt idx="32">
                  <c:v>0.11051591109051344</c:v>
                </c:pt>
                <c:pt idx="33">
                  <c:v>0.11346887808576835</c:v>
                </c:pt>
                <c:pt idx="34">
                  <c:v>0.11642181875682948</c:v>
                </c:pt>
                <c:pt idx="35">
                  <c:v>0.11944776288606002</c:v>
                </c:pt>
                <c:pt idx="36">
                  <c:v>0.12240493168300388</c:v>
                </c:pt>
                <c:pt idx="37">
                  <c:v>0.12516457645663517</c:v>
                </c:pt>
                <c:pt idx="38">
                  <c:v>0.12799082971562362</c:v>
                </c:pt>
                <c:pt idx="39">
                  <c:v>0.13075060428777771</c:v>
                </c:pt>
                <c:pt idx="40">
                  <c:v>0.13349560650062578</c:v>
                </c:pt>
                <c:pt idx="41">
                  <c:v>0.13603915425466781</c:v>
                </c:pt>
                <c:pt idx="42">
                  <c:v>0.13872226465731535</c:v>
                </c:pt>
                <c:pt idx="43">
                  <c:v>0.14133907393597414</c:v>
                </c:pt>
                <c:pt idx="44">
                  <c:v>0.14410172045435926</c:v>
                </c:pt>
                <c:pt idx="45">
                  <c:v>0.14946020960482348</c:v>
                </c:pt>
                <c:pt idx="46">
                  <c:v>0.15493541574283062</c:v>
                </c:pt>
                <c:pt idx="47">
                  <c:v>0.16028698196115129</c:v>
                </c:pt>
                <c:pt idx="48">
                  <c:v>0.16580570215653001</c:v>
                </c:pt>
                <c:pt idx="49">
                  <c:v>0.17143998109371703</c:v>
                </c:pt>
              </c:numCache>
            </c:numRef>
          </c:xVal>
          <c:yVal>
            <c:numRef>
              <c:f>StepDoseMethod2!$L$12:$L$61</c:f>
              <c:numCache>
                <c:formatCode>0.00</c:formatCode>
                <c:ptCount val="50"/>
                <c:pt idx="0">
                  <c:v>0</c:v>
                </c:pt>
                <c:pt idx="1">
                  <c:v>1.0588235294117624E-3</c:v>
                </c:pt>
                <c:pt idx="2" formatCode="0.000">
                  <c:v>7.0588235294117218E-4</c:v>
                </c:pt>
                <c:pt idx="3" formatCode="0.000">
                  <c:v>4.7058823529411479E-4</c:v>
                </c:pt>
                <c:pt idx="4" formatCode="0.000">
                  <c:v>-1.1764705882353279E-4</c:v>
                </c:pt>
                <c:pt idx="5" formatCode="0.000">
                  <c:v>-3.5294117647059021E-4</c:v>
                </c:pt>
                <c:pt idx="6" formatCode="0.000">
                  <c:v>5.1764705882352876E-3</c:v>
                </c:pt>
                <c:pt idx="7" formatCode="0.000">
                  <c:v>7.4117647058823529E-3</c:v>
                </c:pt>
                <c:pt idx="8" formatCode="0.000">
                  <c:v>1.2588235294117641E-2</c:v>
                </c:pt>
                <c:pt idx="9" formatCode="0.000">
                  <c:v>1.3647058823529411E-2</c:v>
                </c:pt>
                <c:pt idx="10" formatCode="0.000">
                  <c:v>1.4470588235294117E-2</c:v>
                </c:pt>
                <c:pt idx="11" formatCode="0.000">
                  <c:v>1.4352941176470584E-2</c:v>
                </c:pt>
                <c:pt idx="12" formatCode="0.000">
                  <c:v>1.8117647058823527E-2</c:v>
                </c:pt>
                <c:pt idx="13" formatCode="0.000">
                  <c:v>2.117647058823529E-2</c:v>
                </c:pt>
                <c:pt idx="14" formatCode="0.000">
                  <c:v>2.8000000000000004E-2</c:v>
                </c:pt>
                <c:pt idx="15" formatCode="0.000">
                  <c:v>3.047058823529411E-2</c:v>
                </c:pt>
                <c:pt idx="16" formatCode="0.000">
                  <c:v>3.7058823529411769E-2</c:v>
                </c:pt>
                <c:pt idx="17" formatCode="0.000">
                  <c:v>3.8235294117647062E-2</c:v>
                </c:pt>
                <c:pt idx="18" formatCode="0.000">
                  <c:v>5.5411764705882355E-2</c:v>
                </c:pt>
                <c:pt idx="19" formatCode="0.000">
                  <c:v>3.7294117647058818E-2</c:v>
                </c:pt>
                <c:pt idx="20" formatCode="0.000">
                  <c:v>2.3647058823529413E-2</c:v>
                </c:pt>
                <c:pt idx="21" formatCode="0.000">
                  <c:v>2.3764705882352938E-2</c:v>
                </c:pt>
                <c:pt idx="22" formatCode="0.000">
                  <c:v>1.2235294117647058E-2</c:v>
                </c:pt>
                <c:pt idx="23" formatCode="0.000">
                  <c:v>1.7882352941176467E-2</c:v>
                </c:pt>
                <c:pt idx="24" formatCode="0.000">
                  <c:v>3.3999999999999996E-2</c:v>
                </c:pt>
                <c:pt idx="25" formatCode="0.000">
                  <c:v>3.8235294117647062E-2</c:v>
                </c:pt>
                <c:pt idx="26" formatCode="0.000">
                  <c:v>2.6941176470588239E-2</c:v>
                </c:pt>
                <c:pt idx="27" formatCode="0.000">
                  <c:v>2.7529411764705872E-2</c:v>
                </c:pt>
                <c:pt idx="28" formatCode="0.000">
                  <c:v>2.9058823529411765E-2</c:v>
                </c:pt>
                <c:pt idx="29" formatCode="0.000">
                  <c:v>2.5882352941176461E-2</c:v>
                </c:pt>
                <c:pt idx="30" formatCode="0.000">
                  <c:v>3.5294117647058823E-2</c:v>
                </c:pt>
                <c:pt idx="31" formatCode="0.000">
                  <c:v>2.8470588235294119E-2</c:v>
                </c:pt>
                <c:pt idx="32" formatCode="0.000">
                  <c:v>2.2941176470588232E-2</c:v>
                </c:pt>
                <c:pt idx="33" formatCode="0.000">
                  <c:v>3.9882352941176473E-2</c:v>
                </c:pt>
                <c:pt idx="34" formatCode="0.000">
                  <c:v>5.7294117647058815E-2</c:v>
                </c:pt>
                <c:pt idx="35" formatCode="0.000">
                  <c:v>3.1176470588235292E-2</c:v>
                </c:pt>
                <c:pt idx="36" formatCode="0.000">
                  <c:v>3.3294117647058814E-2</c:v>
                </c:pt>
                <c:pt idx="37" formatCode="0.000">
                  <c:v>3.5176470588235288E-2</c:v>
                </c:pt>
                <c:pt idx="38" formatCode="0.000">
                  <c:v>4.3764705882352942E-2</c:v>
                </c:pt>
                <c:pt idx="39" formatCode="0.000">
                  <c:v>3.9647058823529403E-2</c:v>
                </c:pt>
                <c:pt idx="40" formatCode="0.000">
                  <c:v>4.1882352941176461E-2</c:v>
                </c:pt>
                <c:pt idx="41" formatCode="0.000">
                  <c:v>4.4117647058823518E-2</c:v>
                </c:pt>
                <c:pt idx="42" formatCode="0.000">
                  <c:v>7.3176470588235287E-2</c:v>
                </c:pt>
                <c:pt idx="43" formatCode="0.000">
                  <c:v>5.6823529411764703E-2</c:v>
                </c:pt>
                <c:pt idx="44" formatCode="0.000">
                  <c:v>4.0705882352941168E-2</c:v>
                </c:pt>
                <c:pt idx="45" formatCode="0.000">
                  <c:v>6.6705882352941184E-2</c:v>
                </c:pt>
                <c:pt idx="46" formatCode="0.000">
                  <c:v>0.10141176470588235</c:v>
                </c:pt>
                <c:pt idx="47" formatCode="0.000">
                  <c:v>6.5647058823529419E-2</c:v>
                </c:pt>
                <c:pt idx="48" formatCode="0.000">
                  <c:v>6.329411764705882E-2</c:v>
                </c:pt>
                <c:pt idx="49" formatCode="0.000">
                  <c:v>3.6941176470588234E-2</c:v>
                </c:pt>
              </c:numCache>
            </c:numRef>
          </c:yVal>
          <c:smooth val="0"/>
          <c:extLst>
            <c:ext xmlns:c16="http://schemas.microsoft.com/office/drawing/2014/chart" uri="{C3380CC4-5D6E-409C-BE32-E72D297353CC}">
              <c16:uniqueId val="{00000000-3F23-4454-9AE9-7B6DCA2F8720}"/>
            </c:ext>
          </c:extLst>
        </c:ser>
        <c:dLbls>
          <c:showLegendKey val="0"/>
          <c:showVal val="0"/>
          <c:showCatName val="0"/>
          <c:showSerName val="0"/>
          <c:showPercent val="0"/>
          <c:showBubbleSize val="0"/>
        </c:dLbls>
        <c:axId val="364042192"/>
        <c:axId val="364042584"/>
      </c:scatterChart>
      <c:valAx>
        <c:axId val="364042192"/>
        <c:scaling>
          <c:orientation val="minMax"/>
          <c:max val="0.18000000000000002"/>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4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a:t>
                </a:r>
                <a:r>
                  <a:rPr lang="en-US" sz="1400" dirty="0">
                    <a:latin typeface="Arial" panose="020B0604020202020204" pitchFamily="34" charset="0"/>
                    <a:cs typeface="Arial" panose="020B0604020202020204" pitchFamily="34" charset="0"/>
                  </a:rPr>
                  <a:t>/HRT</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584"/>
        <c:crosses val="autoZero"/>
        <c:crossBetween val="midCat"/>
        <c:majorUnit val="1.0000000000000002E-2"/>
      </c:valAx>
      <c:valAx>
        <c:axId val="364042584"/>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C/Co</a:t>
                </a:r>
              </a:p>
            </c:rich>
          </c:tx>
          <c:overlay val="0"/>
          <c:spPr>
            <a:noFill/>
            <a:ln>
              <a:noFill/>
            </a:ln>
            <a:effectLst/>
          </c:spPr>
          <c:txPr>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192"/>
        <c:crosses val="autoZero"/>
        <c:crossBetween val="midCat"/>
        <c:majorUnit val="1.0000000000000002E-2"/>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Modified Step-Dose Curve</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StepDoseMethod2!$C$12:$C$61</c:f>
              <c:numCache>
                <c:formatCode>#,##0.0</c:formatCode>
                <c:ptCount val="50"/>
                <c:pt idx="0">
                  <c:v>0</c:v>
                </c:pt>
                <c:pt idx="1">
                  <c:v>4</c:v>
                </c:pt>
                <c:pt idx="2">
                  <c:v>8</c:v>
                </c:pt>
                <c:pt idx="3">
                  <c:v>12</c:v>
                </c:pt>
                <c:pt idx="4">
                  <c:v>16</c:v>
                </c:pt>
                <c:pt idx="5">
                  <c:v>20</c:v>
                </c:pt>
                <c:pt idx="6">
                  <c:v>24</c:v>
                </c:pt>
                <c:pt idx="7">
                  <c:v>28</c:v>
                </c:pt>
                <c:pt idx="8">
                  <c:v>32</c:v>
                </c:pt>
                <c:pt idx="9">
                  <c:v>36</c:v>
                </c:pt>
                <c:pt idx="10">
                  <c:v>40</c:v>
                </c:pt>
                <c:pt idx="11">
                  <c:v>44</c:v>
                </c:pt>
                <c:pt idx="12">
                  <c:v>48</c:v>
                </c:pt>
                <c:pt idx="13">
                  <c:v>51</c:v>
                </c:pt>
                <c:pt idx="14">
                  <c:v>54</c:v>
                </c:pt>
                <c:pt idx="15">
                  <c:v>57</c:v>
                </c:pt>
                <c:pt idx="16">
                  <c:v>60</c:v>
                </c:pt>
                <c:pt idx="17">
                  <c:v>63</c:v>
                </c:pt>
                <c:pt idx="18">
                  <c:v>66</c:v>
                </c:pt>
                <c:pt idx="19">
                  <c:v>69</c:v>
                </c:pt>
                <c:pt idx="20">
                  <c:v>72</c:v>
                </c:pt>
                <c:pt idx="21">
                  <c:v>75</c:v>
                </c:pt>
                <c:pt idx="22">
                  <c:v>78</c:v>
                </c:pt>
                <c:pt idx="23">
                  <c:v>81</c:v>
                </c:pt>
                <c:pt idx="24">
                  <c:v>84</c:v>
                </c:pt>
                <c:pt idx="25">
                  <c:v>87</c:v>
                </c:pt>
                <c:pt idx="26">
                  <c:v>90</c:v>
                </c:pt>
                <c:pt idx="27">
                  <c:v>93</c:v>
                </c:pt>
                <c:pt idx="28">
                  <c:v>96</c:v>
                </c:pt>
                <c:pt idx="29">
                  <c:v>99</c:v>
                </c:pt>
                <c:pt idx="30">
                  <c:v>102</c:v>
                </c:pt>
                <c:pt idx="31">
                  <c:v>105</c:v>
                </c:pt>
                <c:pt idx="32">
                  <c:v>108</c:v>
                </c:pt>
                <c:pt idx="33">
                  <c:v>111</c:v>
                </c:pt>
                <c:pt idx="34">
                  <c:v>114</c:v>
                </c:pt>
                <c:pt idx="35">
                  <c:v>117</c:v>
                </c:pt>
                <c:pt idx="36">
                  <c:v>120</c:v>
                </c:pt>
                <c:pt idx="37">
                  <c:v>123</c:v>
                </c:pt>
              </c:numCache>
            </c:numRef>
          </c:xVal>
          <c:yVal>
            <c:numRef>
              <c:f>StepDoseMethod2!$K$12:$K$61</c:f>
              <c:numCache>
                <c:formatCode>0.000</c:formatCode>
                <c:ptCount val="50"/>
                <c:pt idx="0" formatCode="0.00">
                  <c:v>0</c:v>
                </c:pt>
                <c:pt idx="1">
                  <c:v>-3.699999999999995E-3</c:v>
                </c:pt>
                <c:pt idx="2">
                  <c:v>-4.8999999999999981E-3</c:v>
                </c:pt>
                <c:pt idx="3">
                  <c:v>-6.799999999999997E-3</c:v>
                </c:pt>
                <c:pt idx="4">
                  <c:v>-3.1999999999999945E-3</c:v>
                </c:pt>
                <c:pt idx="5">
                  <c:v>5.7999999999999996E-3</c:v>
                </c:pt>
                <c:pt idx="6">
                  <c:v>2.4100000000000003E-2</c:v>
                </c:pt>
                <c:pt idx="7">
                  <c:v>2.5000000000000022E-3</c:v>
                </c:pt>
                <c:pt idx="8">
                  <c:v>1.1000000000000038E-3</c:v>
                </c:pt>
                <c:pt idx="9">
                  <c:v>0</c:v>
                </c:pt>
                <c:pt idx="10">
                  <c:v>0.152</c:v>
                </c:pt>
                <c:pt idx="11">
                  <c:v>0.253</c:v>
                </c:pt>
                <c:pt idx="12">
                  <c:v>0.222</c:v>
                </c:pt>
                <c:pt idx="13">
                  <c:v>0.218</c:v>
                </c:pt>
                <c:pt idx="14">
                  <c:v>7.400000000000001E-2</c:v>
                </c:pt>
                <c:pt idx="15">
                  <c:v>8.1000000000000016E-2</c:v>
                </c:pt>
                <c:pt idx="16">
                  <c:v>4.7699999999999999E-2</c:v>
                </c:pt>
                <c:pt idx="17">
                  <c:v>0.158</c:v>
                </c:pt>
                <c:pt idx="18">
                  <c:v>0.35400000000000004</c:v>
                </c:pt>
                <c:pt idx="19">
                  <c:v>0.41500000000000004</c:v>
                </c:pt>
                <c:pt idx="20">
                  <c:v>0.39600000000000002</c:v>
                </c:pt>
                <c:pt idx="21">
                  <c:v>0.313</c:v>
                </c:pt>
                <c:pt idx="22">
                  <c:v>0.27700000000000002</c:v>
                </c:pt>
                <c:pt idx="23">
                  <c:v>0.215</c:v>
                </c:pt>
                <c:pt idx="24">
                  <c:v>0.18099999999999999</c:v>
                </c:pt>
                <c:pt idx="25">
                  <c:v>0.40100000000000002</c:v>
                </c:pt>
                <c:pt idx="26">
                  <c:v>0.51800000000000002</c:v>
                </c:pt>
                <c:pt idx="27">
                  <c:v>0.52</c:v>
                </c:pt>
                <c:pt idx="28">
                  <c:v>0.51900000000000002</c:v>
                </c:pt>
                <c:pt idx="29">
                  <c:v>0.40700000000000003</c:v>
                </c:pt>
                <c:pt idx="30">
                  <c:v>0.34500000000000003</c:v>
                </c:pt>
                <c:pt idx="31">
                  <c:v>0.32200000000000001</c:v>
                </c:pt>
                <c:pt idx="32">
                  <c:v>0.29800000000000004</c:v>
                </c:pt>
                <c:pt idx="33">
                  <c:v>0.57499999999999996</c:v>
                </c:pt>
                <c:pt idx="34">
                  <c:v>0.71499999999999997</c:v>
                </c:pt>
                <c:pt idx="35">
                  <c:v>0.69899999999999995</c:v>
                </c:pt>
                <c:pt idx="36">
                  <c:v>0.66499999999999992</c:v>
                </c:pt>
                <c:pt idx="37">
                  <c:v>0.54799999999999993</c:v>
                </c:pt>
                <c:pt idx="38">
                  <c:v>0</c:v>
                </c:pt>
                <c:pt idx="39">
                  <c:v>0</c:v>
                </c:pt>
                <c:pt idx="40">
                  <c:v>0</c:v>
                </c:pt>
                <c:pt idx="41">
                  <c:v>0</c:v>
                </c:pt>
                <c:pt idx="42" formatCode="0.00">
                  <c:v>0</c:v>
                </c:pt>
                <c:pt idx="43" formatCode="0.00">
                  <c:v>0</c:v>
                </c:pt>
                <c:pt idx="44" formatCode="0.00">
                  <c:v>0</c:v>
                </c:pt>
                <c:pt idx="45" formatCode="0.00">
                  <c:v>0</c:v>
                </c:pt>
                <c:pt idx="46" formatCode="0.00">
                  <c:v>0</c:v>
                </c:pt>
                <c:pt idx="47" formatCode="0.00">
                  <c:v>0</c:v>
                </c:pt>
                <c:pt idx="48" formatCode="0.00">
                  <c:v>0</c:v>
                </c:pt>
                <c:pt idx="49" formatCode="0.00">
                  <c:v>0</c:v>
                </c:pt>
              </c:numCache>
            </c:numRef>
          </c:yVal>
          <c:smooth val="0"/>
          <c:extLst>
            <c:ext xmlns:c16="http://schemas.microsoft.com/office/drawing/2014/chart" uri="{C3380CC4-5D6E-409C-BE32-E72D297353CC}">
              <c16:uniqueId val="{00000000-0D3A-41BF-8919-853DFEF688A4}"/>
            </c:ext>
          </c:extLst>
        </c:ser>
        <c:dLbls>
          <c:showLegendKey val="0"/>
          <c:showVal val="0"/>
          <c:showCatName val="0"/>
          <c:showSerName val="0"/>
          <c:showPercent val="0"/>
          <c:showBubbleSize val="0"/>
        </c:dLbls>
        <c:axId val="364042192"/>
        <c:axId val="364042584"/>
      </c:scatterChart>
      <c:valAx>
        <c:axId val="364042192"/>
        <c:scaling>
          <c:orientation val="minMax"/>
          <c:max val="125"/>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Time (minutes)</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584"/>
        <c:crossesAt val="0"/>
        <c:crossBetween val="midCat"/>
        <c:majorUnit val="5"/>
      </c:valAx>
      <c:valAx>
        <c:axId val="364042584"/>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Tracer Concentration (mg/L)</a:t>
                </a:r>
              </a:p>
            </c:rich>
          </c:tx>
          <c:overlay val="0"/>
          <c:spPr>
            <a:noFill/>
            <a:ln>
              <a:noFill/>
            </a:ln>
            <a:effectLst/>
          </c:spPr>
          <c:txPr>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192"/>
        <c:crosses val="autoZero"/>
        <c:crossBetween val="midCat"/>
        <c:majorUnit val="5.000000000000001E-2"/>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u="none" strike="noStrike" kern="1200" spc="100" baseline="0" dirty="0">
                <a:solidFill>
                  <a:sysClr val="window" lastClr="FFFFFF">
                    <a:lumMod val="95000"/>
                  </a:sysClr>
                </a:solidFill>
                <a:effectLst>
                  <a:outerShdw blurRad="50800" dist="38100" dir="5400000" algn="t" rotWithShape="0">
                    <a:prstClr val="black">
                      <a:alpha val="40000"/>
                    </a:prstClr>
                  </a:outerShdw>
                </a:effectLst>
              </a:rPr>
              <a:t>Normalized F-Curve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8"/>
            <c:spPr>
              <a:solidFill>
                <a:schemeClr val="accent1"/>
              </a:soli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StepDoseMethod2!$I$12:$I$49</c:f>
              <c:numCache>
                <c:formatCode>0.000</c:formatCode>
                <c:ptCount val="38"/>
                <c:pt idx="0">
                  <c:v>0</c:v>
                </c:pt>
                <c:pt idx="1">
                  <c:v>1.1267630606111648E-2</c:v>
                </c:pt>
                <c:pt idx="2">
                  <c:v>2.2597409543505583E-2</c:v>
                </c:pt>
                <c:pt idx="3">
                  <c:v>3.3318374588758359E-2</c:v>
                </c:pt>
                <c:pt idx="4">
                  <c:v>4.3981285695843586E-2</c:v>
                </c:pt>
                <c:pt idx="5">
                  <c:v>5.4902923589576623E-2</c:v>
                </c:pt>
                <c:pt idx="6">
                  <c:v>6.5482869179325179E-2</c:v>
                </c:pt>
                <c:pt idx="7">
                  <c:v>7.6018228316396194E-2</c:v>
                </c:pt>
                <c:pt idx="8">
                  <c:v>8.6669907719205894E-2</c:v>
                </c:pt>
                <c:pt idx="9">
                  <c:v>9.7106179005160193E-2</c:v>
                </c:pt>
                <c:pt idx="10">
                  <c:v>0.10780063742361766</c:v>
                </c:pt>
                <c:pt idx="11">
                  <c:v>0.11862318278815276</c:v>
                </c:pt>
                <c:pt idx="12">
                  <c:v>0.12887084168066623</c:v>
                </c:pt>
                <c:pt idx="13">
                  <c:v>0.13684356435014977</c:v>
                </c:pt>
                <c:pt idx="14">
                  <c:v>0.14491275010585294</c:v>
                </c:pt>
                <c:pt idx="15">
                  <c:v>0.15277223134185544</c:v>
                </c:pt>
                <c:pt idx="16">
                  <c:v>0.16093362428677835</c:v>
                </c:pt>
                <c:pt idx="17">
                  <c:v>0.16905251804422691</c:v>
                </c:pt>
                <c:pt idx="18">
                  <c:v>0.17712183125859893</c:v>
                </c:pt>
                <c:pt idx="19">
                  <c:v>0.18498027823056623</c:v>
                </c:pt>
                <c:pt idx="20">
                  <c:v>0.19368955287569992</c:v>
                </c:pt>
                <c:pt idx="21">
                  <c:v>0.20184575076410066</c:v>
                </c:pt>
                <c:pt idx="22">
                  <c:v>0.21011138090477027</c:v>
                </c:pt>
                <c:pt idx="23">
                  <c:v>0.21792190432652001</c:v>
                </c:pt>
                <c:pt idx="24">
                  <c:v>0.22603756648892795</c:v>
                </c:pt>
                <c:pt idx="25">
                  <c:v>0.23410073281157104</c:v>
                </c:pt>
                <c:pt idx="26">
                  <c:v>0.24232867027842794</c:v>
                </c:pt>
                <c:pt idx="27">
                  <c:v>0.25055009030649195</c:v>
                </c:pt>
                <c:pt idx="28">
                  <c:v>0.2587212136575473</c:v>
                </c:pt>
                <c:pt idx="29">
                  <c:v>0.26673647330038913</c:v>
                </c:pt>
                <c:pt idx="30">
                  <c:v>0.27505989183761348</c:v>
                </c:pt>
                <c:pt idx="31">
                  <c:v>0.28433996702236713</c:v>
                </c:pt>
                <c:pt idx="32">
                  <c:v>0.29268288932378023</c:v>
                </c:pt>
                <c:pt idx="33">
                  <c:v>0.30108191642206877</c:v>
                </c:pt>
                <c:pt idx="34">
                  <c:v>0.31081364047184951</c:v>
                </c:pt>
                <c:pt idx="35">
                  <c:v>0.31881234778630541</c:v>
                </c:pt>
                <c:pt idx="36">
                  <c:v>0.32703715484073775</c:v>
                </c:pt>
                <c:pt idx="37">
                  <c:v>0.33485429412256185</c:v>
                </c:pt>
              </c:numCache>
            </c:numRef>
          </c:xVal>
          <c:yVal>
            <c:numRef>
              <c:f>StepDoseMethod2!$L$12:$L$49</c:f>
              <c:numCache>
                <c:formatCode>0.00</c:formatCode>
                <c:ptCount val="38"/>
                <c:pt idx="0">
                  <c:v>0</c:v>
                </c:pt>
                <c:pt idx="1">
                  <c:v>-1.2508451656524661E-3</c:v>
                </c:pt>
                <c:pt idx="2" formatCode="0.000">
                  <c:v>-1.6565246788370514E-3</c:v>
                </c:pt>
                <c:pt idx="3" formatCode="0.000">
                  <c:v>-2.2988505747126423E-3</c:v>
                </c:pt>
                <c:pt idx="4" formatCode="0.000">
                  <c:v>-1.0818120351588892E-3</c:v>
                </c:pt>
                <c:pt idx="5" formatCode="0.000">
                  <c:v>1.9607843137254897E-3</c:v>
                </c:pt>
                <c:pt idx="6" formatCode="0.000">
                  <c:v>8.1473968897903988E-3</c:v>
                </c:pt>
                <c:pt idx="7" formatCode="0.000">
                  <c:v>8.4516565246788445E-4</c:v>
                </c:pt>
                <c:pt idx="8" formatCode="0.000">
                  <c:v>3.7187288708587007E-4</c:v>
                </c:pt>
                <c:pt idx="9" formatCode="0.000">
                  <c:v>0</c:v>
                </c:pt>
                <c:pt idx="10" formatCode="0.000">
                  <c:v>5.1386071670047322E-2</c:v>
                </c:pt>
                <c:pt idx="11" formatCode="0.000">
                  <c:v>8.5530764029749823E-2</c:v>
                </c:pt>
                <c:pt idx="12" formatCode="0.000">
                  <c:v>7.5050709939148072E-2</c:v>
                </c:pt>
                <c:pt idx="13" formatCode="0.000">
                  <c:v>7.3698444895199458E-2</c:v>
                </c:pt>
                <c:pt idx="14" formatCode="0.000">
                  <c:v>2.5016903313049361E-2</c:v>
                </c:pt>
                <c:pt idx="15" formatCode="0.000">
                  <c:v>2.7383367139959435E-2</c:v>
                </c:pt>
                <c:pt idx="16" formatCode="0.000">
                  <c:v>1.6125760649087221E-2</c:v>
                </c:pt>
                <c:pt idx="17" formatCode="0.000">
                  <c:v>5.3414469235970249E-2</c:v>
                </c:pt>
                <c:pt idx="18" formatCode="0.000">
                  <c:v>0.11967545638945233</c:v>
                </c:pt>
                <c:pt idx="19" formatCode="0.000">
                  <c:v>0.1402974983096687</c:v>
                </c:pt>
                <c:pt idx="20" formatCode="0.000">
                  <c:v>0.13387423935091278</c:v>
                </c:pt>
                <c:pt idx="21" formatCode="0.000">
                  <c:v>0.10581473968897903</c:v>
                </c:pt>
                <c:pt idx="22" formatCode="0.000">
                  <c:v>9.364435429344152E-2</c:v>
                </c:pt>
                <c:pt idx="23" formatCode="0.000">
                  <c:v>7.2684246112237991E-2</c:v>
                </c:pt>
                <c:pt idx="24" formatCode="0.000">
                  <c:v>6.1189993238674772E-2</c:v>
                </c:pt>
                <c:pt idx="25" formatCode="0.000">
                  <c:v>0.13556457065584854</c:v>
                </c:pt>
                <c:pt idx="26" formatCode="0.000">
                  <c:v>0.17511832319134549</c:v>
                </c:pt>
                <c:pt idx="27" formatCode="0.000">
                  <c:v>0.17579445571331981</c:v>
                </c:pt>
                <c:pt idx="28" formatCode="0.000">
                  <c:v>0.17545638945233266</c:v>
                </c:pt>
                <c:pt idx="29" formatCode="0.000">
                  <c:v>0.13759296822177147</c:v>
                </c:pt>
                <c:pt idx="30" formatCode="0.000">
                  <c:v>0.11663286004056796</c:v>
                </c:pt>
                <c:pt idx="31" formatCode="0.000">
                  <c:v>0.10885733603786342</c:v>
                </c:pt>
                <c:pt idx="32" formatCode="0.000">
                  <c:v>0.10074374577417175</c:v>
                </c:pt>
                <c:pt idx="33" formatCode="0.000">
                  <c:v>0.19438810006761323</c:v>
                </c:pt>
                <c:pt idx="34" formatCode="0.000">
                  <c:v>0.24171737660581472</c:v>
                </c:pt>
                <c:pt idx="35" formatCode="0.000">
                  <c:v>0.23630831643002026</c:v>
                </c:pt>
                <c:pt idx="36" formatCode="0.000">
                  <c:v>0.22481406355645703</c:v>
                </c:pt>
                <c:pt idx="37" formatCode="0.000">
                  <c:v>0.18526031102096008</c:v>
                </c:pt>
              </c:numCache>
            </c:numRef>
          </c:yVal>
          <c:smooth val="0"/>
          <c:extLst>
            <c:ext xmlns:c16="http://schemas.microsoft.com/office/drawing/2014/chart" uri="{C3380CC4-5D6E-409C-BE32-E72D297353CC}">
              <c16:uniqueId val="{00000000-2F65-4D4C-A1E2-698329B33773}"/>
            </c:ext>
          </c:extLst>
        </c:ser>
        <c:dLbls>
          <c:showLegendKey val="0"/>
          <c:showVal val="0"/>
          <c:showCatName val="0"/>
          <c:showSerName val="0"/>
          <c:showPercent val="0"/>
          <c:showBubbleSize val="0"/>
        </c:dLbls>
        <c:axId val="364042192"/>
        <c:axId val="364042584"/>
      </c:scatterChart>
      <c:valAx>
        <c:axId val="364042192"/>
        <c:scaling>
          <c:orientation val="minMax"/>
          <c:max val="0.34000000000000008"/>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4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t</a:t>
                </a:r>
                <a:r>
                  <a:rPr lang="en-US" sz="1400" dirty="0">
                    <a:latin typeface="Arial" panose="020B0604020202020204" pitchFamily="34" charset="0"/>
                    <a:cs typeface="Arial" panose="020B0604020202020204" pitchFamily="34" charset="0"/>
                  </a:rPr>
                  <a:t>/HRT</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584"/>
        <c:crosses val="autoZero"/>
        <c:crossBetween val="midCat"/>
        <c:majorUnit val="2.0000000000000004E-2"/>
      </c:valAx>
      <c:valAx>
        <c:axId val="364042584"/>
        <c:scaling>
          <c:orientation val="minMax"/>
          <c:max val="0.25"/>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400" cap="none" baseline="0" dirty="0">
                    <a:latin typeface="Arial" panose="020B0604020202020204" pitchFamily="34" charset="0"/>
                    <a:cs typeface="Arial" panose="020B0604020202020204" pitchFamily="34" charset="0"/>
                  </a:rPr>
                  <a:t>C/Co</a:t>
                </a:r>
              </a:p>
            </c:rich>
          </c:tx>
          <c:overlay val="0"/>
          <c:spPr>
            <a:noFill/>
            <a:ln>
              <a:noFill/>
            </a:ln>
            <a:effectLst/>
          </c:spPr>
          <c:txPr>
            <a:bodyPr rot="-5400000" spcFirstLastPara="1" vertOverflow="ellipsis" vert="horz" wrap="square" anchor="ctr" anchorCtr="1"/>
            <a:lstStyle/>
            <a:p>
              <a:pPr>
                <a:defRPr sz="14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192"/>
        <c:crosses val="autoZero"/>
        <c:crossBetween val="midCat"/>
        <c:majorUnit val="2.0000000000000004E-2"/>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dirty="0"/>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7917C-328C-4955-A34A-5C6396CB832B}" type="slidenum">
              <a:rPr lang="en-US" smtClean="0"/>
              <a:t>2</a:t>
            </a:fld>
            <a:endParaRPr lang="en-US" dirty="0"/>
          </a:p>
        </p:txBody>
      </p:sp>
    </p:spTree>
    <p:extLst>
      <p:ext uri="{BB962C8B-B14F-4D97-AF65-F5344CB8AC3E}">
        <p14:creationId xmlns:p14="http://schemas.microsoft.com/office/powerpoint/2010/main" val="399405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7917C-328C-4955-A34A-5C6396CB832B}" type="slidenum">
              <a:rPr lang="en-US" smtClean="0"/>
              <a:t>13</a:t>
            </a:fld>
            <a:endParaRPr lang="en-US" dirty="0"/>
          </a:p>
        </p:txBody>
      </p:sp>
    </p:spTree>
    <p:extLst>
      <p:ext uri="{BB962C8B-B14F-4D97-AF65-F5344CB8AC3E}">
        <p14:creationId xmlns:p14="http://schemas.microsoft.com/office/powerpoint/2010/main" val="345563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7923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60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10994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397506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36517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14363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9554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016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39011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5099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657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3/10/2026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dirty="0"/>
          </a:p>
        </p:txBody>
      </p:sp>
    </p:spTree>
    <p:extLst>
      <p:ext uri="{BB962C8B-B14F-4D97-AF65-F5344CB8AC3E}">
        <p14:creationId xmlns:p14="http://schemas.microsoft.com/office/powerpoint/2010/main" val="3798540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hyperlink" Target="mailto:Guy.Schott@waterboards.ca.gov" TargetMode="External"/><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44E5EC-DEAA-88BF-A01D-7C8E198ACEFB}"/>
              </a:ext>
              <a:ext uri="{C183D7F6-B498-43B3-948B-1728B52AA6E4}">
                <adec:decorative xmlns:adec="http://schemas.microsoft.com/office/drawing/2017/decorative" val="1"/>
              </a:ext>
            </a:extLst>
          </p:cNvPr>
          <p:cNvSpPr>
            <a:spLocks/>
          </p:cNvSpPr>
          <p:nvPr/>
        </p:nvSpPr>
        <p:spPr>
          <a:xfrm>
            <a:off x="638882" y="639193"/>
            <a:ext cx="3571810" cy="35735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1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Cal-Water Service Co. - Oroville</a:t>
            </a:r>
          </a:p>
        </p:txBody>
      </p:sp>
      <p:sp>
        <p:nvSpPr>
          <p:cNvPr id="3" name="Subtitle 2">
            <a:extLst>
              <a:ext uri="{FF2B5EF4-FFF2-40B4-BE49-F238E27FC236}">
                <a16:creationId xmlns:a16="http://schemas.microsoft.com/office/drawing/2014/main" id="{B5095A32-D5F0-7DD1-CDC1-5F6EACA63BE9}"/>
              </a:ext>
              <a:ext uri="{C183D7F6-B498-43B3-948B-1728B52AA6E4}">
                <adec:decorative xmlns:adec="http://schemas.microsoft.com/office/drawing/2017/decorative" val="1"/>
              </a:ext>
            </a:extLst>
          </p:cNvPr>
          <p:cNvSpPr>
            <a:spLocks noGrp="1"/>
          </p:cNvSpPr>
          <p:nvPr>
            <p:ph type="subTitle" idx="1"/>
          </p:nvPr>
        </p:nvSpPr>
        <p:spPr>
          <a:xfrm>
            <a:off x="638882" y="4631161"/>
            <a:ext cx="3571810" cy="1559327"/>
          </a:xfrm>
        </p:spPr>
        <p:txBody>
          <a:bodyPr>
            <a:normAutofit fontScale="92500" lnSpcReduction="10000"/>
          </a:bodyPr>
          <a:lstStyle/>
          <a:p>
            <a:pPr algn="l"/>
            <a:r>
              <a:rPr lang="en-US" dirty="0">
                <a:latin typeface="Arial" panose="020B0604020202020204" pitchFamily="34" charset="0"/>
                <a:cs typeface="Arial" panose="020B0604020202020204" pitchFamily="34" charset="0"/>
              </a:rPr>
              <a:t>Tracer Studies</a:t>
            </a:r>
          </a:p>
          <a:p>
            <a:pPr algn="l"/>
            <a:r>
              <a:rPr lang="en-US" dirty="0">
                <a:latin typeface="Arial" panose="020B0604020202020204" pitchFamily="34" charset="0"/>
                <a:cs typeface="Arial" panose="020B0604020202020204" pitchFamily="34" charset="0"/>
              </a:rPr>
              <a:t>September 17, 2025</a:t>
            </a:r>
          </a:p>
          <a:p>
            <a:pPr algn="l"/>
            <a:r>
              <a:rPr lang="en-US" dirty="0">
                <a:latin typeface="Arial" panose="020B0604020202020204" pitchFamily="34" charset="0"/>
                <a:cs typeface="Arial" panose="020B0604020202020204" pitchFamily="34" charset="0"/>
              </a:rPr>
              <a:t>November 20, 2025</a:t>
            </a:r>
          </a:p>
          <a:p>
            <a:pPr algn="l"/>
            <a:r>
              <a:rPr lang="en-US" dirty="0">
                <a:latin typeface="Arial" panose="020B0604020202020204" pitchFamily="34" charset="0"/>
                <a:cs typeface="Arial" panose="020B0604020202020204" pitchFamily="34" charset="0"/>
              </a:rPr>
              <a:t>CA0400019</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5D05E53-F079-4089-8193-C4590C29AE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54296" y="1088570"/>
            <a:ext cx="7214616" cy="4653427"/>
          </a:xfrm>
          <a:prstGeom prst="rect">
            <a:avLst/>
          </a:prstGeom>
        </p:spPr>
      </p:pic>
      <p:sp>
        <p:nvSpPr>
          <p:cNvPr id="5" name="Title 4">
            <a:extLst>
              <a:ext uri="{FF2B5EF4-FFF2-40B4-BE49-F238E27FC236}">
                <a16:creationId xmlns:a16="http://schemas.microsoft.com/office/drawing/2014/main" id="{5169E696-B5B0-7E37-15F1-DFFE5E4BCB72}"/>
              </a:ext>
              <a:ext uri="{C183D7F6-B498-43B3-948B-1728B52AA6E4}">
                <adec:decorative xmlns:adec="http://schemas.microsoft.com/office/drawing/2017/decorative" val="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1</a:t>
            </a:r>
          </a:p>
        </p:txBody>
      </p:sp>
    </p:spTree>
    <p:extLst>
      <p:ext uri="{BB962C8B-B14F-4D97-AF65-F5344CB8AC3E}">
        <p14:creationId xmlns:p14="http://schemas.microsoft.com/office/powerpoint/2010/main" val="381705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F9E58-B51F-52DB-2009-B6EDD9E0D706}"/>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a:extLst>
              <a:ext uri="{FF2B5EF4-FFF2-40B4-BE49-F238E27FC236}">
                <a16:creationId xmlns:a16="http://schemas.microsoft.com/office/drawing/2014/main" id="{1C0CCF64-AA30-6F0B-FECE-1A5732DEDC30}"/>
              </a:ext>
              <a:ext uri="{C183D7F6-B498-43B3-948B-1728B52AA6E4}">
                <adec:decorative xmlns:adec="http://schemas.microsoft.com/office/drawing/2017/decorative" val="1"/>
              </a:ext>
            </a:extLst>
          </p:cNvPr>
          <p:cNvSpPr txBox="1"/>
          <p:nvPr/>
        </p:nvSpPr>
        <p:spPr>
          <a:xfrm>
            <a:off x="4709567" y="257011"/>
            <a:ext cx="2921569" cy="646331"/>
          </a:xfrm>
          <a:prstGeom prst="rect">
            <a:avLst/>
          </a:prstGeom>
          <a:solidFill>
            <a:schemeClr val="accent2"/>
          </a:solidFill>
          <a:ln w="19050">
            <a:solidFill>
              <a:schemeClr val="bg1"/>
            </a:solidFill>
          </a:ln>
        </p:spPr>
        <p:txBody>
          <a:bodyPr wrap="none" rtlCol="0">
            <a:spAutoFit/>
          </a:bodyPr>
          <a:lstStyle/>
          <a:p>
            <a:r>
              <a:rPr lang="en-US" dirty="0">
                <a:solidFill>
                  <a:schemeClr val="bg1"/>
                </a:solidFill>
              </a:rPr>
              <a:t>Post Treatment Sump/Pumps</a:t>
            </a:r>
          </a:p>
          <a:p>
            <a:r>
              <a:rPr lang="en-US" dirty="0">
                <a:solidFill>
                  <a:schemeClr val="bg1"/>
                </a:solidFill>
              </a:rPr>
              <a:t>47,000 gallons</a:t>
            </a:r>
          </a:p>
        </p:txBody>
      </p:sp>
      <p:cxnSp>
        <p:nvCxnSpPr>
          <p:cNvPr id="5" name="Straight Arrow Connector 4">
            <a:extLst>
              <a:ext uri="{FF2B5EF4-FFF2-40B4-BE49-F238E27FC236}">
                <a16:creationId xmlns:a16="http://schemas.microsoft.com/office/drawing/2014/main" id="{40EBD037-1F46-13B9-951B-0BCBA3E4A5B1}"/>
              </a:ext>
              <a:ext uri="{C183D7F6-B498-43B3-948B-1728B52AA6E4}">
                <adec:decorative xmlns:adec="http://schemas.microsoft.com/office/drawing/2017/decorative" val="1"/>
              </a:ext>
            </a:extLst>
          </p:cNvPr>
          <p:cNvCxnSpPr/>
          <p:nvPr/>
        </p:nvCxnSpPr>
        <p:spPr>
          <a:xfrm flipH="1" flipV="1">
            <a:off x="5193792" y="2359152"/>
            <a:ext cx="902208" cy="877824"/>
          </a:xfrm>
          <a:prstGeom prst="straightConnector1">
            <a:avLst/>
          </a:prstGeom>
          <a:ln w="28575">
            <a:solidFill>
              <a:srgbClr val="FFFF00"/>
            </a:solidFill>
            <a:tailEnd type="triangle" w="lg" len="lg"/>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2412F314-E15F-B7E9-3CFF-3819270FF5E5}"/>
              </a:ext>
              <a:ext uri="{C183D7F6-B498-43B3-948B-1728B52AA6E4}">
                <adec:decorative xmlns:adec="http://schemas.microsoft.com/office/drawing/2017/decorative" val="1"/>
              </a:ext>
            </a:extLst>
          </p:cNvPr>
          <p:cNvSpPr txBox="1"/>
          <p:nvPr/>
        </p:nvSpPr>
        <p:spPr>
          <a:xfrm>
            <a:off x="2559487" y="1435822"/>
            <a:ext cx="2561792" cy="923330"/>
          </a:xfrm>
          <a:prstGeom prst="rect">
            <a:avLst/>
          </a:prstGeom>
          <a:solidFill>
            <a:srgbClr val="C00000"/>
          </a:solidFill>
          <a:ln w="19050">
            <a:solidFill>
              <a:schemeClr val="bg1"/>
            </a:solidFill>
          </a:ln>
        </p:spPr>
        <p:txBody>
          <a:bodyPr wrap="square" rtlCol="0">
            <a:spAutoFit/>
          </a:bodyPr>
          <a:lstStyle/>
          <a:p>
            <a:r>
              <a:rPr lang="en-US" dirty="0"/>
              <a:t>Tracer sampling</a:t>
            </a:r>
          </a:p>
          <a:p>
            <a:r>
              <a:rPr lang="en-US" dirty="0"/>
              <a:t>Step-Dose Curve</a:t>
            </a:r>
          </a:p>
          <a:p>
            <a:r>
              <a:rPr lang="en-US" dirty="0"/>
              <a:t>To verify tracer dose</a:t>
            </a:r>
          </a:p>
        </p:txBody>
      </p:sp>
      <p:sp>
        <p:nvSpPr>
          <p:cNvPr id="4" name="TextBox 3">
            <a:extLst>
              <a:ext uri="{FF2B5EF4-FFF2-40B4-BE49-F238E27FC236}">
                <a16:creationId xmlns:a16="http://schemas.microsoft.com/office/drawing/2014/main" id="{B81783F5-78A0-E1E6-3FBF-D38B7359AD85}"/>
              </a:ext>
              <a:ext uri="{C183D7F6-B498-43B3-948B-1728B52AA6E4}">
                <adec:decorative xmlns:adec="http://schemas.microsoft.com/office/drawing/2017/decorative" val="1"/>
              </a:ext>
            </a:extLst>
          </p:cNvPr>
          <p:cNvSpPr txBox="1"/>
          <p:nvPr/>
        </p:nvSpPr>
        <p:spPr>
          <a:xfrm>
            <a:off x="7650887" y="2035986"/>
            <a:ext cx="1178528" cy="646331"/>
          </a:xfrm>
          <a:prstGeom prst="rect">
            <a:avLst/>
          </a:prstGeom>
          <a:solidFill>
            <a:srgbClr val="FF7474"/>
          </a:solidFill>
          <a:ln w="19050">
            <a:solidFill>
              <a:schemeClr val="bg1"/>
            </a:solidFill>
          </a:ln>
        </p:spPr>
        <p:txBody>
          <a:bodyPr wrap="none" rtlCol="0">
            <a:spAutoFit/>
          </a:bodyPr>
          <a:lstStyle/>
          <a:p>
            <a:r>
              <a:rPr lang="en-US" dirty="0">
                <a:solidFill>
                  <a:schemeClr val="bg1"/>
                </a:solidFill>
              </a:rPr>
              <a:t>1,770 gpm</a:t>
            </a:r>
          </a:p>
          <a:p>
            <a:r>
              <a:rPr lang="en-US" dirty="0">
                <a:solidFill>
                  <a:schemeClr val="bg1"/>
                </a:solidFill>
              </a:rPr>
              <a:t>Per pump</a:t>
            </a:r>
          </a:p>
        </p:txBody>
      </p:sp>
      <p:sp>
        <p:nvSpPr>
          <p:cNvPr id="7" name="Title 6">
            <a:extLst>
              <a:ext uri="{FF2B5EF4-FFF2-40B4-BE49-F238E27FC236}">
                <a16:creationId xmlns:a16="http://schemas.microsoft.com/office/drawing/2014/main" id="{CBDA1017-FE4C-2662-6127-DAB93F8DDFB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6</a:t>
            </a:r>
          </a:p>
        </p:txBody>
      </p:sp>
    </p:spTree>
    <p:extLst>
      <p:ext uri="{BB962C8B-B14F-4D97-AF65-F5344CB8AC3E}">
        <p14:creationId xmlns:p14="http://schemas.microsoft.com/office/powerpoint/2010/main" val="104097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1BE25-AA06-5352-CBDD-AB9209BDC8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667000" y="857250"/>
            <a:ext cx="6858000" cy="5143500"/>
          </a:xfrm>
          <a:prstGeom prst="rect">
            <a:avLst/>
          </a:prstGeom>
        </p:spPr>
      </p:pic>
      <p:sp>
        <p:nvSpPr>
          <p:cNvPr id="4" name="TextBox 3">
            <a:extLst>
              <a:ext uri="{FF2B5EF4-FFF2-40B4-BE49-F238E27FC236}">
                <a16:creationId xmlns:a16="http://schemas.microsoft.com/office/drawing/2014/main" id="{C8EB4C64-841E-B22E-6AEF-53725462CEE7}"/>
              </a:ext>
              <a:ext uri="{C183D7F6-B498-43B3-948B-1728B52AA6E4}">
                <adec:decorative xmlns:adec="http://schemas.microsoft.com/office/drawing/2017/decorative" val="1"/>
              </a:ext>
            </a:extLst>
          </p:cNvPr>
          <p:cNvSpPr txBox="1"/>
          <p:nvPr/>
        </p:nvSpPr>
        <p:spPr>
          <a:xfrm>
            <a:off x="358631" y="1412571"/>
            <a:ext cx="2921569" cy="923330"/>
          </a:xfrm>
          <a:prstGeom prst="rect">
            <a:avLst/>
          </a:prstGeom>
          <a:solidFill>
            <a:schemeClr val="accent2"/>
          </a:solidFill>
          <a:ln w="19050">
            <a:solidFill>
              <a:schemeClr val="bg1"/>
            </a:solidFill>
          </a:ln>
        </p:spPr>
        <p:txBody>
          <a:bodyPr wrap="none" rtlCol="0">
            <a:spAutoFit/>
          </a:bodyPr>
          <a:lstStyle/>
          <a:p>
            <a:r>
              <a:rPr lang="en-US" dirty="0">
                <a:solidFill>
                  <a:schemeClr val="bg1"/>
                </a:solidFill>
              </a:rPr>
              <a:t>Post Treatment Sump/Pumps</a:t>
            </a:r>
          </a:p>
          <a:p>
            <a:r>
              <a:rPr lang="en-US" dirty="0">
                <a:solidFill>
                  <a:schemeClr val="bg1"/>
                </a:solidFill>
              </a:rPr>
              <a:t>47,000 concrete</a:t>
            </a:r>
          </a:p>
          <a:p>
            <a:r>
              <a:rPr lang="en-US" dirty="0">
                <a:solidFill>
                  <a:schemeClr val="bg1"/>
                </a:solidFill>
              </a:rPr>
              <a:t>Sampling point</a:t>
            </a:r>
          </a:p>
        </p:txBody>
      </p:sp>
      <p:sp>
        <p:nvSpPr>
          <p:cNvPr id="2" name="Title 1">
            <a:extLst>
              <a:ext uri="{FF2B5EF4-FFF2-40B4-BE49-F238E27FC236}">
                <a16:creationId xmlns:a16="http://schemas.microsoft.com/office/drawing/2014/main" id="{42A23797-3EE7-94EB-AFFE-77CD3481D3A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7</a:t>
            </a:r>
          </a:p>
        </p:txBody>
      </p:sp>
    </p:spTree>
    <p:extLst>
      <p:ext uri="{BB962C8B-B14F-4D97-AF65-F5344CB8AC3E}">
        <p14:creationId xmlns:p14="http://schemas.microsoft.com/office/powerpoint/2010/main" val="154667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9C575-3EA7-E2B4-DA51-709E8E9E28D7}"/>
              </a:ext>
              <a:ext uri="{C183D7F6-B498-43B3-948B-1728B52AA6E4}">
                <adec:decorative xmlns:adec="http://schemas.microsoft.com/office/drawing/2017/decorative" val="1"/>
              </a:ext>
            </a:extLst>
          </p:cNvPr>
          <p:cNvPicPr>
            <a:picLocks noGrp="1" noChangeAspect="1"/>
          </p:cNvPicPr>
          <p:nvPr isPhoto="1"/>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397A1C6-B91D-5488-DC75-3AB695634A7C}"/>
              </a:ext>
              <a:ext uri="{C183D7F6-B498-43B3-948B-1728B52AA6E4}">
                <adec:decorative xmlns:adec="http://schemas.microsoft.com/office/drawing/2017/decorative" val="1"/>
              </a:ext>
            </a:extLst>
          </p:cNvPr>
          <p:cNvSpPr txBox="1"/>
          <p:nvPr/>
        </p:nvSpPr>
        <p:spPr>
          <a:xfrm>
            <a:off x="9542893" y="3540827"/>
            <a:ext cx="1300099" cy="646331"/>
          </a:xfrm>
          <a:prstGeom prst="rect">
            <a:avLst/>
          </a:prstGeom>
          <a:solidFill>
            <a:schemeClr val="accent2"/>
          </a:solidFill>
          <a:ln w="19050">
            <a:solidFill>
              <a:schemeClr val="bg1"/>
            </a:solidFill>
          </a:ln>
        </p:spPr>
        <p:txBody>
          <a:bodyPr wrap="none" rtlCol="0">
            <a:spAutoFit/>
          </a:bodyPr>
          <a:lstStyle/>
          <a:p>
            <a:r>
              <a:rPr lang="en-US" dirty="0"/>
              <a:t>18-in inlet</a:t>
            </a:r>
          </a:p>
          <a:p>
            <a:r>
              <a:rPr lang="en-US" dirty="0"/>
              <a:t>pipe nozzle</a:t>
            </a:r>
          </a:p>
        </p:txBody>
      </p:sp>
      <p:sp>
        <p:nvSpPr>
          <p:cNvPr id="4" name="TextBox 3">
            <a:extLst>
              <a:ext uri="{FF2B5EF4-FFF2-40B4-BE49-F238E27FC236}">
                <a16:creationId xmlns:a16="http://schemas.microsoft.com/office/drawing/2014/main" id="{CC5E2343-FF68-40F4-2694-55D23B1D5721}"/>
              </a:ext>
              <a:ext uri="{C183D7F6-B498-43B3-948B-1728B52AA6E4}">
                <adec:decorative xmlns:adec="http://schemas.microsoft.com/office/drawing/2017/decorative" val="1"/>
              </a:ext>
            </a:extLst>
          </p:cNvPr>
          <p:cNvSpPr txBox="1"/>
          <p:nvPr/>
        </p:nvSpPr>
        <p:spPr>
          <a:xfrm>
            <a:off x="743798" y="1768175"/>
            <a:ext cx="1324402" cy="369332"/>
          </a:xfrm>
          <a:prstGeom prst="rect">
            <a:avLst/>
          </a:prstGeom>
          <a:solidFill>
            <a:schemeClr val="accent2"/>
          </a:solidFill>
          <a:ln w="19050">
            <a:solidFill>
              <a:schemeClr val="bg1"/>
            </a:solidFill>
          </a:ln>
        </p:spPr>
        <p:txBody>
          <a:bodyPr wrap="none" rtlCol="0">
            <a:spAutoFit/>
          </a:bodyPr>
          <a:lstStyle/>
          <a:p>
            <a:r>
              <a:rPr lang="en-US" dirty="0"/>
              <a:t>24-in outlet</a:t>
            </a:r>
          </a:p>
        </p:txBody>
      </p:sp>
      <p:cxnSp>
        <p:nvCxnSpPr>
          <p:cNvPr id="5" name="Straight Arrow Connector 4">
            <a:extLst>
              <a:ext uri="{FF2B5EF4-FFF2-40B4-BE49-F238E27FC236}">
                <a16:creationId xmlns:a16="http://schemas.microsoft.com/office/drawing/2014/main" id="{52FCD4C2-B86D-79DD-0443-DFB9364B127E}"/>
              </a:ext>
              <a:ext uri="{C183D7F6-B498-43B3-948B-1728B52AA6E4}">
                <adec:decorative xmlns:adec="http://schemas.microsoft.com/office/drawing/2017/decorative" val="1"/>
              </a:ext>
            </a:extLst>
          </p:cNvPr>
          <p:cNvCxnSpPr>
            <a:cxnSpLocks/>
          </p:cNvCxnSpPr>
          <p:nvPr/>
        </p:nvCxnSpPr>
        <p:spPr>
          <a:xfrm>
            <a:off x="1540450" y="2137507"/>
            <a:ext cx="1039121" cy="2222737"/>
          </a:xfrm>
          <a:prstGeom prst="straightConnector1">
            <a:avLst/>
          </a:prstGeom>
          <a:ln w="254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3A37D681-ED3D-74FE-238B-3C4F945DAD39}"/>
              </a:ext>
              <a:ext uri="{C183D7F6-B498-43B3-948B-1728B52AA6E4}">
                <adec:decorative xmlns:adec="http://schemas.microsoft.com/office/drawing/2017/decorative" val="1"/>
              </a:ext>
            </a:extLst>
          </p:cNvPr>
          <p:cNvCxnSpPr>
            <a:cxnSpLocks/>
          </p:cNvCxnSpPr>
          <p:nvPr/>
        </p:nvCxnSpPr>
        <p:spPr>
          <a:xfrm flipH="1">
            <a:off x="7449954" y="3965608"/>
            <a:ext cx="1894665" cy="519765"/>
          </a:xfrm>
          <a:prstGeom prst="straightConnector1">
            <a:avLst/>
          </a:prstGeom>
          <a:ln w="254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456329C-53CC-095E-55B4-1134B6C97C97}"/>
              </a:ext>
              <a:ext uri="{C183D7F6-B498-43B3-948B-1728B52AA6E4}">
                <adec:decorative xmlns:adec="http://schemas.microsoft.com/office/drawing/2017/decorative" val="1"/>
              </a:ext>
            </a:extLst>
          </p:cNvPr>
          <p:cNvSpPr txBox="1"/>
          <p:nvPr/>
        </p:nvSpPr>
        <p:spPr>
          <a:xfrm>
            <a:off x="5142735" y="1952841"/>
            <a:ext cx="1808508" cy="369332"/>
          </a:xfrm>
          <a:prstGeom prst="rect">
            <a:avLst/>
          </a:prstGeom>
          <a:solidFill>
            <a:schemeClr val="accent2"/>
          </a:solidFill>
          <a:ln w="19050">
            <a:solidFill>
              <a:schemeClr val="bg1"/>
            </a:solidFill>
          </a:ln>
        </p:spPr>
        <p:txBody>
          <a:bodyPr wrap="none" rtlCol="0">
            <a:spAutoFit/>
          </a:bodyPr>
          <a:lstStyle/>
          <a:p>
            <a:r>
              <a:rPr lang="en-US" dirty="0"/>
              <a:t>450,000 Gallons</a:t>
            </a:r>
          </a:p>
        </p:txBody>
      </p:sp>
      <p:sp>
        <p:nvSpPr>
          <p:cNvPr id="8" name="Title 7">
            <a:extLst>
              <a:ext uri="{FF2B5EF4-FFF2-40B4-BE49-F238E27FC236}">
                <a16:creationId xmlns:a16="http://schemas.microsoft.com/office/drawing/2014/main" id="{2C1E8EF3-08EC-B617-CB98-910A0BED80C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8</a:t>
            </a:r>
          </a:p>
        </p:txBody>
      </p:sp>
    </p:spTree>
    <p:extLst>
      <p:ext uri="{BB962C8B-B14F-4D97-AF65-F5344CB8AC3E}">
        <p14:creationId xmlns:p14="http://schemas.microsoft.com/office/powerpoint/2010/main" val="15072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7B015-3022-4D3E-63C8-D965C0AE2C39}"/>
              </a:ext>
              <a:ext uri="{C183D7F6-B498-43B3-948B-1728B52AA6E4}">
                <adec:decorative xmlns:adec="http://schemas.microsoft.com/office/drawing/2017/decorative" val="1"/>
              </a:ext>
            </a:extLst>
          </p:cNvPr>
          <p:cNvPicPr>
            <a:picLocks noGrp="1" noChangeAspect="1"/>
          </p:cNvPicPr>
          <p:nvPr isPhoto="1"/>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8526CFA-3E6C-E545-9D11-DEF5E7A42B18}"/>
              </a:ext>
              <a:ext uri="{C183D7F6-B498-43B3-948B-1728B52AA6E4}">
                <adec:decorative xmlns:adec="http://schemas.microsoft.com/office/drawing/2017/decorative" val="1"/>
              </a:ext>
            </a:extLst>
          </p:cNvPr>
          <p:cNvSpPr txBox="1"/>
          <p:nvPr/>
        </p:nvSpPr>
        <p:spPr>
          <a:xfrm>
            <a:off x="7183099" y="5907038"/>
            <a:ext cx="1324402" cy="369332"/>
          </a:xfrm>
          <a:prstGeom prst="rect">
            <a:avLst/>
          </a:prstGeom>
          <a:solidFill>
            <a:schemeClr val="accent2"/>
          </a:solidFill>
          <a:ln w="19050">
            <a:solidFill>
              <a:schemeClr val="bg1"/>
            </a:solidFill>
          </a:ln>
        </p:spPr>
        <p:txBody>
          <a:bodyPr wrap="none" rtlCol="0">
            <a:spAutoFit/>
          </a:bodyPr>
          <a:lstStyle/>
          <a:p>
            <a:r>
              <a:rPr lang="en-US" dirty="0"/>
              <a:t>24-in outlet</a:t>
            </a:r>
          </a:p>
        </p:txBody>
      </p:sp>
      <p:sp>
        <p:nvSpPr>
          <p:cNvPr id="4" name="TextBox 3">
            <a:extLst>
              <a:ext uri="{FF2B5EF4-FFF2-40B4-BE49-F238E27FC236}">
                <a16:creationId xmlns:a16="http://schemas.microsoft.com/office/drawing/2014/main" id="{80ACF56B-F3B7-A3CF-FD3A-9E641F3FE964}"/>
              </a:ext>
              <a:ext uri="{C183D7F6-B498-43B3-948B-1728B52AA6E4}">
                <adec:decorative xmlns:adec="http://schemas.microsoft.com/office/drawing/2017/decorative" val="1"/>
              </a:ext>
            </a:extLst>
          </p:cNvPr>
          <p:cNvSpPr txBox="1"/>
          <p:nvPr/>
        </p:nvSpPr>
        <p:spPr>
          <a:xfrm>
            <a:off x="5785104" y="2877950"/>
            <a:ext cx="1260730" cy="646331"/>
          </a:xfrm>
          <a:prstGeom prst="rect">
            <a:avLst/>
          </a:prstGeom>
          <a:solidFill>
            <a:srgbClr val="A20000"/>
          </a:solidFill>
          <a:ln w="19050">
            <a:solidFill>
              <a:schemeClr val="bg1"/>
            </a:solidFill>
          </a:ln>
        </p:spPr>
        <p:txBody>
          <a:bodyPr wrap="none" rtlCol="0">
            <a:spAutoFit/>
          </a:bodyPr>
          <a:lstStyle/>
          <a:p>
            <a:r>
              <a:rPr lang="en-US" dirty="0"/>
              <a:t>Tracer</a:t>
            </a:r>
          </a:p>
          <a:p>
            <a:r>
              <a:rPr lang="en-US" dirty="0"/>
              <a:t>monitoring</a:t>
            </a:r>
          </a:p>
        </p:txBody>
      </p:sp>
      <p:cxnSp>
        <p:nvCxnSpPr>
          <p:cNvPr id="5" name="Straight Arrow Connector 4">
            <a:extLst>
              <a:ext uri="{FF2B5EF4-FFF2-40B4-BE49-F238E27FC236}">
                <a16:creationId xmlns:a16="http://schemas.microsoft.com/office/drawing/2014/main" id="{DB2DED74-5F8A-B417-77AA-8395DEEA6C2F}"/>
              </a:ext>
              <a:ext uri="{C183D7F6-B498-43B3-948B-1728B52AA6E4}">
                <adec:decorative xmlns:adec="http://schemas.microsoft.com/office/drawing/2017/decorative" val="1"/>
              </a:ext>
            </a:extLst>
          </p:cNvPr>
          <p:cNvCxnSpPr>
            <a:cxnSpLocks/>
          </p:cNvCxnSpPr>
          <p:nvPr/>
        </p:nvCxnSpPr>
        <p:spPr>
          <a:xfrm flipH="1" flipV="1">
            <a:off x="6810389" y="3551713"/>
            <a:ext cx="508991" cy="607681"/>
          </a:xfrm>
          <a:prstGeom prst="straightConnector1">
            <a:avLst/>
          </a:prstGeom>
          <a:ln w="25400" cap="flat" cmpd="sng" algn="ctr">
            <a:solidFill>
              <a:srgbClr val="92D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itle 5">
            <a:extLst>
              <a:ext uri="{FF2B5EF4-FFF2-40B4-BE49-F238E27FC236}">
                <a16:creationId xmlns:a16="http://schemas.microsoft.com/office/drawing/2014/main" id="{E18476A8-B5F8-D588-4EF9-07ED95DD4A1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9</a:t>
            </a:r>
          </a:p>
        </p:txBody>
      </p:sp>
    </p:spTree>
    <p:extLst>
      <p:ext uri="{BB962C8B-B14F-4D97-AF65-F5344CB8AC3E}">
        <p14:creationId xmlns:p14="http://schemas.microsoft.com/office/powerpoint/2010/main" val="155617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0FCC08E-AB4B-5354-CC7D-ED99B877285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55902" y="55880"/>
            <a:ext cx="5049520" cy="6732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ADA7867-EFB0-6C77-60D2-804D409A3E12}"/>
              </a:ext>
              <a:ext uri="{C183D7F6-B498-43B3-948B-1728B52AA6E4}">
                <adec:decorative xmlns:adec="http://schemas.microsoft.com/office/drawing/2017/decorative" val="1"/>
              </a:ext>
            </a:extLst>
          </p:cNvPr>
          <p:cNvSpPr/>
          <p:nvPr/>
        </p:nvSpPr>
        <p:spPr>
          <a:xfrm>
            <a:off x="4070549" y="2956560"/>
            <a:ext cx="1031404" cy="1219200"/>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08E0C65-858D-1917-B7D1-4AE2BE2C8E1F}"/>
              </a:ext>
              <a:ext uri="{C183D7F6-B498-43B3-948B-1728B52AA6E4}">
                <adec:decorative xmlns:adec="http://schemas.microsoft.com/office/drawing/2017/decorative" val="1"/>
              </a:ext>
            </a:extLst>
          </p:cNvPr>
          <p:cNvSpPr txBox="1"/>
          <p:nvPr/>
        </p:nvSpPr>
        <p:spPr>
          <a:xfrm>
            <a:off x="6563234" y="2541061"/>
            <a:ext cx="3629520" cy="830997"/>
          </a:xfrm>
          <a:prstGeom prst="rect">
            <a:avLst/>
          </a:prstGeom>
          <a:solidFill>
            <a:schemeClr val="bg1">
              <a:lumMod val="85000"/>
              <a:lumOff val="15000"/>
            </a:schemeClr>
          </a:solidFill>
          <a:ln w="34925">
            <a:solidFill>
              <a:srgbClr val="FFFF00"/>
            </a:solidFill>
          </a:ln>
        </p:spPr>
        <p:txBody>
          <a:bodyPr wrap="none" rtlCol="0">
            <a:spAutoFit/>
          </a:bodyPr>
          <a:lstStyle/>
          <a:p>
            <a:r>
              <a:rPr lang="en-US" sz="2400" dirty="0">
                <a:latin typeface="Arial" panose="020B0604020202020204" pitchFamily="34" charset="0"/>
                <a:cs typeface="Arial" panose="020B0604020202020204" pitchFamily="34" charset="0"/>
              </a:rPr>
              <a:t>450,000 Gallon Clearwell</a:t>
            </a:r>
          </a:p>
          <a:p>
            <a:r>
              <a:rPr lang="en-US" sz="2400" dirty="0">
                <a:latin typeface="Arial" panose="020B0604020202020204" pitchFamily="34" charset="0"/>
                <a:cs typeface="Arial" panose="020B0604020202020204" pitchFamily="34" charset="0"/>
              </a:rPr>
              <a:t>Outlet Sample Tap</a:t>
            </a:r>
            <a:endParaRPr lang="en-US" sz="2400" b="1" dirty="0">
              <a:solidFill>
                <a:srgbClr val="FFFF00"/>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B3613DD-071D-4690-75EC-3022E5A13CB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10</a:t>
            </a:r>
          </a:p>
        </p:txBody>
      </p:sp>
    </p:spTree>
    <p:extLst>
      <p:ext uri="{BB962C8B-B14F-4D97-AF65-F5344CB8AC3E}">
        <p14:creationId xmlns:p14="http://schemas.microsoft.com/office/powerpoint/2010/main" val="28082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75F9D149-EE6A-CE75-E0FE-ACAAED80C1C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4D4459A-8F67-C2AA-DF27-396CFE98FED7}"/>
              </a:ext>
              <a:ext uri="{C183D7F6-B498-43B3-948B-1728B52AA6E4}">
                <adec:decorative xmlns:adec="http://schemas.microsoft.com/office/drawing/2017/decorative" val="1"/>
              </a:ext>
            </a:extLst>
          </p:cNvPr>
          <p:cNvSpPr txBox="1"/>
          <p:nvPr/>
        </p:nvSpPr>
        <p:spPr>
          <a:xfrm>
            <a:off x="579695" y="257010"/>
            <a:ext cx="1589987" cy="923330"/>
          </a:xfrm>
          <a:prstGeom prst="rect">
            <a:avLst/>
          </a:prstGeom>
          <a:solidFill>
            <a:schemeClr val="accent2"/>
          </a:solidFill>
          <a:ln w="19050">
            <a:solidFill>
              <a:schemeClr val="bg1"/>
            </a:solidFill>
          </a:ln>
        </p:spPr>
        <p:txBody>
          <a:bodyPr wrap="none" rtlCol="0">
            <a:spAutoFit/>
          </a:bodyPr>
          <a:lstStyle/>
          <a:p>
            <a:r>
              <a:rPr lang="en-US" dirty="0">
                <a:solidFill>
                  <a:schemeClr val="bg1"/>
                </a:solidFill>
              </a:rPr>
              <a:t>Post 450K</a:t>
            </a:r>
          </a:p>
          <a:p>
            <a:r>
              <a:rPr lang="en-US" dirty="0">
                <a:solidFill>
                  <a:schemeClr val="bg1"/>
                </a:solidFill>
              </a:rPr>
              <a:t>Clearwell</a:t>
            </a:r>
          </a:p>
          <a:p>
            <a:r>
              <a:rPr lang="en-US" dirty="0">
                <a:solidFill>
                  <a:schemeClr val="bg1"/>
                </a:solidFill>
              </a:rPr>
              <a:t>Sampling point</a:t>
            </a:r>
          </a:p>
        </p:txBody>
      </p:sp>
      <p:sp>
        <p:nvSpPr>
          <p:cNvPr id="2" name="Title 1">
            <a:extLst>
              <a:ext uri="{FF2B5EF4-FFF2-40B4-BE49-F238E27FC236}">
                <a16:creationId xmlns:a16="http://schemas.microsoft.com/office/drawing/2014/main" id="{04E90E36-A2FB-ED5A-C620-511F33CD95B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11</a:t>
            </a:r>
          </a:p>
        </p:txBody>
      </p:sp>
    </p:spTree>
    <p:extLst>
      <p:ext uri="{BB962C8B-B14F-4D97-AF65-F5344CB8AC3E}">
        <p14:creationId xmlns:p14="http://schemas.microsoft.com/office/powerpoint/2010/main" val="421597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12066-EF43-83BD-5D43-885BA5F5168D}"/>
              </a:ext>
              <a:ext uri="{C183D7F6-B498-43B3-948B-1728B52AA6E4}">
                <adec:decorative xmlns:adec="http://schemas.microsoft.com/office/drawing/2017/decorative" val="1"/>
              </a:ext>
            </a:extLst>
          </p:cNvPr>
          <p:cNvPicPr>
            <a:picLocks noChangeAspect="1"/>
          </p:cNvPicPr>
          <p:nvPr/>
        </p:nvPicPr>
        <p:blipFill>
          <a:blip r:embed="rId2"/>
          <a:srcRect l="56250" t="3289" r="16975" b="26312"/>
          <a:stretch/>
        </p:blipFill>
        <p:spPr>
          <a:xfrm>
            <a:off x="2624511" y="109251"/>
            <a:ext cx="6316287" cy="6639498"/>
          </a:xfrm>
          <a:prstGeom prst="rect">
            <a:avLst/>
          </a:prstGeom>
          <a:solidFill>
            <a:schemeClr val="tx1"/>
          </a:solidFill>
        </p:spPr>
      </p:pic>
      <p:sp>
        <p:nvSpPr>
          <p:cNvPr id="3" name="TextBox 2">
            <a:extLst>
              <a:ext uri="{FF2B5EF4-FFF2-40B4-BE49-F238E27FC236}">
                <a16:creationId xmlns:a16="http://schemas.microsoft.com/office/drawing/2014/main" id="{9B729DE6-8B4A-526A-4DE9-E83873A9A9AA}"/>
              </a:ext>
              <a:ext uri="{C183D7F6-B498-43B3-948B-1728B52AA6E4}">
                <adec:decorative xmlns:adec="http://schemas.microsoft.com/office/drawing/2017/decorative" val="1"/>
              </a:ext>
            </a:extLst>
          </p:cNvPr>
          <p:cNvSpPr txBox="1"/>
          <p:nvPr/>
        </p:nvSpPr>
        <p:spPr>
          <a:xfrm>
            <a:off x="469164" y="880008"/>
            <a:ext cx="1242648" cy="707886"/>
          </a:xfrm>
          <a:prstGeom prst="rect">
            <a:avLst/>
          </a:prstGeom>
          <a:solidFill>
            <a:schemeClr val="accent2"/>
          </a:solidFill>
          <a:ln w="19050">
            <a:solidFill>
              <a:schemeClr val="bg1"/>
            </a:solidFill>
          </a:ln>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450K</a:t>
            </a:r>
          </a:p>
          <a:p>
            <a:r>
              <a:rPr lang="en-US" sz="2000" dirty="0">
                <a:solidFill>
                  <a:schemeClr val="bg1"/>
                </a:solidFill>
                <a:latin typeface="Arial" panose="020B0604020202020204" pitchFamily="34" charset="0"/>
                <a:cs typeface="Arial" panose="020B0604020202020204" pitchFamily="34" charset="0"/>
              </a:rPr>
              <a:t>Clearwell</a:t>
            </a:r>
          </a:p>
        </p:txBody>
      </p:sp>
      <p:sp>
        <p:nvSpPr>
          <p:cNvPr id="4" name="Title 3">
            <a:extLst>
              <a:ext uri="{FF2B5EF4-FFF2-40B4-BE49-F238E27FC236}">
                <a16:creationId xmlns:a16="http://schemas.microsoft.com/office/drawing/2014/main" id="{FFA1922B-DFDC-B189-974F-1380107EF53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a:t>
            </a:r>
          </a:p>
        </p:txBody>
      </p:sp>
    </p:spTree>
    <p:extLst>
      <p:ext uri="{BB962C8B-B14F-4D97-AF65-F5344CB8AC3E}">
        <p14:creationId xmlns:p14="http://schemas.microsoft.com/office/powerpoint/2010/main" val="343926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F1F-10EB-492D-A0B0-A7B613DFA090}"/>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1: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500EC2C2-4F8F-4AC2-A6F9-00360B700C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19567738"/>
              </p:ext>
            </p:extLst>
          </p:nvPr>
        </p:nvGraphicFramePr>
        <p:xfrm>
          <a:off x="235671" y="1494562"/>
          <a:ext cx="2718171" cy="1977044"/>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1233609">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Elapsed </a:t>
                      </a:r>
                      <a:br>
                        <a:rPr lang="en-US" sz="2400" b="1" u="none" strike="noStrike" dirty="0">
                          <a:solidFill>
                            <a:schemeClr val="bg1"/>
                          </a:solidFill>
                          <a:effectLst/>
                          <a:latin typeface="Arial" panose="020B0604020202020204" pitchFamily="34" charset="0"/>
                          <a:cs typeface="Arial" panose="020B0604020202020204" pitchFamily="34" charset="0"/>
                        </a:rPr>
                      </a:br>
                      <a:r>
                        <a:rPr lang="en-US" sz="2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minutes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2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2400" b="1" u="none" strike="noStrike" dirty="0">
                          <a:solidFill>
                            <a:schemeClr val="bg1"/>
                          </a:solidFill>
                          <a:effectLst/>
                          <a:latin typeface="Arial" panose="020B0604020202020204" pitchFamily="34" charset="0"/>
                          <a:cs typeface="Arial" panose="020B0604020202020204" pitchFamily="34" charset="0"/>
                        </a:rPr>
                        <a:t>Fluoride Dose</a:t>
                      </a:r>
                      <a:br>
                        <a:rPr lang="fr-FR" sz="2400" b="1" u="none" strike="noStrike" dirty="0">
                          <a:solidFill>
                            <a:schemeClr val="bg1"/>
                          </a:solidFill>
                          <a:effectLst/>
                          <a:latin typeface="Arial" panose="020B0604020202020204" pitchFamily="34" charset="0"/>
                          <a:cs typeface="Arial" panose="020B0604020202020204" pitchFamily="34" charset="0"/>
                        </a:rPr>
                      </a:br>
                      <a:r>
                        <a:rPr lang="fr-FR" sz="2400" b="1" u="none" strike="noStrike" dirty="0">
                          <a:solidFill>
                            <a:schemeClr val="bg1"/>
                          </a:solidFill>
                          <a:effectLst/>
                          <a:latin typeface="Arial" panose="020B0604020202020204" pitchFamily="34" charset="0"/>
                          <a:cs typeface="Arial" panose="020B0604020202020204" pitchFamily="34" charset="0"/>
                        </a:rPr>
                        <a:t>mg/L</a:t>
                      </a:r>
                      <a:endParaRPr lang="fr-FR"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514004">
                <a:tc>
                  <a:txBody>
                    <a:bodyPr/>
                    <a:lstStyle/>
                    <a:p>
                      <a:pPr algn="ctr"/>
                      <a:r>
                        <a:rPr lang="en-US" sz="2400" dirty="0">
                          <a:latin typeface="Arial" panose="020B0604020202020204" pitchFamily="34" charset="0"/>
                          <a:cs typeface="Arial" panose="020B0604020202020204" pitchFamily="34" charset="0"/>
                        </a:rPr>
                        <a:t>66</a:t>
                      </a:r>
                    </a:p>
                  </a:txBody>
                  <a:tcPr/>
                </a:tc>
                <a:tc>
                  <a:txBody>
                    <a:bodyPr/>
                    <a:lstStyle/>
                    <a:p>
                      <a:pPr algn="ctr"/>
                      <a:r>
                        <a:rPr lang="en-US" sz="2400" dirty="0">
                          <a:latin typeface="Arial" panose="020B0604020202020204" pitchFamily="34" charset="0"/>
                          <a:cs typeface="Arial" panose="020B0604020202020204" pitchFamily="34" charset="0"/>
                        </a:rPr>
                        <a:t>0.75</a:t>
                      </a:r>
                    </a:p>
                  </a:txBody>
                  <a:tcPr/>
                </a:tc>
                <a:extLst>
                  <a:ext uri="{0D108BD9-81ED-4DB2-BD59-A6C34878D82A}">
                    <a16:rowId xmlns:a16="http://schemas.microsoft.com/office/drawing/2014/main" val="2854917719"/>
                  </a:ext>
                </a:extLst>
              </a:tr>
            </a:tbl>
          </a:graphicData>
        </a:graphic>
      </p:graphicFrame>
      <p:sp>
        <p:nvSpPr>
          <p:cNvPr id="7" name="TextBox 6">
            <a:extLst>
              <a:ext uri="{FF2B5EF4-FFF2-40B4-BE49-F238E27FC236}">
                <a16:creationId xmlns:a16="http://schemas.microsoft.com/office/drawing/2014/main" id="{C6ED85D7-054A-E74E-7B6E-5C4E4AAE339E}"/>
              </a:ext>
              <a:ext uri="{C183D7F6-B498-43B3-948B-1728B52AA6E4}">
                <adec:decorative xmlns:adec="http://schemas.microsoft.com/office/drawing/2017/decorative" val="1"/>
              </a:ext>
            </a:extLst>
          </p:cNvPr>
          <p:cNvSpPr txBox="1"/>
          <p:nvPr/>
        </p:nvSpPr>
        <p:spPr>
          <a:xfrm>
            <a:off x="235671" y="6271851"/>
            <a:ext cx="4480009" cy="369332"/>
          </a:xfrm>
          <a:prstGeom prst="rect">
            <a:avLst/>
          </a:prstGeom>
          <a:noFill/>
        </p:spPr>
        <p:txBody>
          <a:bodyPr wrap="none" rtlCol="0">
            <a:spAutoFit/>
          </a:bodyPr>
          <a:lstStyle/>
          <a:p>
            <a:r>
              <a:rPr lang="en-US" dirty="0"/>
              <a:t>*Excludes background fluoride of 0.1.03 mg/L</a:t>
            </a:r>
          </a:p>
        </p:txBody>
      </p:sp>
      <p:pic>
        <p:nvPicPr>
          <p:cNvPr id="6" name="Picture 5">
            <a:extLst>
              <a:ext uri="{FF2B5EF4-FFF2-40B4-BE49-F238E27FC236}">
                <a16:creationId xmlns:a16="http://schemas.microsoft.com/office/drawing/2014/main" id="{02A000A4-5263-6FE9-271A-A7FA12D3B2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01618" y="1494562"/>
            <a:ext cx="7481536" cy="4547064"/>
          </a:xfrm>
          <a:prstGeom prst="rect">
            <a:avLst/>
          </a:prstGeom>
        </p:spPr>
      </p:pic>
      <p:sp>
        <p:nvSpPr>
          <p:cNvPr id="3" name="TextBox 2">
            <a:extLst>
              <a:ext uri="{FF2B5EF4-FFF2-40B4-BE49-F238E27FC236}">
                <a16:creationId xmlns:a16="http://schemas.microsoft.com/office/drawing/2014/main" id="{65FBDC57-08F4-E98E-560B-A212331C5F3E}"/>
              </a:ext>
              <a:ext uri="{C183D7F6-B498-43B3-948B-1728B52AA6E4}">
                <adec:decorative xmlns:adec="http://schemas.microsoft.com/office/drawing/2017/decorative" val="1"/>
              </a:ext>
            </a:extLst>
          </p:cNvPr>
          <p:cNvSpPr txBox="1"/>
          <p:nvPr/>
        </p:nvSpPr>
        <p:spPr>
          <a:xfrm>
            <a:off x="235671" y="3647154"/>
            <a:ext cx="2136803" cy="369332"/>
          </a:xfrm>
          <a:prstGeom prst="rect">
            <a:avLst/>
          </a:prstGeom>
          <a:noFill/>
        </p:spPr>
        <p:txBody>
          <a:bodyPr wrap="none" rtlCol="0">
            <a:spAutoFit/>
          </a:bodyPr>
          <a:lstStyle/>
          <a:p>
            <a:r>
              <a:rPr lang="en-US" dirty="0"/>
              <a:t>September 17, 2025 </a:t>
            </a:r>
          </a:p>
        </p:txBody>
      </p:sp>
    </p:spTree>
    <p:extLst>
      <p:ext uri="{BB962C8B-B14F-4D97-AF65-F5344CB8AC3E}">
        <p14:creationId xmlns:p14="http://schemas.microsoft.com/office/powerpoint/2010/main" val="417293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7C6B-B23B-2990-5394-61BF74E20B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35192E-5408-9D5A-A67F-078D286C59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81524" y="0"/>
            <a:ext cx="6228951" cy="6858000"/>
          </a:xfrm>
          <a:prstGeom prst="rect">
            <a:avLst/>
          </a:prstGeom>
          <a:solidFill>
            <a:schemeClr val="tx1"/>
          </a:solidFill>
        </p:spPr>
      </p:pic>
      <p:sp>
        <p:nvSpPr>
          <p:cNvPr id="3" name="Title 2">
            <a:extLst>
              <a:ext uri="{FF2B5EF4-FFF2-40B4-BE49-F238E27FC236}">
                <a16:creationId xmlns:a16="http://schemas.microsoft.com/office/drawing/2014/main" id="{2DC70D08-AADB-7B73-615C-EA0A51E85488}"/>
              </a:ext>
              <a:ext uri="{C183D7F6-B498-43B3-948B-1728B52AA6E4}">
                <adec:decorative xmlns:adec="http://schemas.microsoft.com/office/drawing/2017/decorative" val="1"/>
              </a:ext>
            </a:extLst>
          </p:cNvPr>
          <p:cNvSpPr txBox="1">
            <a:spLocks/>
          </p:cNvSpPr>
          <p:nvPr/>
        </p:nvSpPr>
        <p:spPr>
          <a:xfrm>
            <a:off x="293531" y="569913"/>
            <a:ext cx="1757130" cy="161257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Tracer Test 1 Tabulated Results</a:t>
            </a:r>
          </a:p>
          <a:p>
            <a:endParaRPr lang="en-US" sz="2000" dirty="0">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Concrete Tank</a:t>
            </a:r>
          </a:p>
          <a:p>
            <a:r>
              <a:rPr lang="en-US" sz="2000" dirty="0">
                <a:solidFill>
                  <a:srgbClr val="FFFF00"/>
                </a:solidFill>
                <a:latin typeface="Arial" panose="020B0604020202020204" pitchFamily="34" charset="0"/>
                <a:cs typeface="Arial" panose="020B0604020202020204" pitchFamily="34" charset="0"/>
              </a:rPr>
              <a:t>9/17/2025</a:t>
            </a:r>
          </a:p>
        </p:txBody>
      </p:sp>
      <p:sp>
        <p:nvSpPr>
          <p:cNvPr id="4" name="Title 3">
            <a:extLst>
              <a:ext uri="{FF2B5EF4-FFF2-40B4-BE49-F238E27FC236}">
                <a16:creationId xmlns:a16="http://schemas.microsoft.com/office/drawing/2014/main" id="{2499EFE0-71BC-A9FA-6445-3289F64938A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13</a:t>
            </a:r>
          </a:p>
        </p:txBody>
      </p:sp>
    </p:spTree>
    <p:extLst>
      <p:ext uri="{BB962C8B-B14F-4D97-AF65-F5344CB8AC3E}">
        <p14:creationId xmlns:p14="http://schemas.microsoft.com/office/powerpoint/2010/main" val="219845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C00-000010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25966318"/>
              </p:ext>
            </p:extLst>
          </p:nvPr>
        </p:nvGraphicFramePr>
        <p:xfrm>
          <a:off x="200967" y="180870"/>
          <a:ext cx="11776668" cy="65012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161FED0-2BFB-B442-7CCB-BFD3C5F11CC3}"/>
              </a:ext>
              <a:ext uri="{C183D7F6-B498-43B3-948B-1728B52AA6E4}">
                <adec:decorative xmlns:adec="http://schemas.microsoft.com/office/drawing/2017/decorative" val="1"/>
              </a:ext>
            </a:extLst>
          </p:cNvPr>
          <p:cNvSpPr txBox="1">
            <a:spLocks noChangeArrowheads="1"/>
          </p:cNvSpPr>
          <p:nvPr/>
        </p:nvSpPr>
        <p:spPr bwMode="auto">
          <a:xfrm>
            <a:off x="1238788" y="1889573"/>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0.80 mg/L (inlet monitoring)</a:t>
            </a:r>
          </a:p>
          <a:p>
            <a:r>
              <a:rPr lang="en-US" altLang="en-US" sz="1800" dirty="0">
                <a:solidFill>
                  <a:srgbClr val="FFFF00"/>
                </a:solidFill>
                <a:latin typeface="Arial" panose="020B0604020202020204" pitchFamily="34" charset="0"/>
                <a:cs typeface="Arial" panose="020B0604020202020204" pitchFamily="34" charset="0"/>
              </a:rPr>
              <a:t>0.08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53.58 min</a:t>
            </a:r>
          </a:p>
          <a:p>
            <a:r>
              <a:rPr lang="en-US" altLang="en-US" sz="1800" dirty="0">
                <a:solidFill>
                  <a:srgbClr val="FFFF00"/>
                </a:solidFill>
                <a:latin typeface="Arial" panose="020B0604020202020204" pitchFamily="34" charset="0"/>
                <a:cs typeface="Arial" panose="020B0604020202020204" pitchFamily="34" charset="0"/>
              </a:rPr>
              <a:t>HRT: 349 min </a:t>
            </a:r>
          </a:p>
          <a:p>
            <a:r>
              <a:rPr lang="en-US" altLang="en-US" sz="1800" dirty="0">
                <a:solidFill>
                  <a:srgbClr val="FFFF00"/>
                </a:solidFill>
                <a:latin typeface="Arial" panose="020B0604020202020204" pitchFamily="34" charset="0"/>
                <a:cs typeface="Arial" panose="020B0604020202020204" pitchFamily="34" charset="0"/>
              </a:rPr>
              <a:t>BF: 0.15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4" name="Straight Arrow Connector 3">
            <a:extLst>
              <a:ext uri="{FF2B5EF4-FFF2-40B4-BE49-F238E27FC236}">
                <a16:creationId xmlns:a16="http://schemas.microsoft.com/office/drawing/2014/main" id="{320859D4-88DC-80A9-05CE-1DA706E1A28C}"/>
              </a:ext>
              <a:ext uri="{C183D7F6-B498-43B3-948B-1728B52AA6E4}">
                <adec:decorative xmlns:adec="http://schemas.microsoft.com/office/drawing/2017/decorative" val="1"/>
              </a:ext>
            </a:extLst>
          </p:cNvPr>
          <p:cNvCxnSpPr>
            <a:cxnSpLocks/>
          </p:cNvCxnSpPr>
          <p:nvPr/>
        </p:nvCxnSpPr>
        <p:spPr>
          <a:xfrm>
            <a:off x="1088200" y="1759343"/>
            <a:ext cx="9509760" cy="0"/>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5" name="Straight Arrow Connector 4">
            <a:extLst>
              <a:ext uri="{FF2B5EF4-FFF2-40B4-BE49-F238E27FC236}">
                <a16:creationId xmlns:a16="http://schemas.microsoft.com/office/drawing/2014/main" id="{0A3DF56D-BCE7-3324-F553-2A0936EA933C}"/>
              </a:ext>
              <a:ext uri="{C183D7F6-B498-43B3-948B-1728B52AA6E4}">
                <adec:decorative xmlns:adec="http://schemas.microsoft.com/office/drawing/2017/decorative" val="1"/>
              </a:ext>
            </a:extLst>
          </p:cNvPr>
          <p:cNvCxnSpPr>
            <a:cxnSpLocks/>
          </p:cNvCxnSpPr>
          <p:nvPr/>
        </p:nvCxnSpPr>
        <p:spPr>
          <a:xfrm>
            <a:off x="10594783" y="1716755"/>
            <a:ext cx="0" cy="42976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D059084B-8FB7-F744-CB1D-CF7F0567AE1B}"/>
              </a:ext>
              <a:ext uri="{C183D7F6-B498-43B3-948B-1728B52AA6E4}">
                <adec:decorative xmlns:adec="http://schemas.microsoft.com/office/drawing/2017/decorative" val="1"/>
              </a:ext>
            </a:extLst>
          </p:cNvPr>
          <p:cNvSpPr txBox="1"/>
          <p:nvPr/>
        </p:nvSpPr>
        <p:spPr>
          <a:xfrm>
            <a:off x="960290" y="175846"/>
            <a:ext cx="2136803" cy="369332"/>
          </a:xfrm>
          <a:prstGeom prst="rect">
            <a:avLst/>
          </a:prstGeom>
          <a:noFill/>
        </p:spPr>
        <p:txBody>
          <a:bodyPr wrap="none" rtlCol="0">
            <a:spAutoFit/>
          </a:bodyPr>
          <a:lstStyle/>
          <a:p>
            <a:r>
              <a:rPr lang="en-US" dirty="0"/>
              <a:t>September 17, 2025 </a:t>
            </a:r>
          </a:p>
        </p:txBody>
      </p:sp>
      <p:sp>
        <p:nvSpPr>
          <p:cNvPr id="7" name="Title 6">
            <a:extLst>
              <a:ext uri="{FF2B5EF4-FFF2-40B4-BE49-F238E27FC236}">
                <a16:creationId xmlns:a16="http://schemas.microsoft.com/office/drawing/2014/main" id="{20EDD98C-9D97-EF8E-4139-3C9A9BFE0DE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14</a:t>
            </a:r>
          </a:p>
        </p:txBody>
      </p:sp>
    </p:spTree>
    <p:extLst>
      <p:ext uri="{BB962C8B-B14F-4D97-AF65-F5344CB8AC3E}">
        <p14:creationId xmlns:p14="http://schemas.microsoft.com/office/powerpoint/2010/main" val="32607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0F954AD-962A-CAB7-3987-08E756646593}"/>
              </a:ext>
              <a:ext uri="{C183D7F6-B498-43B3-948B-1728B52AA6E4}">
                <adec:decorative xmlns:adec="http://schemas.microsoft.com/office/drawing/2017/decorative" val="1"/>
              </a:ext>
            </a:extLst>
          </p:cNvPr>
          <p:cNvGrpSpPr/>
          <p:nvPr/>
        </p:nvGrpSpPr>
        <p:grpSpPr>
          <a:xfrm>
            <a:off x="739206" y="643466"/>
            <a:ext cx="10713588" cy="5571067"/>
            <a:chOff x="739206" y="643466"/>
            <a:chExt cx="10713588" cy="5571067"/>
          </a:xfrm>
        </p:grpSpPr>
        <p:pic>
          <p:nvPicPr>
            <p:cNvPr id="3" name="Picture 2">
              <a:extLst>
                <a:ext uri="{FF2B5EF4-FFF2-40B4-BE49-F238E27FC236}">
                  <a16:creationId xmlns:a16="http://schemas.microsoft.com/office/drawing/2014/main" id="{66E5A8CB-83BD-6936-1C39-43CD1D2686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206" y="643466"/>
              <a:ext cx="10713588" cy="5571067"/>
            </a:xfrm>
            <a:prstGeom prst="rect">
              <a:avLst/>
            </a:prstGeom>
            <a:ln w="22225">
              <a:solidFill>
                <a:schemeClr val="accent1"/>
              </a:solidFill>
            </a:ln>
          </p:spPr>
        </p:pic>
        <p:sp>
          <p:nvSpPr>
            <p:cNvPr id="4" name="TextBox 3">
              <a:extLst>
                <a:ext uri="{FF2B5EF4-FFF2-40B4-BE49-F238E27FC236}">
                  <a16:creationId xmlns:a16="http://schemas.microsoft.com/office/drawing/2014/main" id="{4E11CE57-6733-8FCA-C6F3-712E78BDD456}"/>
                </a:ext>
                <a:ext uri="{C183D7F6-B498-43B3-948B-1728B52AA6E4}">
                  <adec:decorative xmlns:adec="http://schemas.microsoft.com/office/drawing/2017/decorative" val="1"/>
                </a:ext>
              </a:extLst>
            </p:cNvPr>
            <p:cNvSpPr txBox="1"/>
            <p:nvPr/>
          </p:nvSpPr>
          <p:spPr>
            <a:xfrm>
              <a:off x="1560806" y="644373"/>
              <a:ext cx="2380165" cy="646331"/>
            </a:xfrm>
            <a:prstGeom prst="rect">
              <a:avLst/>
            </a:prstGeom>
            <a:solidFill>
              <a:srgbClr val="FFFF66"/>
            </a:solidFill>
            <a:ln w="19050">
              <a:solidFill>
                <a:schemeClr val="bg1"/>
              </a:solidFill>
            </a:ln>
          </p:spPr>
          <p:txBody>
            <a:bodyPr wrap="square" rtlCol="0">
              <a:spAutoFit/>
            </a:bodyPr>
            <a:lstStyle/>
            <a:p>
              <a:r>
                <a:rPr lang="en-US" dirty="0">
                  <a:solidFill>
                    <a:schemeClr val="bg1"/>
                  </a:solidFill>
                </a:rPr>
                <a:t>24,800 gal/ft</a:t>
              </a:r>
            </a:p>
            <a:p>
              <a:r>
                <a:rPr lang="en-US" dirty="0">
                  <a:solidFill>
                    <a:schemeClr val="bg1"/>
                  </a:solidFill>
                </a:rPr>
                <a:t>0.45 MG Clearwell</a:t>
              </a:r>
            </a:p>
          </p:txBody>
        </p:sp>
        <p:sp>
          <p:nvSpPr>
            <p:cNvPr id="5" name="TextBox 4">
              <a:extLst>
                <a:ext uri="{FF2B5EF4-FFF2-40B4-BE49-F238E27FC236}">
                  <a16:creationId xmlns:a16="http://schemas.microsoft.com/office/drawing/2014/main" id="{21D72373-1575-1582-0C25-3C478F1C0C8E}"/>
                </a:ext>
                <a:ext uri="{C183D7F6-B498-43B3-948B-1728B52AA6E4}">
                  <adec:decorative xmlns:adec="http://schemas.microsoft.com/office/drawing/2017/decorative" val="1"/>
                </a:ext>
              </a:extLst>
            </p:cNvPr>
            <p:cNvSpPr txBox="1"/>
            <p:nvPr/>
          </p:nvSpPr>
          <p:spPr>
            <a:xfrm>
              <a:off x="8832913" y="2038309"/>
              <a:ext cx="1541256" cy="369332"/>
            </a:xfrm>
            <a:prstGeom prst="rect">
              <a:avLst/>
            </a:prstGeom>
            <a:solidFill>
              <a:srgbClr val="C88800"/>
            </a:solidFill>
            <a:ln w="19050">
              <a:solidFill>
                <a:schemeClr val="bg1"/>
              </a:solidFill>
            </a:ln>
          </p:spPr>
          <p:txBody>
            <a:bodyPr wrap="none" rtlCol="0">
              <a:spAutoFit/>
            </a:bodyPr>
            <a:lstStyle/>
            <a:p>
              <a:r>
                <a:rPr lang="en-US" dirty="0">
                  <a:solidFill>
                    <a:schemeClr val="bg1"/>
                  </a:solidFill>
                </a:rPr>
                <a:t>Gravity Filters</a:t>
              </a:r>
            </a:p>
          </p:txBody>
        </p:sp>
        <p:sp>
          <p:nvSpPr>
            <p:cNvPr id="6" name="TextBox 5">
              <a:extLst>
                <a:ext uri="{FF2B5EF4-FFF2-40B4-BE49-F238E27FC236}">
                  <a16:creationId xmlns:a16="http://schemas.microsoft.com/office/drawing/2014/main" id="{38B245F6-68A2-473C-192A-0A1457C0F446}"/>
                </a:ext>
                <a:ext uri="{C183D7F6-B498-43B3-948B-1728B52AA6E4}">
                  <adec:decorative xmlns:adec="http://schemas.microsoft.com/office/drawing/2017/decorative" val="1"/>
                </a:ext>
              </a:extLst>
            </p:cNvPr>
            <p:cNvSpPr txBox="1"/>
            <p:nvPr/>
          </p:nvSpPr>
          <p:spPr>
            <a:xfrm>
              <a:off x="7865242" y="745647"/>
              <a:ext cx="1514454" cy="646331"/>
            </a:xfrm>
            <a:prstGeom prst="rect">
              <a:avLst/>
            </a:prstGeom>
            <a:solidFill>
              <a:srgbClr val="FFFF66"/>
            </a:solidFill>
            <a:ln w="19050">
              <a:solidFill>
                <a:schemeClr val="bg1"/>
              </a:solidFill>
            </a:ln>
          </p:spPr>
          <p:txBody>
            <a:bodyPr wrap="none" rtlCol="0">
              <a:spAutoFit/>
            </a:bodyPr>
            <a:lstStyle/>
            <a:p>
              <a:r>
                <a:rPr lang="en-US" dirty="0">
                  <a:solidFill>
                    <a:schemeClr val="bg1"/>
                  </a:solidFill>
                </a:rPr>
                <a:t>Concrete Tank</a:t>
              </a:r>
            </a:p>
            <a:p>
              <a:r>
                <a:rPr lang="en-US" dirty="0">
                  <a:solidFill>
                    <a:schemeClr val="bg1"/>
                  </a:solidFill>
                </a:rPr>
                <a:t>(47,000 gal)</a:t>
              </a:r>
            </a:p>
          </p:txBody>
        </p:sp>
        <p:sp>
          <p:nvSpPr>
            <p:cNvPr id="11" name="Rectangle 10">
              <a:extLst>
                <a:ext uri="{FF2B5EF4-FFF2-40B4-BE49-F238E27FC236}">
                  <a16:creationId xmlns:a16="http://schemas.microsoft.com/office/drawing/2014/main" id="{B6EC221E-08BC-5325-14A1-E8087B5D4DF4}"/>
                </a:ext>
                <a:ext uri="{C183D7F6-B498-43B3-948B-1728B52AA6E4}">
                  <adec:decorative xmlns:adec="http://schemas.microsoft.com/office/drawing/2017/decorative" val="1"/>
                </a:ext>
              </a:extLst>
            </p:cNvPr>
            <p:cNvSpPr/>
            <p:nvPr/>
          </p:nvSpPr>
          <p:spPr>
            <a:xfrm>
              <a:off x="7509164" y="2560321"/>
              <a:ext cx="646545" cy="1245062"/>
            </a:xfrm>
            <a:prstGeom prst="rect">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3162B13-65F8-13D8-CCE4-C12001D86B58}"/>
                </a:ext>
                <a:ext uri="{C183D7F6-B498-43B3-948B-1728B52AA6E4}">
                  <adec:decorative xmlns:adec="http://schemas.microsoft.com/office/drawing/2017/decorative" val="1"/>
                </a:ext>
              </a:extLst>
            </p:cNvPr>
            <p:cNvSpPr/>
            <p:nvPr/>
          </p:nvSpPr>
          <p:spPr>
            <a:xfrm>
              <a:off x="8358910" y="3836534"/>
              <a:ext cx="145356" cy="1649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93598BD-A9B0-5061-2444-500AEA276BFB}"/>
                </a:ext>
                <a:ext uri="{C183D7F6-B498-43B3-948B-1728B52AA6E4}">
                  <adec:decorative xmlns:adec="http://schemas.microsoft.com/office/drawing/2017/decorative" val="1"/>
                </a:ext>
              </a:extLst>
            </p:cNvPr>
            <p:cNvCxnSpPr>
              <a:cxnSpLocks/>
            </p:cNvCxnSpPr>
            <p:nvPr/>
          </p:nvCxnSpPr>
          <p:spPr>
            <a:xfrm flipV="1">
              <a:off x="8220456" y="4001533"/>
              <a:ext cx="210312" cy="424801"/>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40F4772B-FA45-CEF2-93CF-98310C9CD8B6}"/>
                </a:ext>
                <a:ext uri="{C183D7F6-B498-43B3-948B-1728B52AA6E4}">
                  <adec:decorative xmlns:adec="http://schemas.microsoft.com/office/drawing/2017/decorative" val="1"/>
                </a:ext>
              </a:extLst>
            </p:cNvPr>
            <p:cNvSpPr txBox="1"/>
            <p:nvPr/>
          </p:nvSpPr>
          <p:spPr>
            <a:xfrm>
              <a:off x="7122937" y="4426334"/>
              <a:ext cx="1294842" cy="369332"/>
            </a:xfrm>
            <a:prstGeom prst="rect">
              <a:avLst/>
            </a:prstGeom>
            <a:solidFill>
              <a:schemeClr val="accent2"/>
            </a:solidFill>
            <a:ln w="19050">
              <a:solidFill>
                <a:schemeClr val="bg1"/>
              </a:solidFill>
            </a:ln>
          </p:spPr>
          <p:txBody>
            <a:bodyPr wrap="none" rtlCol="0">
              <a:spAutoFit/>
            </a:bodyPr>
            <a:lstStyle/>
            <a:p>
              <a:r>
                <a:rPr lang="en-US" dirty="0">
                  <a:solidFill>
                    <a:schemeClr val="bg1">
                      <a:lumMod val="75000"/>
                      <a:lumOff val="25000"/>
                    </a:schemeClr>
                  </a:solidFill>
                </a:rPr>
                <a:t>Disinfection</a:t>
              </a:r>
            </a:p>
          </p:txBody>
        </p:sp>
        <p:cxnSp>
          <p:nvCxnSpPr>
            <p:cNvPr id="18" name="Straight Connector 17">
              <a:extLst>
                <a:ext uri="{FF2B5EF4-FFF2-40B4-BE49-F238E27FC236}">
                  <a16:creationId xmlns:a16="http://schemas.microsoft.com/office/drawing/2014/main" id="{BD8C9549-27DE-D774-A897-2C84320ADF8C}"/>
                </a:ext>
                <a:ext uri="{C183D7F6-B498-43B3-948B-1728B52AA6E4}">
                  <adec:decorative xmlns:adec="http://schemas.microsoft.com/office/drawing/2017/decorative" val="1"/>
                </a:ext>
              </a:extLst>
            </p:cNvPr>
            <p:cNvCxnSpPr>
              <a:cxnSpLocks/>
            </p:cNvCxnSpPr>
            <p:nvPr/>
          </p:nvCxnSpPr>
          <p:spPr>
            <a:xfrm flipH="1">
              <a:off x="4045527" y="2407641"/>
              <a:ext cx="3611418" cy="152680"/>
            </a:xfrm>
            <a:prstGeom prst="line">
              <a:avLst/>
            </a:prstGeom>
            <a:ln w="47625"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A47E1335-1C79-3F84-0791-D189991F9F8C}"/>
                </a:ext>
                <a:ext uri="{C183D7F6-B498-43B3-948B-1728B52AA6E4}">
                  <adec:decorative xmlns:adec="http://schemas.microsoft.com/office/drawing/2017/decorative" val="1"/>
                </a:ext>
              </a:extLst>
            </p:cNvPr>
            <p:cNvCxnSpPr>
              <a:cxnSpLocks/>
            </p:cNvCxnSpPr>
            <p:nvPr/>
          </p:nvCxnSpPr>
          <p:spPr>
            <a:xfrm flipH="1">
              <a:off x="2750891" y="3379791"/>
              <a:ext cx="14152" cy="781901"/>
            </a:xfrm>
            <a:prstGeom prst="line">
              <a:avLst/>
            </a:prstGeom>
            <a:ln w="34925"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457F4F8C-7AC8-692E-2C36-5431687994ED}"/>
                </a:ext>
                <a:ext uri="{C183D7F6-B498-43B3-948B-1728B52AA6E4}">
                  <adec:decorative xmlns:adec="http://schemas.microsoft.com/office/drawing/2017/decorative" val="1"/>
                </a:ext>
              </a:extLst>
            </p:cNvPr>
            <p:cNvCxnSpPr>
              <a:cxnSpLocks/>
            </p:cNvCxnSpPr>
            <p:nvPr/>
          </p:nvCxnSpPr>
          <p:spPr>
            <a:xfrm flipV="1">
              <a:off x="8497801" y="3729374"/>
              <a:ext cx="232150" cy="151965"/>
            </a:xfrm>
            <a:prstGeom prst="line">
              <a:avLst/>
            </a:prstGeom>
            <a:ln w="41275">
              <a:solidFill>
                <a:srgbClr val="0033CC"/>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EA29301E-EE4F-A99D-9D2D-C4410EF50CB2}"/>
                </a:ext>
                <a:ext uri="{C183D7F6-B498-43B3-948B-1728B52AA6E4}">
                  <adec:decorative xmlns:adec="http://schemas.microsoft.com/office/drawing/2017/decorative" val="1"/>
                </a:ext>
              </a:extLst>
            </p:cNvPr>
            <p:cNvSpPr txBox="1"/>
            <p:nvPr/>
          </p:nvSpPr>
          <p:spPr>
            <a:xfrm>
              <a:off x="4563860" y="2064436"/>
              <a:ext cx="2318921" cy="338554"/>
            </a:xfrm>
            <a:prstGeom prst="rect">
              <a:avLst/>
            </a:prstGeom>
            <a:solidFill>
              <a:srgbClr val="C88800"/>
            </a:solidFill>
            <a:ln w="19050">
              <a:solidFill>
                <a:schemeClr val="dk1"/>
              </a:solidFill>
            </a:ln>
          </p:spPr>
          <p:txBody>
            <a:bodyPr wrap="square" rtlCol="0">
              <a:spAutoFit/>
            </a:bodyPr>
            <a:lstStyle/>
            <a:p>
              <a:r>
                <a:rPr lang="en-US" sz="1600" dirty="0">
                  <a:solidFill>
                    <a:schemeClr val="bg1"/>
                  </a:solidFill>
                </a:rPr>
                <a:t>Pipeline, 1,744 gal</a:t>
              </a:r>
            </a:p>
          </p:txBody>
        </p:sp>
        <p:sp>
          <p:nvSpPr>
            <p:cNvPr id="2" name="Rectangle 1">
              <a:extLst>
                <a:ext uri="{FF2B5EF4-FFF2-40B4-BE49-F238E27FC236}">
                  <a16:creationId xmlns:a16="http://schemas.microsoft.com/office/drawing/2014/main" id="{999C7B7C-2A79-9FFF-A102-C132255D68B8}"/>
                </a:ext>
                <a:ext uri="{C183D7F6-B498-43B3-948B-1728B52AA6E4}">
                  <adec:decorative xmlns:adec="http://schemas.microsoft.com/office/drawing/2017/decorative" val="1"/>
                </a:ext>
              </a:extLst>
            </p:cNvPr>
            <p:cNvSpPr/>
            <p:nvPr/>
          </p:nvSpPr>
          <p:spPr>
            <a:xfrm>
              <a:off x="1444752" y="1342558"/>
              <a:ext cx="2646474" cy="2196170"/>
            </a:xfrm>
            <a:prstGeom prst="rect">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D8FBDF5-906F-E6ED-3AE6-DE86DCF1DFF1}"/>
                </a:ext>
                <a:ext uri="{C183D7F6-B498-43B3-948B-1728B52AA6E4}">
                  <adec:decorative xmlns:adec="http://schemas.microsoft.com/office/drawing/2017/decorative" val="1"/>
                </a:ext>
              </a:extLst>
            </p:cNvPr>
            <p:cNvSpPr txBox="1"/>
            <p:nvPr/>
          </p:nvSpPr>
          <p:spPr>
            <a:xfrm>
              <a:off x="2325420" y="4284786"/>
              <a:ext cx="850939" cy="646331"/>
            </a:xfrm>
            <a:prstGeom prst="rect">
              <a:avLst/>
            </a:prstGeom>
            <a:solidFill>
              <a:srgbClr val="FFFF66"/>
            </a:solidFill>
            <a:ln w="19050">
              <a:solidFill>
                <a:schemeClr val="bg1"/>
              </a:solidFill>
            </a:ln>
          </p:spPr>
          <p:txBody>
            <a:bodyPr wrap="none" rtlCol="0">
              <a:spAutoFit/>
            </a:bodyPr>
            <a:lstStyle/>
            <a:p>
              <a:r>
                <a:rPr lang="en-US" dirty="0">
                  <a:solidFill>
                    <a:schemeClr val="bg1"/>
                  </a:solidFill>
                </a:rPr>
                <a:t>Gravity</a:t>
              </a:r>
            </a:p>
            <a:p>
              <a:r>
                <a:rPr lang="en-US" dirty="0">
                  <a:solidFill>
                    <a:schemeClr val="bg1"/>
                  </a:solidFill>
                </a:rPr>
                <a:t>Flow</a:t>
              </a:r>
            </a:p>
          </p:txBody>
        </p:sp>
        <p:sp>
          <p:nvSpPr>
            <p:cNvPr id="10" name="TextBox 9">
              <a:extLst>
                <a:ext uri="{FF2B5EF4-FFF2-40B4-BE49-F238E27FC236}">
                  <a16:creationId xmlns:a16="http://schemas.microsoft.com/office/drawing/2014/main" id="{1369F67F-217C-6539-BBDC-D8C85B8E16BD}"/>
                </a:ext>
                <a:ext uri="{C183D7F6-B498-43B3-948B-1728B52AA6E4}">
                  <adec:decorative xmlns:adec="http://schemas.microsoft.com/office/drawing/2017/decorative" val="1"/>
                </a:ext>
              </a:extLst>
            </p:cNvPr>
            <p:cNvSpPr txBox="1"/>
            <p:nvPr/>
          </p:nvSpPr>
          <p:spPr>
            <a:xfrm>
              <a:off x="8765809" y="4423286"/>
              <a:ext cx="799001" cy="369332"/>
            </a:xfrm>
            <a:prstGeom prst="rect">
              <a:avLst/>
            </a:prstGeom>
            <a:solidFill>
              <a:srgbClr val="A20000"/>
            </a:solidFill>
            <a:ln w="19050">
              <a:solidFill>
                <a:schemeClr val="bg1"/>
              </a:solidFill>
            </a:ln>
          </p:spPr>
          <p:txBody>
            <a:bodyPr wrap="none" rtlCol="0">
              <a:spAutoFit/>
            </a:bodyPr>
            <a:lstStyle/>
            <a:p>
              <a:r>
                <a:rPr lang="en-US" dirty="0"/>
                <a:t>Tracer</a:t>
              </a:r>
            </a:p>
          </p:txBody>
        </p:sp>
        <p:cxnSp>
          <p:nvCxnSpPr>
            <p:cNvPr id="12" name="Straight Arrow Connector 11">
              <a:extLst>
                <a:ext uri="{FF2B5EF4-FFF2-40B4-BE49-F238E27FC236}">
                  <a16:creationId xmlns:a16="http://schemas.microsoft.com/office/drawing/2014/main" id="{1DC71305-81CA-B392-5696-31E5944C8A32}"/>
                </a:ext>
                <a:ext uri="{C183D7F6-B498-43B3-948B-1728B52AA6E4}">
                  <adec:decorative xmlns:adec="http://schemas.microsoft.com/office/drawing/2017/decorative" val="1"/>
                </a:ext>
              </a:extLst>
            </p:cNvPr>
            <p:cNvCxnSpPr>
              <a:cxnSpLocks/>
              <a:stCxn id="10" idx="0"/>
            </p:cNvCxnSpPr>
            <p:nvPr/>
          </p:nvCxnSpPr>
          <p:spPr>
            <a:xfrm flipH="1" flipV="1">
              <a:off x="8656319" y="3815605"/>
              <a:ext cx="508991" cy="607681"/>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Oval 16">
              <a:extLst>
                <a:ext uri="{FF2B5EF4-FFF2-40B4-BE49-F238E27FC236}">
                  <a16:creationId xmlns:a16="http://schemas.microsoft.com/office/drawing/2014/main" id="{1DC1F3A5-1CCE-152F-DD60-BD0A81C44A42}"/>
                </a:ext>
                <a:ext uri="{C183D7F6-B498-43B3-948B-1728B52AA6E4}">
                  <adec:decorative xmlns:adec="http://schemas.microsoft.com/office/drawing/2017/decorative" val="1"/>
                </a:ext>
              </a:extLst>
            </p:cNvPr>
            <p:cNvSpPr/>
            <p:nvPr/>
          </p:nvSpPr>
          <p:spPr>
            <a:xfrm>
              <a:off x="8174736" y="3496366"/>
              <a:ext cx="914400" cy="914400"/>
            </a:xfrm>
            <a:prstGeom prst="ellipse">
              <a:avLst/>
            </a:prstGeom>
            <a:noFill/>
            <a:ln w="34925">
              <a:solidFill>
                <a:srgbClr val="FF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EB9C0ED-8D2D-A80B-3686-6A9ADE3DA68D}"/>
                </a:ext>
                <a:ext uri="{C183D7F6-B498-43B3-948B-1728B52AA6E4}">
                  <adec:decorative xmlns:adec="http://schemas.microsoft.com/office/drawing/2017/decorative" val="1"/>
                </a:ext>
              </a:extLst>
            </p:cNvPr>
            <p:cNvCxnSpPr>
              <a:cxnSpLocks/>
            </p:cNvCxnSpPr>
            <p:nvPr/>
          </p:nvCxnSpPr>
          <p:spPr>
            <a:xfrm flipH="1" flipV="1">
              <a:off x="7994070" y="3696853"/>
              <a:ext cx="365760" cy="182880"/>
            </a:xfrm>
            <a:prstGeom prst="line">
              <a:avLst/>
            </a:prstGeom>
            <a:ln w="47625" cap="flat" cmpd="sng" algn="ctr">
              <a:solidFill>
                <a:srgbClr val="00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3A6F4EE8-EFE8-60BE-84C2-2F890FAC08E2}"/>
                </a:ext>
                <a:ext uri="{C183D7F6-B498-43B3-948B-1728B52AA6E4}">
                  <adec:decorative xmlns:adec="http://schemas.microsoft.com/office/drawing/2017/decorative" val="1"/>
                </a:ext>
              </a:extLst>
            </p:cNvPr>
            <p:cNvCxnSpPr>
              <a:cxnSpLocks/>
            </p:cNvCxnSpPr>
            <p:nvPr/>
          </p:nvCxnSpPr>
          <p:spPr>
            <a:xfrm flipH="1">
              <a:off x="8194318" y="1692599"/>
              <a:ext cx="419558" cy="813618"/>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86DD824A-8711-B264-94CE-F44E4C9EF32A}"/>
                </a:ext>
                <a:ext uri="{C183D7F6-B498-43B3-948B-1728B52AA6E4}">
                  <adec:decorative xmlns:adec="http://schemas.microsoft.com/office/drawing/2017/decorative" val="1"/>
                </a:ext>
              </a:extLst>
            </p:cNvPr>
            <p:cNvSpPr/>
            <p:nvPr/>
          </p:nvSpPr>
          <p:spPr>
            <a:xfrm>
              <a:off x="7670949" y="3115748"/>
              <a:ext cx="365760" cy="297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1</a:t>
              </a:r>
            </a:p>
          </p:txBody>
        </p:sp>
        <p:sp>
          <p:nvSpPr>
            <p:cNvPr id="15" name="Oval 14">
              <a:extLst>
                <a:ext uri="{FF2B5EF4-FFF2-40B4-BE49-F238E27FC236}">
                  <a16:creationId xmlns:a16="http://schemas.microsoft.com/office/drawing/2014/main" id="{94354832-AC8D-5613-31D5-A9A1B73CC8FB}"/>
                </a:ext>
                <a:ext uri="{C183D7F6-B498-43B3-948B-1728B52AA6E4}">
                  <adec:decorative xmlns:adec="http://schemas.microsoft.com/office/drawing/2017/decorative" val="1"/>
                </a:ext>
              </a:extLst>
            </p:cNvPr>
            <p:cNvSpPr/>
            <p:nvPr/>
          </p:nvSpPr>
          <p:spPr>
            <a:xfrm>
              <a:off x="6477637" y="2086327"/>
              <a:ext cx="365760" cy="297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2</a:t>
              </a:r>
            </a:p>
          </p:txBody>
        </p:sp>
        <p:sp>
          <p:nvSpPr>
            <p:cNvPr id="19" name="Oval 18">
              <a:extLst>
                <a:ext uri="{FF2B5EF4-FFF2-40B4-BE49-F238E27FC236}">
                  <a16:creationId xmlns:a16="http://schemas.microsoft.com/office/drawing/2014/main" id="{2A37BCCC-522B-2076-91F8-5C82CE3F3E27}"/>
                </a:ext>
                <a:ext uri="{C183D7F6-B498-43B3-948B-1728B52AA6E4}">
                  <adec:decorative xmlns:adec="http://schemas.microsoft.com/office/drawing/2017/decorative" val="1"/>
                </a:ext>
              </a:extLst>
            </p:cNvPr>
            <p:cNvSpPr/>
            <p:nvPr/>
          </p:nvSpPr>
          <p:spPr>
            <a:xfrm>
              <a:off x="2437609" y="1885045"/>
              <a:ext cx="418410" cy="306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3</a:t>
              </a:r>
            </a:p>
          </p:txBody>
        </p:sp>
      </p:grpSp>
      <p:sp>
        <p:nvSpPr>
          <p:cNvPr id="22" name="Title 21">
            <a:extLst>
              <a:ext uri="{FF2B5EF4-FFF2-40B4-BE49-F238E27FC236}">
                <a16:creationId xmlns:a16="http://schemas.microsoft.com/office/drawing/2014/main" id="{6C560E81-96BB-43B8-22AB-ED2010303CD1}"/>
              </a:ext>
              <a:ext uri="{C183D7F6-B498-43B3-948B-1728B52AA6E4}">
                <adec:decorative xmlns:adec="http://schemas.microsoft.com/office/drawing/2017/decorative" val="1"/>
              </a:ext>
            </a:extLst>
          </p:cNvPr>
          <p:cNvSpPr txBox="1">
            <a:spLocks noGrp="1"/>
          </p:cNvSpPr>
          <p:nvPr>
            <p:ph type="title" idx="4294967295"/>
          </p:nvPr>
        </p:nvSpPr>
        <p:spPr>
          <a:xfrm>
            <a:off x="785004" y="5281965"/>
            <a:ext cx="4949688" cy="923330"/>
          </a:xfrm>
          <a:prstGeom prst="rect">
            <a:avLst/>
          </a:prstGeom>
          <a:solidFill>
            <a:srgbClr val="FFFF00"/>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mn-lt"/>
                <a:ea typeface="+mn-ea"/>
                <a:cs typeface="+mn-cs"/>
              </a:rPr>
              <a:t>Segment 1 </a:t>
            </a:r>
            <a:r>
              <a:rPr kumimoji="0" lang="en-US" sz="1800" b="0" i="0" u="none" strike="noStrike" kern="1200" cap="none" spc="0" normalizeH="0" baseline="0" noProof="0" dirty="0">
                <a:ln>
                  <a:noFill/>
                </a:ln>
                <a:solidFill>
                  <a:schemeClr val="bg1"/>
                </a:solidFill>
                <a:effectLst/>
                <a:uLnTx/>
                <a:uFillTx/>
                <a:latin typeface="+mn-lt"/>
                <a:ea typeface="+mn-ea"/>
                <a:cs typeface="+mn-cs"/>
              </a:rPr>
              <a:t>(47,000-gal Concrete sump/pump Tank)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mn-lt"/>
                <a:ea typeface="+mn-ea"/>
                <a:cs typeface="+mn-cs"/>
              </a:rPr>
              <a:t>Segment 2 </a:t>
            </a:r>
            <a:r>
              <a:rPr kumimoji="0" lang="en-US" sz="1800" b="0" i="0" u="none" strike="noStrike" kern="1200" cap="none" spc="0" normalizeH="0" baseline="0" noProof="0" dirty="0">
                <a:ln>
                  <a:noFill/>
                </a:ln>
                <a:solidFill>
                  <a:schemeClr val="bg1"/>
                </a:solidFill>
                <a:effectLst/>
                <a:uLnTx/>
                <a:uFillTx/>
                <a:latin typeface="+mn-lt"/>
                <a:ea typeface="+mn-ea"/>
                <a:cs typeface="+mn-cs"/>
              </a:rPr>
              <a:t>(1,744-gal Pipeline)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mn-lt"/>
                <a:ea typeface="+mn-ea"/>
                <a:cs typeface="+mn-cs"/>
              </a:rPr>
              <a:t>Segment 3 </a:t>
            </a:r>
            <a:r>
              <a:rPr kumimoji="0" lang="en-US" sz="1800" b="0" i="0" u="none" strike="noStrike" kern="1200" cap="none" spc="0" normalizeH="0" baseline="0" noProof="0" dirty="0">
                <a:ln>
                  <a:noFill/>
                </a:ln>
                <a:solidFill>
                  <a:schemeClr val="bg1"/>
                </a:solidFill>
                <a:effectLst/>
                <a:uLnTx/>
                <a:uFillTx/>
                <a:latin typeface="+mn-lt"/>
                <a:ea typeface="+mn-ea"/>
                <a:cs typeface="+mn-cs"/>
              </a:rPr>
              <a:t>(450,000-gal Clearwell)</a:t>
            </a:r>
          </a:p>
        </p:txBody>
      </p:sp>
    </p:spTree>
    <p:extLst>
      <p:ext uri="{BB962C8B-B14F-4D97-AF65-F5344CB8AC3E}">
        <p14:creationId xmlns:p14="http://schemas.microsoft.com/office/powerpoint/2010/main" val="44373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C00-00000F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04201239"/>
              </p:ext>
            </p:extLst>
          </p:nvPr>
        </p:nvGraphicFramePr>
        <p:xfrm>
          <a:off x="150724" y="130630"/>
          <a:ext cx="11806813" cy="6501282"/>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E5ABA3E1-5974-6718-1A19-31F3DD744EE8}"/>
              </a:ext>
              <a:ext uri="{C183D7F6-B498-43B3-948B-1728B52AA6E4}">
                <adec:decorative xmlns:adec="http://schemas.microsoft.com/office/drawing/2017/decorative" val="1"/>
              </a:ext>
            </a:extLst>
          </p:cNvPr>
          <p:cNvCxnSpPr>
            <a:cxnSpLocks/>
          </p:cNvCxnSpPr>
          <p:nvPr/>
        </p:nvCxnSpPr>
        <p:spPr>
          <a:xfrm>
            <a:off x="1027815" y="1129615"/>
            <a:ext cx="8970200" cy="0"/>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5" name="Straight Arrow Connector 4">
            <a:extLst>
              <a:ext uri="{FF2B5EF4-FFF2-40B4-BE49-F238E27FC236}">
                <a16:creationId xmlns:a16="http://schemas.microsoft.com/office/drawing/2014/main" id="{6444E8D5-D868-E2F1-FCF8-31A89F20AA91}"/>
              </a:ext>
              <a:ext uri="{C183D7F6-B498-43B3-948B-1728B52AA6E4}">
                <adec:decorative xmlns:adec="http://schemas.microsoft.com/office/drawing/2017/decorative" val="1"/>
              </a:ext>
            </a:extLst>
          </p:cNvPr>
          <p:cNvCxnSpPr>
            <a:cxnSpLocks/>
          </p:cNvCxnSpPr>
          <p:nvPr/>
        </p:nvCxnSpPr>
        <p:spPr>
          <a:xfrm>
            <a:off x="9998015" y="1129615"/>
            <a:ext cx="0" cy="483123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5F1BA9D5-23BC-B0F3-8C9C-7FA0F922CE4F}"/>
              </a:ext>
              <a:ext uri="{C183D7F6-B498-43B3-948B-1728B52AA6E4}">
                <adec:decorative xmlns:adec="http://schemas.microsoft.com/office/drawing/2017/decorative" val="1"/>
              </a:ext>
            </a:extLst>
          </p:cNvPr>
          <p:cNvSpPr txBox="1">
            <a:spLocks noChangeArrowheads="1"/>
          </p:cNvSpPr>
          <p:nvPr/>
        </p:nvSpPr>
        <p:spPr bwMode="auto">
          <a:xfrm>
            <a:off x="1411316" y="1337482"/>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0.80 mg/L (inlet monitoring)</a:t>
            </a:r>
          </a:p>
          <a:p>
            <a:r>
              <a:rPr lang="en-US" altLang="en-US" sz="1800" dirty="0">
                <a:solidFill>
                  <a:srgbClr val="FFFF00"/>
                </a:solidFill>
                <a:latin typeface="Arial" panose="020B0604020202020204" pitchFamily="34" charset="0"/>
                <a:cs typeface="Arial" panose="020B0604020202020204" pitchFamily="34" charset="0"/>
              </a:rPr>
              <a:t>0.08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53.58 min</a:t>
            </a:r>
          </a:p>
          <a:p>
            <a:r>
              <a:rPr lang="en-US" altLang="en-US" sz="1800" dirty="0">
                <a:solidFill>
                  <a:srgbClr val="FFFF00"/>
                </a:solidFill>
                <a:latin typeface="Arial" panose="020B0604020202020204" pitchFamily="34" charset="0"/>
                <a:cs typeface="Arial" panose="020B0604020202020204" pitchFamily="34" charset="0"/>
              </a:rPr>
              <a:t>HRT: 349 min </a:t>
            </a:r>
          </a:p>
          <a:p>
            <a:r>
              <a:rPr lang="en-US" altLang="en-US" sz="1800" dirty="0">
                <a:solidFill>
                  <a:srgbClr val="FFFF00"/>
                </a:solidFill>
                <a:latin typeface="Arial" panose="020B0604020202020204" pitchFamily="34" charset="0"/>
                <a:cs typeface="Arial" panose="020B0604020202020204" pitchFamily="34" charset="0"/>
              </a:rPr>
              <a:t>BF: 0.15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sp>
        <p:nvSpPr>
          <p:cNvPr id="12" name="TextBox 11">
            <a:extLst>
              <a:ext uri="{FF2B5EF4-FFF2-40B4-BE49-F238E27FC236}">
                <a16:creationId xmlns:a16="http://schemas.microsoft.com/office/drawing/2014/main" id="{AB300101-7C6A-4901-CF45-598AF74E629C}"/>
              </a:ext>
              <a:ext uri="{C183D7F6-B498-43B3-948B-1728B52AA6E4}">
                <adec:decorative xmlns:adec="http://schemas.microsoft.com/office/drawing/2017/decorative" val="1"/>
              </a:ext>
            </a:extLst>
          </p:cNvPr>
          <p:cNvSpPr txBox="1"/>
          <p:nvPr/>
        </p:nvSpPr>
        <p:spPr>
          <a:xfrm>
            <a:off x="960290" y="175846"/>
            <a:ext cx="2136803" cy="369332"/>
          </a:xfrm>
          <a:prstGeom prst="rect">
            <a:avLst/>
          </a:prstGeom>
          <a:noFill/>
        </p:spPr>
        <p:txBody>
          <a:bodyPr wrap="none" rtlCol="0">
            <a:spAutoFit/>
          </a:bodyPr>
          <a:lstStyle/>
          <a:p>
            <a:r>
              <a:rPr lang="en-US" dirty="0"/>
              <a:t>September 17, 2025 </a:t>
            </a:r>
          </a:p>
        </p:txBody>
      </p:sp>
      <p:sp>
        <p:nvSpPr>
          <p:cNvPr id="4" name="Title 3">
            <a:extLst>
              <a:ext uri="{FF2B5EF4-FFF2-40B4-BE49-F238E27FC236}">
                <a16:creationId xmlns:a16="http://schemas.microsoft.com/office/drawing/2014/main" id="{E7C9FE86-2362-8D88-9A0A-8E5613EF557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15</a:t>
            </a:r>
          </a:p>
        </p:txBody>
      </p:sp>
    </p:spTree>
    <p:extLst>
      <p:ext uri="{BB962C8B-B14F-4D97-AF65-F5344CB8AC3E}">
        <p14:creationId xmlns:p14="http://schemas.microsoft.com/office/powerpoint/2010/main" val="368459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71082-3639-57DE-47A5-1BD03594D89E}"/>
              </a:ext>
              <a:ext uri="{C183D7F6-B498-43B3-948B-1728B52AA6E4}">
                <adec:decorative xmlns:adec="http://schemas.microsoft.com/office/drawing/2017/decorative" val="1"/>
              </a:ext>
            </a:extLst>
          </p:cNvPr>
          <p:cNvSpPr txBox="1">
            <a:spLocks/>
          </p:cNvSpPr>
          <p:nvPr/>
        </p:nvSpPr>
        <p:spPr>
          <a:xfrm>
            <a:off x="293531" y="569913"/>
            <a:ext cx="1757130" cy="161257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Tracer Test 1 Tabulated Results</a:t>
            </a:r>
          </a:p>
          <a:p>
            <a:endParaRPr lang="en-US" sz="2000" dirty="0">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Clearwell</a:t>
            </a:r>
          </a:p>
          <a:p>
            <a:r>
              <a:rPr lang="en-US" sz="2000" dirty="0">
                <a:solidFill>
                  <a:srgbClr val="FFFF00"/>
                </a:solidFill>
                <a:latin typeface="Arial" panose="020B0604020202020204" pitchFamily="34" charset="0"/>
                <a:cs typeface="Arial" panose="020B0604020202020204" pitchFamily="34" charset="0"/>
              </a:rPr>
              <a:t>9/17/2025</a:t>
            </a:r>
          </a:p>
        </p:txBody>
      </p:sp>
      <p:pic>
        <p:nvPicPr>
          <p:cNvPr id="4" name="Picture 3">
            <a:extLst>
              <a:ext uri="{FF2B5EF4-FFF2-40B4-BE49-F238E27FC236}">
                <a16:creationId xmlns:a16="http://schemas.microsoft.com/office/drawing/2014/main" id="{C2AC5B5B-28BC-861E-6183-87EDEBA5E7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77490" y="0"/>
            <a:ext cx="5837020" cy="6858000"/>
          </a:xfrm>
          <a:prstGeom prst="rect">
            <a:avLst/>
          </a:prstGeom>
          <a:solidFill>
            <a:schemeClr val="tx1"/>
          </a:solidFill>
        </p:spPr>
      </p:pic>
      <p:sp>
        <p:nvSpPr>
          <p:cNvPr id="2" name="Title 1">
            <a:extLst>
              <a:ext uri="{FF2B5EF4-FFF2-40B4-BE49-F238E27FC236}">
                <a16:creationId xmlns:a16="http://schemas.microsoft.com/office/drawing/2014/main" id="{1AB1F768-7B39-9313-1CC6-4CCF25B75F5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16</a:t>
            </a:r>
          </a:p>
        </p:txBody>
      </p:sp>
    </p:spTree>
    <p:extLst>
      <p:ext uri="{BB962C8B-B14F-4D97-AF65-F5344CB8AC3E}">
        <p14:creationId xmlns:p14="http://schemas.microsoft.com/office/powerpoint/2010/main" val="251411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9B449-7A41-983B-27F3-21FA1E16A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C7D81-F54E-C23A-94E5-5906185A6145}"/>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2: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72D41232-8061-49EC-8E17-912268E6F1E0}"/>
              </a:ext>
              <a:ext uri="{C183D7F6-B498-43B3-948B-1728B52AA6E4}">
                <adec:decorative xmlns:adec="http://schemas.microsoft.com/office/drawing/2017/decorative" val="1"/>
              </a:ext>
            </a:extLst>
          </p:cNvPr>
          <p:cNvGraphicFramePr>
            <a:graphicFrameLocks noGrp="1"/>
          </p:cNvGraphicFramePr>
          <p:nvPr>
            <p:ph idx="1"/>
          </p:nvPr>
        </p:nvGraphicFramePr>
        <p:xfrm>
          <a:off x="235671" y="1494562"/>
          <a:ext cx="2718171" cy="4547064"/>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1233609">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Elapsed </a:t>
                      </a:r>
                      <a:br>
                        <a:rPr lang="en-US" sz="2400" b="1" u="none" strike="noStrike" dirty="0">
                          <a:solidFill>
                            <a:schemeClr val="bg1"/>
                          </a:solidFill>
                          <a:effectLst/>
                          <a:latin typeface="Arial" panose="020B0604020202020204" pitchFamily="34" charset="0"/>
                          <a:cs typeface="Arial" panose="020B0604020202020204" pitchFamily="34" charset="0"/>
                        </a:rPr>
                      </a:br>
                      <a:r>
                        <a:rPr lang="en-US" sz="2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minutes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2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2400" b="1" u="none" strike="noStrike" dirty="0">
                          <a:solidFill>
                            <a:schemeClr val="bg1"/>
                          </a:solidFill>
                          <a:effectLst/>
                          <a:latin typeface="Arial" panose="020B0604020202020204" pitchFamily="34" charset="0"/>
                          <a:cs typeface="Arial" panose="020B0604020202020204" pitchFamily="34" charset="0"/>
                        </a:rPr>
                        <a:t>Fluoride Dose</a:t>
                      </a:r>
                      <a:br>
                        <a:rPr lang="fr-FR" sz="2400" b="1" u="none" strike="noStrike" dirty="0">
                          <a:solidFill>
                            <a:schemeClr val="bg1"/>
                          </a:solidFill>
                          <a:effectLst/>
                          <a:latin typeface="Arial" panose="020B0604020202020204" pitchFamily="34" charset="0"/>
                          <a:cs typeface="Arial" panose="020B0604020202020204" pitchFamily="34" charset="0"/>
                        </a:rPr>
                      </a:br>
                      <a:r>
                        <a:rPr lang="fr-FR" sz="2400" b="1" u="none" strike="noStrike" dirty="0">
                          <a:solidFill>
                            <a:schemeClr val="bg1"/>
                          </a:solidFill>
                          <a:effectLst/>
                          <a:latin typeface="Arial" panose="020B0604020202020204" pitchFamily="34" charset="0"/>
                          <a:cs typeface="Arial" panose="020B0604020202020204" pitchFamily="34" charset="0"/>
                        </a:rPr>
                        <a:t>mg/L</a:t>
                      </a:r>
                      <a:endParaRPr lang="fr-FR"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514004">
                <a:tc>
                  <a:txBody>
                    <a:bodyPr/>
                    <a:lstStyle/>
                    <a:p>
                      <a:pPr algn="ctr"/>
                      <a:r>
                        <a:rPr lang="en-US" sz="2400" dirty="0">
                          <a:latin typeface="Arial" panose="020B0604020202020204" pitchFamily="34" charset="0"/>
                          <a:cs typeface="Arial" panose="020B0604020202020204" pitchFamily="34" charset="0"/>
                        </a:rPr>
                        <a:t>99</a:t>
                      </a:r>
                    </a:p>
                  </a:txBody>
                  <a:tcPr/>
                </a:tc>
                <a:tc>
                  <a:txBody>
                    <a:bodyPr/>
                    <a:lstStyle/>
                    <a:p>
                      <a:pPr algn="ctr"/>
                      <a:r>
                        <a:rPr lang="en-US" sz="2400" dirty="0">
                          <a:latin typeface="Arial" panose="020B0604020202020204" pitchFamily="34" charset="0"/>
                          <a:cs typeface="Arial" panose="020B0604020202020204" pitchFamily="34" charset="0"/>
                        </a:rPr>
                        <a:t>2.92</a:t>
                      </a:r>
                    </a:p>
                  </a:txBody>
                  <a:tcPr/>
                </a:tc>
                <a:extLst>
                  <a:ext uri="{0D108BD9-81ED-4DB2-BD59-A6C34878D82A}">
                    <a16:rowId xmlns:a16="http://schemas.microsoft.com/office/drawing/2014/main" val="2854917719"/>
                  </a:ext>
                </a:extLst>
              </a:tr>
              <a:tr h="514004">
                <a:tc>
                  <a:txBody>
                    <a:bodyPr/>
                    <a:lstStyle/>
                    <a:p>
                      <a:pPr algn="ctr"/>
                      <a:r>
                        <a:rPr lang="en-US" sz="2400" dirty="0">
                          <a:latin typeface="Arial" panose="020B0604020202020204" pitchFamily="34" charset="0"/>
                          <a:cs typeface="Arial" panose="020B0604020202020204" pitchFamily="34" charset="0"/>
                        </a:rPr>
                        <a:t>107</a:t>
                      </a:r>
                    </a:p>
                  </a:txBody>
                  <a:tcPr/>
                </a:tc>
                <a:tc>
                  <a:txBody>
                    <a:bodyPr/>
                    <a:lstStyle/>
                    <a:p>
                      <a:pPr algn="ctr"/>
                      <a:r>
                        <a:rPr lang="en-US" sz="2400" dirty="0">
                          <a:latin typeface="Arial" panose="020B0604020202020204" pitchFamily="34" charset="0"/>
                          <a:cs typeface="Arial" panose="020B0604020202020204" pitchFamily="34" charset="0"/>
                        </a:rPr>
                        <a:t>2.97</a:t>
                      </a:r>
                    </a:p>
                  </a:txBody>
                  <a:tcPr/>
                </a:tc>
                <a:extLst>
                  <a:ext uri="{0D108BD9-81ED-4DB2-BD59-A6C34878D82A}">
                    <a16:rowId xmlns:a16="http://schemas.microsoft.com/office/drawing/2014/main" val="172548796"/>
                  </a:ext>
                </a:extLst>
              </a:tr>
              <a:tr h="514004">
                <a:tc>
                  <a:txBody>
                    <a:bodyPr/>
                    <a:lstStyle/>
                    <a:p>
                      <a:pPr algn="ctr"/>
                      <a:r>
                        <a:rPr lang="en-US" sz="2400" dirty="0">
                          <a:latin typeface="Arial" panose="020B0604020202020204" pitchFamily="34" charset="0"/>
                          <a:cs typeface="Arial" panose="020B0604020202020204" pitchFamily="34" charset="0"/>
                        </a:rPr>
                        <a:t>111</a:t>
                      </a:r>
                    </a:p>
                  </a:txBody>
                  <a:tcPr/>
                </a:tc>
                <a:tc>
                  <a:txBody>
                    <a:bodyPr/>
                    <a:lstStyle/>
                    <a:p>
                      <a:pPr algn="ctr"/>
                      <a:r>
                        <a:rPr lang="en-US" sz="2400" dirty="0">
                          <a:latin typeface="Arial" panose="020B0604020202020204" pitchFamily="34" charset="0"/>
                          <a:cs typeface="Arial" panose="020B0604020202020204" pitchFamily="34" charset="0"/>
                        </a:rPr>
                        <a:t>2.99</a:t>
                      </a:r>
                    </a:p>
                  </a:txBody>
                  <a:tcPr/>
                </a:tc>
                <a:extLst>
                  <a:ext uri="{0D108BD9-81ED-4DB2-BD59-A6C34878D82A}">
                    <a16:rowId xmlns:a16="http://schemas.microsoft.com/office/drawing/2014/main" val="1183813158"/>
                  </a:ext>
                </a:extLst>
              </a:tr>
              <a:tr h="514004">
                <a:tc>
                  <a:txBody>
                    <a:bodyPr/>
                    <a:lstStyle/>
                    <a:p>
                      <a:pPr algn="ctr"/>
                      <a:r>
                        <a:rPr lang="en-US" sz="2400" dirty="0">
                          <a:latin typeface="Arial" panose="020B0604020202020204" pitchFamily="34" charset="0"/>
                          <a:cs typeface="Arial" panose="020B0604020202020204" pitchFamily="34" charset="0"/>
                        </a:rPr>
                        <a:t>123</a:t>
                      </a:r>
                    </a:p>
                  </a:txBody>
                  <a:tcPr/>
                </a:tc>
                <a:tc>
                  <a:txBody>
                    <a:bodyPr/>
                    <a:lstStyle/>
                    <a:p>
                      <a:pPr algn="ctr"/>
                      <a:r>
                        <a:rPr lang="en-US" sz="2400" dirty="0">
                          <a:latin typeface="Arial" panose="020B0604020202020204" pitchFamily="34" charset="0"/>
                          <a:cs typeface="Arial" panose="020B0604020202020204" pitchFamily="34" charset="0"/>
                        </a:rPr>
                        <a:t>3.02</a:t>
                      </a:r>
                    </a:p>
                  </a:txBody>
                  <a:tcPr/>
                </a:tc>
                <a:extLst>
                  <a:ext uri="{0D108BD9-81ED-4DB2-BD59-A6C34878D82A}">
                    <a16:rowId xmlns:a16="http://schemas.microsoft.com/office/drawing/2014/main" val="3219911421"/>
                  </a:ext>
                </a:extLst>
              </a:tr>
              <a:tr h="514004">
                <a:tc>
                  <a:txBody>
                    <a:bodyPr/>
                    <a:lstStyle/>
                    <a:p>
                      <a:pPr algn="ctr"/>
                      <a:r>
                        <a:rPr lang="en-US" sz="2400" dirty="0">
                          <a:latin typeface="Arial" panose="020B0604020202020204" pitchFamily="34" charset="0"/>
                          <a:cs typeface="Arial" panose="020B0604020202020204" pitchFamily="34" charset="0"/>
                        </a:rPr>
                        <a:t>131</a:t>
                      </a:r>
                    </a:p>
                  </a:txBody>
                  <a:tcPr/>
                </a:tc>
                <a:tc>
                  <a:txBody>
                    <a:bodyPr/>
                    <a:lstStyle/>
                    <a:p>
                      <a:pPr algn="ctr"/>
                      <a:r>
                        <a:rPr lang="en-US" sz="2400" dirty="0">
                          <a:latin typeface="Arial" panose="020B0604020202020204" pitchFamily="34" charset="0"/>
                          <a:cs typeface="Arial" panose="020B0604020202020204" pitchFamily="34" charset="0"/>
                        </a:rPr>
                        <a:t>2.96</a:t>
                      </a:r>
                    </a:p>
                  </a:txBody>
                  <a:tcPr/>
                </a:tc>
                <a:extLst>
                  <a:ext uri="{0D108BD9-81ED-4DB2-BD59-A6C34878D82A}">
                    <a16:rowId xmlns:a16="http://schemas.microsoft.com/office/drawing/2014/main" val="4033138941"/>
                  </a:ext>
                </a:extLst>
              </a:tr>
              <a:tr h="514004">
                <a:tc>
                  <a:txBody>
                    <a:bodyPr/>
                    <a:lstStyle/>
                    <a:p>
                      <a:pPr algn="ctr"/>
                      <a:r>
                        <a:rPr lang="en-US" sz="2400" dirty="0">
                          <a:latin typeface="Arial" panose="020B0604020202020204" pitchFamily="34" charset="0"/>
                          <a:cs typeface="Arial" panose="020B0604020202020204" pitchFamily="34" charset="0"/>
                        </a:rPr>
                        <a:t>135</a:t>
                      </a:r>
                    </a:p>
                  </a:txBody>
                  <a:tcPr/>
                </a:tc>
                <a:tc>
                  <a:txBody>
                    <a:bodyPr/>
                    <a:lstStyle/>
                    <a:p>
                      <a:pPr algn="ctr"/>
                      <a:r>
                        <a:rPr lang="en-US" sz="2400" dirty="0">
                          <a:latin typeface="Arial" panose="020B0604020202020204" pitchFamily="34" charset="0"/>
                          <a:cs typeface="Arial" panose="020B0604020202020204" pitchFamily="34" charset="0"/>
                        </a:rPr>
                        <a:t>2.90</a:t>
                      </a:r>
                    </a:p>
                  </a:txBody>
                  <a:tcPr/>
                </a:tc>
                <a:extLst>
                  <a:ext uri="{0D108BD9-81ED-4DB2-BD59-A6C34878D82A}">
                    <a16:rowId xmlns:a16="http://schemas.microsoft.com/office/drawing/2014/main" val="4218048167"/>
                  </a:ext>
                </a:extLst>
              </a:tr>
            </a:tbl>
          </a:graphicData>
        </a:graphic>
      </p:graphicFrame>
      <p:sp>
        <p:nvSpPr>
          <p:cNvPr id="7" name="TextBox 6">
            <a:extLst>
              <a:ext uri="{FF2B5EF4-FFF2-40B4-BE49-F238E27FC236}">
                <a16:creationId xmlns:a16="http://schemas.microsoft.com/office/drawing/2014/main" id="{B2F43943-069F-4998-F596-895276D69419}"/>
              </a:ext>
              <a:ext uri="{C183D7F6-B498-43B3-948B-1728B52AA6E4}">
                <adec:decorative xmlns:adec="http://schemas.microsoft.com/office/drawing/2017/decorative" val="1"/>
              </a:ext>
            </a:extLst>
          </p:cNvPr>
          <p:cNvSpPr txBox="1"/>
          <p:nvPr/>
        </p:nvSpPr>
        <p:spPr>
          <a:xfrm>
            <a:off x="235671" y="6271851"/>
            <a:ext cx="4422301" cy="369332"/>
          </a:xfrm>
          <a:prstGeom prst="rect">
            <a:avLst/>
          </a:prstGeom>
          <a:noFill/>
        </p:spPr>
        <p:txBody>
          <a:bodyPr wrap="none" rtlCol="0">
            <a:spAutoFit/>
          </a:bodyPr>
          <a:lstStyle/>
          <a:p>
            <a:r>
              <a:rPr lang="en-US" dirty="0"/>
              <a:t>*Excludes background fluoride of 0.032 mg/L</a:t>
            </a:r>
          </a:p>
        </p:txBody>
      </p:sp>
      <p:pic>
        <p:nvPicPr>
          <p:cNvPr id="3" name="Picture 2">
            <a:extLst>
              <a:ext uri="{FF2B5EF4-FFF2-40B4-BE49-F238E27FC236}">
                <a16:creationId xmlns:a16="http://schemas.microsoft.com/office/drawing/2014/main" id="{1BD0CE29-1368-BD48-B68A-D235178B03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01617" y="1613140"/>
            <a:ext cx="6389418" cy="3883306"/>
          </a:xfrm>
          <a:prstGeom prst="rect">
            <a:avLst/>
          </a:prstGeom>
        </p:spPr>
      </p:pic>
      <p:sp>
        <p:nvSpPr>
          <p:cNvPr id="5" name="TextBox 4">
            <a:extLst>
              <a:ext uri="{FF2B5EF4-FFF2-40B4-BE49-F238E27FC236}">
                <a16:creationId xmlns:a16="http://schemas.microsoft.com/office/drawing/2014/main" id="{53310FEA-BD4B-CB3C-BBCE-79994F597079}"/>
              </a:ext>
              <a:ext uri="{C183D7F6-B498-43B3-948B-1728B52AA6E4}">
                <adec:decorative xmlns:adec="http://schemas.microsoft.com/office/drawing/2017/decorative" val="1"/>
              </a:ext>
            </a:extLst>
          </p:cNvPr>
          <p:cNvSpPr txBox="1"/>
          <p:nvPr/>
        </p:nvSpPr>
        <p:spPr>
          <a:xfrm>
            <a:off x="348792" y="1045358"/>
            <a:ext cx="2092176" cy="369332"/>
          </a:xfrm>
          <a:prstGeom prst="rect">
            <a:avLst/>
          </a:prstGeom>
          <a:noFill/>
        </p:spPr>
        <p:txBody>
          <a:bodyPr wrap="none" rtlCol="0">
            <a:spAutoFit/>
          </a:bodyPr>
          <a:lstStyle/>
          <a:p>
            <a:r>
              <a:rPr lang="en-US" dirty="0"/>
              <a:t>November 20, 2025 </a:t>
            </a:r>
          </a:p>
        </p:txBody>
      </p:sp>
    </p:spTree>
    <p:extLst>
      <p:ext uri="{BB962C8B-B14F-4D97-AF65-F5344CB8AC3E}">
        <p14:creationId xmlns:p14="http://schemas.microsoft.com/office/powerpoint/2010/main" val="137815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0B29337-F93B-D4C5-4D11-BF545DF8D21E}"/>
              </a:ext>
              <a:ext uri="{C183D7F6-B498-43B3-948B-1728B52AA6E4}">
                <adec:decorative xmlns:adec="http://schemas.microsoft.com/office/drawing/2017/decorative" val="1"/>
              </a:ext>
            </a:extLst>
          </p:cNvPr>
          <p:cNvSpPr txBox="1">
            <a:spLocks/>
          </p:cNvSpPr>
          <p:nvPr/>
        </p:nvSpPr>
        <p:spPr>
          <a:xfrm>
            <a:off x="232" y="578539"/>
            <a:ext cx="1757130" cy="161257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Tracer Test 2 Tabulated Results</a:t>
            </a:r>
          </a:p>
          <a:p>
            <a:endParaRPr lang="en-US" sz="2000" dirty="0">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Concrete Tank</a:t>
            </a:r>
          </a:p>
          <a:p>
            <a:r>
              <a:rPr lang="en-US" sz="2000" dirty="0">
                <a:solidFill>
                  <a:srgbClr val="FFFF00"/>
                </a:solidFill>
                <a:latin typeface="Arial" panose="020B0604020202020204" pitchFamily="34" charset="0"/>
                <a:cs typeface="Arial" panose="020B0604020202020204" pitchFamily="34" charset="0"/>
              </a:rPr>
              <a:t>11/20/2025</a:t>
            </a:r>
          </a:p>
        </p:txBody>
      </p:sp>
      <p:pic>
        <p:nvPicPr>
          <p:cNvPr id="2" name="Picture 1">
            <a:extLst>
              <a:ext uri="{FF2B5EF4-FFF2-40B4-BE49-F238E27FC236}">
                <a16:creationId xmlns:a16="http://schemas.microsoft.com/office/drawing/2014/main" id="{62EFC36E-586A-C60D-B6B9-31FC595F31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57362" y="433387"/>
            <a:ext cx="8677275" cy="5991225"/>
          </a:xfrm>
          <a:prstGeom prst="rect">
            <a:avLst/>
          </a:prstGeom>
          <a:solidFill>
            <a:schemeClr val="tx1"/>
          </a:solidFill>
        </p:spPr>
      </p:pic>
      <p:sp>
        <p:nvSpPr>
          <p:cNvPr id="3" name="Title 2">
            <a:extLst>
              <a:ext uri="{FF2B5EF4-FFF2-40B4-BE49-F238E27FC236}">
                <a16:creationId xmlns:a16="http://schemas.microsoft.com/office/drawing/2014/main" id="{2435B68D-CC1A-66A7-102F-EC03DACD7B3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17</a:t>
            </a:r>
          </a:p>
        </p:txBody>
      </p:sp>
    </p:spTree>
    <p:extLst>
      <p:ext uri="{BB962C8B-B14F-4D97-AF65-F5344CB8AC3E}">
        <p14:creationId xmlns:p14="http://schemas.microsoft.com/office/powerpoint/2010/main" val="210010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C00-000010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18484526"/>
              </p:ext>
            </p:extLst>
          </p:nvPr>
        </p:nvGraphicFramePr>
        <p:xfrm>
          <a:off x="221064" y="211016"/>
          <a:ext cx="11746523" cy="63606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688B3B7-CF11-B457-CE24-E065A77A730A}"/>
              </a:ext>
              <a:ext uri="{C183D7F6-B498-43B3-948B-1728B52AA6E4}">
                <adec:decorative xmlns:adec="http://schemas.microsoft.com/office/drawing/2017/decorative" val="1"/>
              </a:ext>
            </a:extLst>
          </p:cNvPr>
          <p:cNvSpPr txBox="1">
            <a:spLocks noChangeArrowheads="1"/>
          </p:cNvSpPr>
          <p:nvPr/>
        </p:nvSpPr>
        <p:spPr bwMode="auto">
          <a:xfrm>
            <a:off x="1376811" y="992425"/>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2.96 mg/L (inlet monitoring)</a:t>
            </a:r>
          </a:p>
          <a:p>
            <a:r>
              <a:rPr lang="en-US" altLang="en-US" sz="1800" dirty="0">
                <a:solidFill>
                  <a:srgbClr val="FFFF00"/>
                </a:solidFill>
                <a:latin typeface="Arial" panose="020B0604020202020204" pitchFamily="34" charset="0"/>
                <a:cs typeface="Arial" panose="020B0604020202020204" pitchFamily="34" charset="0"/>
              </a:rPr>
              <a:t>0.296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65 min</a:t>
            </a:r>
          </a:p>
          <a:p>
            <a:r>
              <a:rPr lang="en-US" altLang="en-US" sz="1800" dirty="0">
                <a:solidFill>
                  <a:srgbClr val="FFFF00"/>
                </a:solidFill>
                <a:latin typeface="Arial" panose="020B0604020202020204" pitchFamily="34" charset="0"/>
                <a:cs typeface="Arial" panose="020B0604020202020204" pitchFamily="34" charset="0"/>
              </a:rPr>
              <a:t>HRT: 368 min </a:t>
            </a:r>
          </a:p>
          <a:p>
            <a:r>
              <a:rPr lang="en-US" altLang="en-US" sz="1800" dirty="0">
                <a:solidFill>
                  <a:srgbClr val="FFFF00"/>
                </a:solidFill>
                <a:latin typeface="Arial" panose="020B0604020202020204" pitchFamily="34" charset="0"/>
                <a:cs typeface="Arial" panose="020B0604020202020204" pitchFamily="34" charset="0"/>
              </a:rPr>
              <a:t>BF: 0.17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4" name="Straight Arrow Connector 3">
            <a:extLst>
              <a:ext uri="{FF2B5EF4-FFF2-40B4-BE49-F238E27FC236}">
                <a16:creationId xmlns:a16="http://schemas.microsoft.com/office/drawing/2014/main" id="{1E551F2F-D1F4-CC6C-69FA-ADCE0A86B19D}"/>
              </a:ext>
              <a:ext uri="{C183D7F6-B498-43B3-948B-1728B52AA6E4}">
                <adec:decorative xmlns:adec="http://schemas.microsoft.com/office/drawing/2017/decorative" val="1"/>
              </a:ext>
            </a:extLst>
          </p:cNvPr>
          <p:cNvCxnSpPr>
            <a:cxnSpLocks/>
          </p:cNvCxnSpPr>
          <p:nvPr/>
        </p:nvCxnSpPr>
        <p:spPr>
          <a:xfrm>
            <a:off x="1010565" y="4019464"/>
            <a:ext cx="5577840" cy="0"/>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5" name="Straight Arrow Connector 4">
            <a:extLst>
              <a:ext uri="{FF2B5EF4-FFF2-40B4-BE49-F238E27FC236}">
                <a16:creationId xmlns:a16="http://schemas.microsoft.com/office/drawing/2014/main" id="{56148A23-10DA-04B2-B64F-EB678C1FED5F}"/>
              </a:ext>
              <a:ext uri="{C183D7F6-B498-43B3-948B-1728B52AA6E4}">
                <adec:decorative xmlns:adec="http://schemas.microsoft.com/office/drawing/2017/decorative" val="1"/>
              </a:ext>
            </a:extLst>
          </p:cNvPr>
          <p:cNvCxnSpPr>
            <a:cxnSpLocks/>
          </p:cNvCxnSpPr>
          <p:nvPr/>
        </p:nvCxnSpPr>
        <p:spPr>
          <a:xfrm>
            <a:off x="6599221" y="3967697"/>
            <a:ext cx="0" cy="19202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Title 5">
            <a:extLst>
              <a:ext uri="{FF2B5EF4-FFF2-40B4-BE49-F238E27FC236}">
                <a16:creationId xmlns:a16="http://schemas.microsoft.com/office/drawing/2014/main" id="{4C3552D3-AAF8-7D81-E62C-0DD3D57221D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18</a:t>
            </a:r>
          </a:p>
        </p:txBody>
      </p:sp>
    </p:spTree>
    <p:extLst>
      <p:ext uri="{BB962C8B-B14F-4D97-AF65-F5344CB8AC3E}">
        <p14:creationId xmlns:p14="http://schemas.microsoft.com/office/powerpoint/2010/main" val="101901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C00-00000F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46086559"/>
              </p:ext>
            </p:extLst>
          </p:nvPr>
        </p:nvGraphicFramePr>
        <p:xfrm>
          <a:off x="207034" y="267419"/>
          <a:ext cx="11697419" cy="62800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675C827-4BDE-2927-D23F-5E0B59C2CDD6}"/>
              </a:ext>
              <a:ext uri="{C183D7F6-B498-43B3-948B-1728B52AA6E4}">
                <adec:decorative xmlns:adec="http://schemas.microsoft.com/office/drawing/2017/decorative" val="1"/>
              </a:ext>
            </a:extLst>
          </p:cNvPr>
          <p:cNvSpPr txBox="1">
            <a:spLocks noChangeArrowheads="1"/>
          </p:cNvSpPr>
          <p:nvPr/>
        </p:nvSpPr>
        <p:spPr bwMode="auto">
          <a:xfrm>
            <a:off x="1376811" y="992425"/>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2.96 mg/L (inlet monitoring)</a:t>
            </a:r>
          </a:p>
          <a:p>
            <a:r>
              <a:rPr lang="en-US" altLang="en-US" sz="1800" dirty="0">
                <a:solidFill>
                  <a:srgbClr val="FFFF00"/>
                </a:solidFill>
                <a:latin typeface="Arial" panose="020B0604020202020204" pitchFamily="34" charset="0"/>
                <a:cs typeface="Arial" panose="020B0604020202020204" pitchFamily="34" charset="0"/>
              </a:rPr>
              <a:t>0.296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65 min</a:t>
            </a:r>
          </a:p>
          <a:p>
            <a:r>
              <a:rPr lang="en-US" altLang="en-US" sz="1800" dirty="0">
                <a:solidFill>
                  <a:srgbClr val="FFFF00"/>
                </a:solidFill>
                <a:latin typeface="Arial" panose="020B0604020202020204" pitchFamily="34" charset="0"/>
                <a:cs typeface="Arial" panose="020B0604020202020204" pitchFamily="34" charset="0"/>
              </a:rPr>
              <a:t>HRT: 368 min </a:t>
            </a:r>
          </a:p>
          <a:p>
            <a:r>
              <a:rPr lang="en-US" altLang="en-US" sz="1800" dirty="0">
                <a:solidFill>
                  <a:srgbClr val="FFFF00"/>
                </a:solidFill>
                <a:latin typeface="Arial" panose="020B0604020202020204" pitchFamily="34" charset="0"/>
                <a:cs typeface="Arial" panose="020B0604020202020204" pitchFamily="34" charset="0"/>
              </a:rPr>
              <a:t>BF: 0.17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4" name="Straight Arrow Connector 3">
            <a:extLst>
              <a:ext uri="{FF2B5EF4-FFF2-40B4-BE49-F238E27FC236}">
                <a16:creationId xmlns:a16="http://schemas.microsoft.com/office/drawing/2014/main" id="{6E899178-F22B-A718-3571-662A4588A9AA}"/>
              </a:ext>
              <a:ext uri="{C183D7F6-B498-43B3-948B-1728B52AA6E4}">
                <adec:decorative xmlns:adec="http://schemas.microsoft.com/office/drawing/2017/decorative" val="1"/>
              </a:ext>
            </a:extLst>
          </p:cNvPr>
          <p:cNvCxnSpPr>
            <a:cxnSpLocks/>
          </p:cNvCxnSpPr>
          <p:nvPr/>
        </p:nvCxnSpPr>
        <p:spPr>
          <a:xfrm>
            <a:off x="1010565" y="3881445"/>
            <a:ext cx="5394960" cy="0"/>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5" name="Straight Arrow Connector 4">
            <a:extLst>
              <a:ext uri="{FF2B5EF4-FFF2-40B4-BE49-F238E27FC236}">
                <a16:creationId xmlns:a16="http://schemas.microsoft.com/office/drawing/2014/main" id="{F8BDD3BB-4E29-85EC-3C1B-EC3CB0427B9E}"/>
              </a:ext>
              <a:ext uri="{C183D7F6-B498-43B3-948B-1728B52AA6E4}">
                <adec:decorative xmlns:adec="http://schemas.microsoft.com/office/drawing/2017/decorative" val="1"/>
              </a:ext>
            </a:extLst>
          </p:cNvPr>
          <p:cNvCxnSpPr>
            <a:cxnSpLocks/>
          </p:cNvCxnSpPr>
          <p:nvPr/>
        </p:nvCxnSpPr>
        <p:spPr>
          <a:xfrm>
            <a:off x="6426696" y="3881437"/>
            <a:ext cx="0" cy="20116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Title 5">
            <a:extLst>
              <a:ext uri="{FF2B5EF4-FFF2-40B4-BE49-F238E27FC236}">
                <a16:creationId xmlns:a16="http://schemas.microsoft.com/office/drawing/2014/main" id="{B5F449B0-2FF8-4B2F-B1A0-0E03070FB91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19</a:t>
            </a:r>
          </a:p>
        </p:txBody>
      </p:sp>
    </p:spTree>
    <p:extLst>
      <p:ext uri="{BB962C8B-B14F-4D97-AF65-F5344CB8AC3E}">
        <p14:creationId xmlns:p14="http://schemas.microsoft.com/office/powerpoint/2010/main" val="213489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4E92D-1226-DE37-E413-7E3165FD9C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92979" y="0"/>
            <a:ext cx="7206042" cy="6858000"/>
          </a:xfrm>
          <a:prstGeom prst="rect">
            <a:avLst/>
          </a:prstGeom>
          <a:solidFill>
            <a:schemeClr val="tx1"/>
          </a:solidFill>
        </p:spPr>
      </p:pic>
      <p:sp>
        <p:nvSpPr>
          <p:cNvPr id="3" name="Title 2">
            <a:extLst>
              <a:ext uri="{FF2B5EF4-FFF2-40B4-BE49-F238E27FC236}">
                <a16:creationId xmlns:a16="http://schemas.microsoft.com/office/drawing/2014/main" id="{1BBEAE95-E6DB-75A5-DC64-3D0D086FEDA2}"/>
              </a:ext>
              <a:ext uri="{C183D7F6-B498-43B3-948B-1728B52AA6E4}">
                <adec:decorative xmlns:adec="http://schemas.microsoft.com/office/drawing/2017/decorative" val="1"/>
              </a:ext>
            </a:extLst>
          </p:cNvPr>
          <p:cNvSpPr txBox="1">
            <a:spLocks/>
          </p:cNvSpPr>
          <p:nvPr/>
        </p:nvSpPr>
        <p:spPr>
          <a:xfrm>
            <a:off x="293531" y="569913"/>
            <a:ext cx="1757130" cy="161257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Tracer Test 2 Tabulated Results</a:t>
            </a:r>
          </a:p>
          <a:p>
            <a:endParaRPr lang="en-US" sz="2000" dirty="0">
              <a:latin typeface="Arial" panose="020B0604020202020204" pitchFamily="34" charset="0"/>
              <a:cs typeface="Arial" panose="020B0604020202020204" pitchFamily="34" charset="0"/>
            </a:endParaRPr>
          </a:p>
          <a:p>
            <a:r>
              <a:rPr lang="en-US" sz="2000" dirty="0">
                <a:solidFill>
                  <a:srgbClr val="FFFF00"/>
                </a:solidFill>
                <a:latin typeface="Arial" panose="020B0604020202020204" pitchFamily="34" charset="0"/>
                <a:cs typeface="Arial" panose="020B0604020202020204" pitchFamily="34" charset="0"/>
              </a:rPr>
              <a:t>Clearwell</a:t>
            </a:r>
          </a:p>
          <a:p>
            <a:r>
              <a:rPr lang="en-US" sz="2000" dirty="0">
                <a:solidFill>
                  <a:srgbClr val="FFFF00"/>
                </a:solidFill>
                <a:latin typeface="Arial" panose="020B0604020202020204" pitchFamily="34" charset="0"/>
                <a:cs typeface="Arial" panose="020B0604020202020204" pitchFamily="34" charset="0"/>
              </a:rPr>
              <a:t>11/20/2025</a:t>
            </a:r>
          </a:p>
        </p:txBody>
      </p:sp>
      <p:sp>
        <p:nvSpPr>
          <p:cNvPr id="4" name="Title 3">
            <a:extLst>
              <a:ext uri="{FF2B5EF4-FFF2-40B4-BE49-F238E27FC236}">
                <a16:creationId xmlns:a16="http://schemas.microsoft.com/office/drawing/2014/main" id="{195437A0-1874-C7AD-59F4-715EF08A32D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20</a:t>
            </a:r>
          </a:p>
        </p:txBody>
      </p:sp>
    </p:spTree>
    <p:extLst>
      <p:ext uri="{BB962C8B-B14F-4D97-AF65-F5344CB8AC3E}">
        <p14:creationId xmlns:p14="http://schemas.microsoft.com/office/powerpoint/2010/main" val="384187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9AC2C-897C-4A61-A301-E4C9106347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CC0B7D8-7B36-682E-83EB-495DFECC9325}"/>
              </a:ext>
              <a:ext uri="{C183D7F6-B498-43B3-948B-1728B52AA6E4}">
                <adec:decorative xmlns:adec="http://schemas.microsoft.com/office/drawing/2017/decorative" val="1"/>
              </a:ext>
            </a:extLst>
          </p:cNvPr>
          <p:cNvSpPr txBox="1"/>
          <p:nvPr/>
        </p:nvSpPr>
        <p:spPr>
          <a:xfrm>
            <a:off x="124689" y="394855"/>
            <a:ext cx="3072251" cy="584775"/>
          </a:xfrm>
          <a:prstGeom prst="rect">
            <a:avLst/>
          </a:prstGeom>
          <a:noFill/>
        </p:spPr>
        <p:txBody>
          <a:bodyPr wrap="none" rtlCol="0">
            <a:spAutoFit/>
          </a:bodyPr>
          <a:lstStyle/>
          <a:p>
            <a:r>
              <a:rPr lang="en-US" sz="3200" b="1" dirty="0">
                <a:solidFill>
                  <a:schemeClr val="bg1"/>
                </a:solidFill>
              </a:rPr>
              <a:t>Fluoride Analysis</a:t>
            </a:r>
          </a:p>
        </p:txBody>
      </p:sp>
      <p:sp>
        <p:nvSpPr>
          <p:cNvPr id="5" name="TextBox 4">
            <a:extLst>
              <a:ext uri="{FF2B5EF4-FFF2-40B4-BE49-F238E27FC236}">
                <a16:creationId xmlns:a16="http://schemas.microsoft.com/office/drawing/2014/main" id="{D20701CA-BFC8-1FA2-0C80-CC2FBEB462DB}"/>
              </a:ext>
              <a:ext uri="{C183D7F6-B498-43B3-948B-1728B52AA6E4}">
                <adec:decorative xmlns:adec="http://schemas.microsoft.com/office/drawing/2017/decorative" val="1"/>
              </a:ext>
            </a:extLst>
          </p:cNvPr>
          <p:cNvSpPr txBox="1"/>
          <p:nvPr/>
        </p:nvSpPr>
        <p:spPr>
          <a:xfrm>
            <a:off x="7937346" y="5257278"/>
            <a:ext cx="3784177" cy="1200329"/>
          </a:xfrm>
          <a:prstGeom prst="rect">
            <a:avLst/>
          </a:prstGeom>
          <a:noFill/>
          <a:ln w="38100">
            <a:solidFill>
              <a:srgbClr val="FFC000"/>
            </a:solidFill>
          </a:ln>
        </p:spPr>
        <p:txBody>
          <a:bodyPr wrap="none" rtlCol="0">
            <a:spAutoFit/>
          </a:bodyPr>
          <a:lstStyle/>
          <a:p>
            <a:r>
              <a:rPr lang="en-US" sz="2400" b="1" dirty="0"/>
              <a:t>IntelliCAL Fluoride ISE Probe</a:t>
            </a:r>
          </a:p>
          <a:p>
            <a:r>
              <a:rPr lang="en-US" sz="2400" b="1" dirty="0"/>
              <a:t>Standards: 0.2 &amp; 2.0 mg/L</a:t>
            </a:r>
          </a:p>
          <a:p>
            <a:r>
              <a:rPr lang="en-US" sz="2400" b="1" dirty="0"/>
              <a:t>Ionic Strength Adjustor (ISA)</a:t>
            </a:r>
          </a:p>
        </p:txBody>
      </p:sp>
      <p:sp>
        <p:nvSpPr>
          <p:cNvPr id="2" name="Title 1">
            <a:extLst>
              <a:ext uri="{FF2B5EF4-FFF2-40B4-BE49-F238E27FC236}">
                <a16:creationId xmlns:a16="http://schemas.microsoft.com/office/drawing/2014/main" id="{B8E08DB7-BBBF-4F8D-3A54-1FA06FA65CA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21</a:t>
            </a:r>
          </a:p>
        </p:txBody>
      </p:sp>
    </p:spTree>
    <p:extLst>
      <p:ext uri="{BB962C8B-B14F-4D97-AF65-F5344CB8AC3E}">
        <p14:creationId xmlns:p14="http://schemas.microsoft.com/office/powerpoint/2010/main" val="863716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4B5B-64EF-41D7-A31A-522C60D67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a Tracer Study</a:t>
            </a:r>
          </a:p>
        </p:txBody>
      </p:sp>
      <p:sp>
        <p:nvSpPr>
          <p:cNvPr id="3" name="Content Placeholder 2">
            <a:extLst>
              <a:ext uri="{FF2B5EF4-FFF2-40B4-BE49-F238E27FC236}">
                <a16:creationId xmlns:a16="http://schemas.microsoft.com/office/drawing/2014/main" id="{9FD97E50-5706-48FA-8723-6D6E943C97F0}"/>
              </a:ext>
            </a:extLst>
          </p:cNvPr>
          <p:cNvSpPr>
            <a:spLocks noGrp="1"/>
          </p:cNvSpPr>
          <p:nvPr>
            <p:ph idx="1"/>
          </p:nvPr>
        </p:nvSpPr>
        <p:spPr/>
        <p:txBody>
          <a:bodyPr>
            <a:normAutofit lnSpcReduction="10000"/>
          </a:bodyPr>
          <a:lstStyle/>
          <a:p>
            <a:r>
              <a:rPr lang="en-US" altLang="en-US" sz="2400" dirty="0">
                <a:latin typeface="Arial" panose="020B0604020202020204" pitchFamily="34" charset="0"/>
                <a:cs typeface="Arial" panose="020B0604020202020204" pitchFamily="34" charset="0"/>
              </a:rPr>
              <a:t>To determine the hydraulic efficiency or disinfectant exposure time of water through one or more reactors.</a:t>
            </a:r>
          </a:p>
          <a:p>
            <a:r>
              <a:rPr lang="en-US" altLang="en-US" sz="2400" dirty="0">
                <a:latin typeface="Arial" panose="020B0604020202020204" pitchFamily="34" charset="0"/>
                <a:cs typeface="Arial" panose="020B0604020202020204" pitchFamily="34" charset="0"/>
              </a:rPr>
              <a:t>The addition of known quantities of a nonreactive chemical (tracer) is added in the form of a pulse (slug) or step-dose input. </a:t>
            </a:r>
          </a:p>
          <a:p>
            <a:r>
              <a:rPr lang="en-US" altLang="en-US" sz="2400" dirty="0">
                <a:latin typeface="Arial" panose="020B0604020202020204" pitchFamily="34" charset="0"/>
                <a:cs typeface="Arial" panose="020B0604020202020204" pitchFamily="34" charset="0"/>
              </a:rPr>
              <a:t>The time of travel or disinfectant exposure time through the reactor is impacted by:</a:t>
            </a:r>
          </a:p>
          <a:p>
            <a:pPr lvl="1"/>
            <a:r>
              <a:rPr lang="en-US" altLang="en-US" dirty="0">
                <a:latin typeface="Arial" panose="020B0604020202020204" pitchFamily="34" charset="0"/>
                <a:cs typeface="Arial" panose="020B0604020202020204" pitchFamily="34" charset="0"/>
              </a:rPr>
              <a:t>Flow rate</a:t>
            </a:r>
          </a:p>
          <a:p>
            <a:pPr lvl="1"/>
            <a:r>
              <a:rPr lang="en-US" altLang="en-US" dirty="0">
                <a:latin typeface="Arial" panose="020B0604020202020204" pitchFamily="34" charset="0"/>
                <a:cs typeface="Arial" panose="020B0604020202020204" pitchFamily="34" charset="0"/>
              </a:rPr>
              <a:t>Water Depth</a:t>
            </a:r>
          </a:p>
          <a:p>
            <a:pPr lvl="1"/>
            <a:r>
              <a:rPr lang="en-US" altLang="en-US" dirty="0">
                <a:latin typeface="Arial" panose="020B0604020202020204" pitchFamily="34" charset="0"/>
                <a:cs typeface="Arial" panose="020B0604020202020204" pitchFamily="34" charset="0"/>
              </a:rPr>
              <a:t>Volume</a:t>
            </a:r>
          </a:p>
          <a:p>
            <a:pPr lvl="1"/>
            <a:r>
              <a:rPr lang="en-US" altLang="en-US" dirty="0">
                <a:latin typeface="Arial" panose="020B0604020202020204" pitchFamily="34" charset="0"/>
                <a:cs typeface="Arial" panose="020B0604020202020204" pitchFamily="34" charset="0"/>
              </a:rPr>
              <a:t>Configuration</a:t>
            </a:r>
          </a:p>
          <a:p>
            <a:pPr lvl="1"/>
            <a:r>
              <a:rPr lang="en-US" altLang="en-US" dirty="0">
                <a:latin typeface="Arial" panose="020B0604020202020204" pitchFamily="34" charset="0"/>
                <a:cs typeface="Arial" panose="020B0604020202020204" pitchFamily="34" charset="0"/>
              </a:rPr>
              <a:t>Hydraulic mixing</a:t>
            </a:r>
          </a:p>
          <a:p>
            <a:pPr lvl="1"/>
            <a:r>
              <a:rPr lang="en-US" altLang="en-US"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305405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0C84-013A-4011-8E8E-399222D469A4}"/>
              </a:ext>
            </a:extLst>
          </p:cNvPr>
          <p:cNvSpPr>
            <a:spLocks noGrp="1"/>
          </p:cNvSpPr>
          <p:nvPr>
            <p:ph type="title"/>
          </p:nvPr>
        </p:nvSpPr>
        <p:spPr/>
        <p:txBody>
          <a:bodyPr/>
          <a:lstStyle/>
          <a:p>
            <a:r>
              <a:rPr lang="en-US"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baseline="-25000" dirty="0">
                <a:solidFill>
                  <a:srgbClr val="FFFFFF"/>
                </a:solidFill>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A19DF6-3E81-4F1A-B545-E248D8CBFF3B}"/>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disinfectant residual (mg/L) at the point of inactivation compliance.</a:t>
            </a:r>
          </a:p>
          <a:p>
            <a:r>
              <a:rPr lang="en-US" dirty="0">
                <a:latin typeface="Arial" panose="020B0604020202020204" pitchFamily="34" charset="0"/>
                <a:cs typeface="Arial" panose="020B0604020202020204" pitchFamily="34" charset="0"/>
              </a:rPr>
              <a:t>Disinfection exposure time of water used for Ct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calculation is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it takes for the first 10 percent of the water entering the reactor to exit the reactor.</a:t>
            </a:r>
          </a:p>
          <a:p>
            <a:r>
              <a:rPr lang="en-US" dirty="0">
                <a:latin typeface="Arial" panose="020B0604020202020204" pitchFamily="34" charset="0"/>
                <a:cs typeface="Arial" panose="020B0604020202020204" pitchFamily="34" charset="0"/>
              </a:rPr>
              <a:t>To determine this, a nonreactive tracer is introduced into the water and is monitored leaving the reactor.  </a:t>
            </a:r>
          </a:p>
          <a:p>
            <a:r>
              <a:rPr lang="en-US" dirty="0">
                <a:latin typeface="Arial" panose="020B0604020202020204" pitchFamily="34" charset="0"/>
                <a:cs typeface="Arial" panose="020B0604020202020204" pitchFamily="34" charset="0"/>
              </a:rPr>
              <a:t>Example: 1.5 mg/L of tracer is continuously dose during testing;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that time when 0.15 mg/L of tracer concentration (10% of dose) has exited the reactor. </a:t>
            </a:r>
          </a:p>
          <a:p>
            <a:endParaRPr lang="en-US" dirty="0"/>
          </a:p>
          <a:p>
            <a:endParaRPr lang="en-US" dirty="0"/>
          </a:p>
        </p:txBody>
      </p:sp>
    </p:spTree>
    <p:extLst>
      <p:ext uri="{BB962C8B-B14F-4D97-AF65-F5344CB8AC3E}">
        <p14:creationId xmlns:p14="http://schemas.microsoft.com/office/powerpoint/2010/main" val="281550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E0A5-AD7A-D91E-C1E7-5837BDEF8BD3}"/>
              </a:ext>
            </a:extLst>
          </p:cNvPr>
          <p:cNvSpPr>
            <a:spLocks noGrp="1"/>
          </p:cNvSpPr>
          <p:nvPr>
            <p:ph type="title"/>
          </p:nvPr>
        </p:nvSpPr>
        <p:spPr>
          <a:xfrm>
            <a:off x="838200" y="211933"/>
            <a:ext cx="10515600" cy="842573"/>
          </a:xfrm>
        </p:spPr>
        <p:txBody>
          <a:bodyPr/>
          <a:lstStyle/>
          <a:p>
            <a:r>
              <a:rPr lang="en-US" dirty="0">
                <a:latin typeface="Arial" panose="020B0604020202020204" pitchFamily="34" charset="0"/>
                <a:cs typeface="Arial" panose="020B0604020202020204" pitchFamily="34" charset="0"/>
              </a:rPr>
              <a:t>Summary of Tracer Results</a:t>
            </a:r>
          </a:p>
        </p:txBody>
      </p:sp>
      <p:graphicFrame>
        <p:nvGraphicFramePr>
          <p:cNvPr id="4" name="Content Placeholder 3">
            <a:extLst>
              <a:ext uri="{FF2B5EF4-FFF2-40B4-BE49-F238E27FC236}">
                <a16:creationId xmlns:a16="http://schemas.microsoft.com/office/drawing/2014/main" id="{D5A42EF6-71D2-D71F-DBDB-3A5F82EA590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86283429"/>
              </p:ext>
            </p:extLst>
          </p:nvPr>
        </p:nvGraphicFramePr>
        <p:xfrm>
          <a:off x="414069" y="1188117"/>
          <a:ext cx="11179832" cy="2499360"/>
        </p:xfrm>
        <a:graphic>
          <a:graphicData uri="http://schemas.openxmlformats.org/drawingml/2006/table">
            <a:tbl>
              <a:tblPr firstRow="1" bandRow="1">
                <a:tableStyleId>{5C22544A-7EE6-4342-B048-85BDC9FD1C3A}</a:tableStyleId>
              </a:tblPr>
              <a:tblGrid>
                <a:gridCol w="2606109">
                  <a:extLst>
                    <a:ext uri="{9D8B030D-6E8A-4147-A177-3AD203B41FA5}">
                      <a16:colId xmlns:a16="http://schemas.microsoft.com/office/drawing/2014/main" val="1454762097"/>
                    </a:ext>
                  </a:extLst>
                </a:gridCol>
                <a:gridCol w="3477528">
                  <a:extLst>
                    <a:ext uri="{9D8B030D-6E8A-4147-A177-3AD203B41FA5}">
                      <a16:colId xmlns:a16="http://schemas.microsoft.com/office/drawing/2014/main" val="2242157894"/>
                    </a:ext>
                  </a:extLst>
                </a:gridCol>
                <a:gridCol w="1631787">
                  <a:extLst>
                    <a:ext uri="{9D8B030D-6E8A-4147-A177-3AD203B41FA5}">
                      <a16:colId xmlns:a16="http://schemas.microsoft.com/office/drawing/2014/main" val="139222127"/>
                    </a:ext>
                  </a:extLst>
                </a:gridCol>
                <a:gridCol w="979072">
                  <a:extLst>
                    <a:ext uri="{9D8B030D-6E8A-4147-A177-3AD203B41FA5}">
                      <a16:colId xmlns:a16="http://schemas.microsoft.com/office/drawing/2014/main" val="3755364683"/>
                    </a:ext>
                  </a:extLst>
                </a:gridCol>
                <a:gridCol w="970704">
                  <a:extLst>
                    <a:ext uri="{9D8B030D-6E8A-4147-A177-3AD203B41FA5}">
                      <a16:colId xmlns:a16="http://schemas.microsoft.com/office/drawing/2014/main" val="2113139239"/>
                    </a:ext>
                  </a:extLst>
                </a:gridCol>
                <a:gridCol w="1514632">
                  <a:extLst>
                    <a:ext uri="{9D8B030D-6E8A-4147-A177-3AD203B41FA5}">
                      <a16:colId xmlns:a16="http://schemas.microsoft.com/office/drawing/2014/main" val="385386533"/>
                    </a:ext>
                  </a:extLst>
                </a:gridCol>
              </a:tblGrid>
              <a:tr h="370840">
                <a:tc>
                  <a:txBody>
                    <a:bodyPr/>
                    <a:lstStyle/>
                    <a:p>
                      <a:r>
                        <a:rPr lang="en-US" dirty="0">
                          <a:latin typeface="Arial" panose="020B0604020202020204" pitchFamily="34" charset="0"/>
                          <a:cs typeface="Arial" panose="020B0604020202020204" pitchFamily="34" charset="0"/>
                        </a:rPr>
                        <a:t>Tracer Date</a:t>
                      </a:r>
                    </a:p>
                  </a:txBody>
                  <a:tcPr/>
                </a:tc>
                <a:tc>
                  <a:txBody>
                    <a:bodyPr/>
                    <a:lstStyle/>
                    <a:p>
                      <a:r>
                        <a:rPr lang="en-US" dirty="0">
                          <a:latin typeface="Arial" panose="020B0604020202020204" pitchFamily="34" charset="0"/>
                          <a:cs typeface="Arial" panose="020B0604020202020204" pitchFamily="34" charset="0"/>
                        </a:rPr>
                        <a:t>Reactor(s)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Operating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Volume, gal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t>
                      </a:r>
                      <a:r>
                        <a:rPr lang="en-US" baseline="-25000" dirty="0">
                          <a:latin typeface="Arial" panose="020B0604020202020204" pitchFamily="34" charset="0"/>
                          <a:cs typeface="Arial" panose="020B0604020202020204" pitchFamily="34" charset="0"/>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Baffling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Factor</a:t>
                      </a:r>
                    </a:p>
                  </a:txBody>
                  <a:tcPr/>
                </a:tc>
                <a:extLst>
                  <a:ext uri="{0D108BD9-81ED-4DB2-BD59-A6C34878D82A}">
                    <a16:rowId xmlns:a16="http://schemas.microsoft.com/office/drawing/2014/main" val="803757720"/>
                  </a:ext>
                </a:extLst>
              </a:tr>
              <a:tr h="370840">
                <a:tc>
                  <a:txBody>
                    <a:bodyPr/>
                    <a:lstStyle/>
                    <a:p>
                      <a:r>
                        <a:rPr lang="en-US" dirty="0">
                          <a:latin typeface="Arial" panose="020B0604020202020204" pitchFamily="34" charset="0"/>
                          <a:cs typeface="Arial" panose="020B0604020202020204" pitchFamily="34" charset="0"/>
                        </a:rPr>
                        <a:t>September 17, 2025</a:t>
                      </a:r>
                    </a:p>
                  </a:txBody>
                  <a:tcPr/>
                </a:tc>
                <a:tc>
                  <a:txBody>
                    <a:bodyPr/>
                    <a:lstStyle/>
                    <a:p>
                      <a:r>
                        <a:rPr lang="en-US" dirty="0">
                          <a:latin typeface="Arial" panose="020B0604020202020204" pitchFamily="34" charset="0"/>
                          <a:cs typeface="Arial" panose="020B0604020202020204" pitchFamily="34" charset="0"/>
                        </a:rPr>
                        <a:t>Concrete Sump/Pump Tank</a:t>
                      </a:r>
                    </a:p>
                  </a:txBody>
                  <a:tcPr/>
                </a:tc>
                <a:tc>
                  <a:txBody>
                    <a:bodyPr/>
                    <a:lstStyle/>
                    <a:p>
                      <a:pPr algn="l"/>
                      <a:r>
                        <a:rPr lang="en-US" dirty="0">
                          <a:latin typeface="Arial" panose="020B0604020202020204" pitchFamily="34" charset="0"/>
                          <a:cs typeface="Arial" panose="020B0604020202020204" pitchFamily="34" charset="0"/>
                        </a:rPr>
                        <a:t>47,284</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10.1</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26.7</a:t>
                      </a:r>
                    </a:p>
                  </a:txBody>
                  <a:tcPr/>
                </a:tc>
                <a:tc>
                  <a:txBody>
                    <a:bodyPr/>
                    <a:lstStyle/>
                    <a:p>
                      <a:pPr algn="l"/>
                      <a:r>
                        <a:rPr lang="en-US" sz="2000" b="1" dirty="0">
                          <a:solidFill>
                            <a:srgbClr val="C00000"/>
                          </a:solidFill>
                          <a:latin typeface="Arial" panose="020B0604020202020204" pitchFamily="34" charset="0"/>
                          <a:cs typeface="Arial" panose="020B0604020202020204" pitchFamily="34" charset="0"/>
                        </a:rPr>
                        <a:t>0.38</a:t>
                      </a:r>
                    </a:p>
                  </a:txBody>
                  <a:tcPr/>
                </a:tc>
                <a:extLst>
                  <a:ext uri="{0D108BD9-81ED-4DB2-BD59-A6C34878D82A}">
                    <a16:rowId xmlns:a16="http://schemas.microsoft.com/office/drawing/2014/main" val="76312793"/>
                  </a:ext>
                </a:extLst>
              </a:tr>
              <a:tr h="370840">
                <a:tc>
                  <a:txBody>
                    <a:bodyPr/>
                    <a:lstStyle/>
                    <a:p>
                      <a:r>
                        <a:rPr lang="en-US" dirty="0">
                          <a:latin typeface="Arial" panose="020B0604020202020204" pitchFamily="34" charset="0"/>
                          <a:cs typeface="Arial" panose="020B0604020202020204" pitchFamily="34" charset="0"/>
                        </a:rPr>
                        <a:t>November 20, 2025</a:t>
                      </a:r>
                    </a:p>
                  </a:txBody>
                  <a:tcPr/>
                </a:tc>
                <a:tc>
                  <a:txBody>
                    <a:bodyPr/>
                    <a:lstStyle/>
                    <a:p>
                      <a:r>
                        <a:rPr lang="en-US" dirty="0">
                          <a:latin typeface="Arial" panose="020B0604020202020204" pitchFamily="34" charset="0"/>
                          <a:cs typeface="Arial" panose="020B0604020202020204" pitchFamily="34" charset="0"/>
                        </a:rPr>
                        <a:t>Concrete Sump/Pump Tank</a:t>
                      </a:r>
                    </a:p>
                  </a:txBody>
                  <a:tcPr/>
                </a:tc>
                <a:tc>
                  <a:txBody>
                    <a:bodyPr/>
                    <a:lstStyle/>
                    <a:p>
                      <a:pPr algn="l"/>
                      <a:r>
                        <a:rPr lang="en-US" dirty="0">
                          <a:latin typeface="Arial" panose="020B0604020202020204" pitchFamily="34" charset="0"/>
                          <a:cs typeface="Arial" panose="020B0604020202020204" pitchFamily="34" charset="0"/>
                        </a:rPr>
                        <a:t>41,500</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9.1</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23.3</a:t>
                      </a:r>
                    </a:p>
                  </a:txBody>
                  <a:tcPr/>
                </a:tc>
                <a:tc>
                  <a:txBody>
                    <a:bodyPr/>
                    <a:lstStyle/>
                    <a:p>
                      <a:pPr algn="l"/>
                      <a:r>
                        <a:rPr lang="en-US" sz="2000" b="1" dirty="0">
                          <a:solidFill>
                            <a:srgbClr val="C00000"/>
                          </a:solidFill>
                          <a:latin typeface="Arial" panose="020B0604020202020204" pitchFamily="34" charset="0"/>
                          <a:cs typeface="Arial" panose="020B0604020202020204" pitchFamily="34" charset="0"/>
                        </a:rPr>
                        <a:t>0.39</a:t>
                      </a:r>
                    </a:p>
                  </a:txBody>
                  <a:tcPr/>
                </a:tc>
                <a:extLst>
                  <a:ext uri="{0D108BD9-81ED-4DB2-BD59-A6C34878D82A}">
                    <a16:rowId xmlns:a16="http://schemas.microsoft.com/office/drawing/2014/main" val="515099624"/>
                  </a:ext>
                </a:extLst>
              </a:tr>
              <a:tr h="370840">
                <a:tc>
                  <a:txBody>
                    <a:bodyPr/>
                    <a:lstStyle/>
                    <a:p>
                      <a:r>
                        <a:rPr lang="en-US" dirty="0">
                          <a:latin typeface="Arial" panose="020B0604020202020204" pitchFamily="34" charset="0"/>
                          <a:cs typeface="Arial" panose="020B0604020202020204" pitchFamily="34" charset="0"/>
                        </a:rPr>
                        <a:t>September 17, 2025</a:t>
                      </a:r>
                    </a:p>
                  </a:txBody>
                  <a:tcPr/>
                </a:tc>
                <a:tc>
                  <a:txBody>
                    <a:bodyPr/>
                    <a:lstStyle/>
                    <a:p>
                      <a:r>
                        <a:rPr lang="en-US" dirty="0">
                          <a:latin typeface="Arial" panose="020B0604020202020204" pitchFamily="34" charset="0"/>
                          <a:cs typeface="Arial" panose="020B0604020202020204" pitchFamily="34" charset="0"/>
                        </a:rPr>
                        <a:t>Concrete + Pipeline + Clearwell</a:t>
                      </a:r>
                    </a:p>
                  </a:txBody>
                  <a:tcPr/>
                </a:tc>
                <a:tc>
                  <a:txBody>
                    <a:bodyPr/>
                    <a:lstStyle/>
                    <a:p>
                      <a:pPr algn="l"/>
                      <a:r>
                        <a:rPr lang="en-US" dirty="0">
                          <a:latin typeface="Arial" panose="020B0604020202020204" pitchFamily="34" charset="0"/>
                          <a:cs typeface="Arial" panose="020B0604020202020204" pitchFamily="34" charset="0"/>
                        </a:rPr>
                        <a:t>515,000</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54</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349</a:t>
                      </a:r>
                    </a:p>
                  </a:txBody>
                  <a:tcPr/>
                </a:tc>
                <a:tc>
                  <a:txBody>
                    <a:bodyPr/>
                    <a:lstStyle/>
                    <a:p>
                      <a:pPr algn="l"/>
                      <a:r>
                        <a:rPr lang="en-US" sz="2000" b="1" dirty="0">
                          <a:solidFill>
                            <a:srgbClr val="0000FF"/>
                          </a:solidFill>
                          <a:latin typeface="Arial" panose="020B0604020202020204" pitchFamily="34" charset="0"/>
                          <a:cs typeface="Arial" panose="020B0604020202020204" pitchFamily="34" charset="0"/>
                        </a:rPr>
                        <a:t>0.15</a:t>
                      </a:r>
                    </a:p>
                  </a:txBody>
                  <a:tcPr/>
                </a:tc>
                <a:extLst>
                  <a:ext uri="{0D108BD9-81ED-4DB2-BD59-A6C34878D82A}">
                    <a16:rowId xmlns:a16="http://schemas.microsoft.com/office/drawing/2014/main" val="9507878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November 20, 2025</a:t>
                      </a:r>
                    </a:p>
                  </a:txBody>
                  <a:tcPr/>
                </a:tc>
                <a:tc>
                  <a:txBody>
                    <a:bodyPr/>
                    <a:lstStyle/>
                    <a:p>
                      <a:r>
                        <a:rPr lang="en-US" dirty="0">
                          <a:latin typeface="Arial" panose="020B0604020202020204" pitchFamily="34" charset="0"/>
                          <a:cs typeface="Arial" panose="020B0604020202020204" pitchFamily="34" charset="0"/>
                        </a:rPr>
                        <a:t>Concrete + Pipeline + Clearwell</a:t>
                      </a:r>
                    </a:p>
                  </a:txBody>
                  <a:tcPr/>
                </a:tc>
                <a:tc>
                  <a:txBody>
                    <a:bodyPr/>
                    <a:lstStyle/>
                    <a:p>
                      <a:pPr algn="l"/>
                      <a:r>
                        <a:rPr lang="en-US" dirty="0">
                          <a:latin typeface="Arial" panose="020B0604020202020204" pitchFamily="34" charset="0"/>
                          <a:cs typeface="Arial" panose="020B0604020202020204" pitchFamily="34" charset="0"/>
                        </a:rPr>
                        <a:t>482,026</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65</a:t>
                      </a:r>
                    </a:p>
                  </a:txBody>
                  <a:tcPr/>
                </a:tc>
                <a:tc>
                  <a:txBody>
                    <a:bodyPr/>
                    <a:lstStyle/>
                    <a:p>
                      <a:pPr algn="l"/>
                      <a:r>
                        <a:rPr lang="en-US" sz="1800" b="0" dirty="0">
                          <a:solidFill>
                            <a:schemeClr val="bg1">
                              <a:lumMod val="95000"/>
                              <a:lumOff val="5000"/>
                            </a:schemeClr>
                          </a:solidFill>
                          <a:latin typeface="Arial" panose="020B0604020202020204" pitchFamily="34" charset="0"/>
                          <a:cs typeface="Arial" panose="020B0604020202020204" pitchFamily="34" charset="0"/>
                        </a:rPr>
                        <a:t>368</a:t>
                      </a:r>
                    </a:p>
                  </a:txBody>
                  <a:tcPr/>
                </a:tc>
                <a:tc>
                  <a:txBody>
                    <a:bodyPr/>
                    <a:lstStyle/>
                    <a:p>
                      <a:pPr algn="l"/>
                      <a:r>
                        <a:rPr lang="en-US" sz="2000" b="1" dirty="0">
                          <a:solidFill>
                            <a:srgbClr val="0000FF"/>
                          </a:solidFill>
                          <a:latin typeface="Arial" panose="020B0604020202020204" pitchFamily="34" charset="0"/>
                          <a:cs typeface="Arial" panose="020B0604020202020204" pitchFamily="34" charset="0"/>
                        </a:rPr>
                        <a:t>0.17</a:t>
                      </a:r>
                    </a:p>
                  </a:txBody>
                  <a:tcPr/>
                </a:tc>
                <a:extLst>
                  <a:ext uri="{0D108BD9-81ED-4DB2-BD59-A6C34878D82A}">
                    <a16:rowId xmlns:a16="http://schemas.microsoft.com/office/drawing/2014/main" val="1354383347"/>
                  </a:ext>
                </a:extLst>
              </a:tr>
            </a:tbl>
          </a:graphicData>
        </a:graphic>
      </p:graphicFrame>
      <p:sp>
        <p:nvSpPr>
          <p:cNvPr id="5" name="TextBox 4">
            <a:extLst>
              <a:ext uri="{FF2B5EF4-FFF2-40B4-BE49-F238E27FC236}">
                <a16:creationId xmlns:a16="http://schemas.microsoft.com/office/drawing/2014/main" id="{DA9D0C5A-223B-F0E5-70FD-5C5D9A86DF05}"/>
              </a:ext>
              <a:ext uri="{C183D7F6-B498-43B3-948B-1728B52AA6E4}">
                <adec:decorative xmlns:adec="http://schemas.microsoft.com/office/drawing/2017/decorative" val="1"/>
              </a:ext>
            </a:extLst>
          </p:cNvPr>
          <p:cNvSpPr txBox="1"/>
          <p:nvPr/>
        </p:nvSpPr>
        <p:spPr>
          <a:xfrm>
            <a:off x="717430" y="4171704"/>
            <a:ext cx="8428008"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Notes: </a:t>
            </a:r>
          </a:p>
          <a:p>
            <a:r>
              <a:rPr lang="en-US" dirty="0">
                <a:latin typeface="Arial" panose="020B0604020202020204" pitchFamily="34" charset="0"/>
                <a:cs typeface="Arial" panose="020B0604020202020204" pitchFamily="34" charset="0"/>
              </a:rPr>
              <a:t>On </a:t>
            </a:r>
            <a:r>
              <a:rPr lang="en-US" dirty="0">
                <a:solidFill>
                  <a:srgbClr val="FFFF00"/>
                </a:solidFill>
                <a:latin typeface="Arial" panose="020B0604020202020204" pitchFamily="34" charset="0"/>
                <a:cs typeface="Arial" panose="020B0604020202020204" pitchFamily="34" charset="0"/>
              </a:rPr>
              <a:t>September 17, 2025</a:t>
            </a:r>
            <a:r>
              <a:rPr lang="en-US" dirty="0">
                <a:latin typeface="Arial" panose="020B0604020202020204" pitchFamily="34" charset="0"/>
                <a:cs typeface="Arial" panose="020B0604020202020204" pitchFamily="34" charset="0"/>
              </a:rPr>
              <a:t>, the flow through concrete (sump/pump) tank was operated to tank overflow; sump pump operated continuous at 1,770 gpm (no interruptions).  Clearwell exit flow average </a:t>
            </a:r>
            <a:r>
              <a:rPr lang="en-US" b="1" dirty="0">
                <a:solidFill>
                  <a:srgbClr val="FFFF00"/>
                </a:solidFill>
                <a:latin typeface="Arial" panose="020B0604020202020204" pitchFamily="34" charset="0"/>
                <a:cs typeface="Arial" panose="020B0604020202020204" pitchFamily="34" charset="0"/>
              </a:rPr>
              <a:t>1,345 gpm</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a:t>
            </a:r>
            <a:r>
              <a:rPr lang="en-US" dirty="0">
                <a:solidFill>
                  <a:srgbClr val="FFFF00"/>
                </a:solidFill>
                <a:latin typeface="Arial" panose="020B0604020202020204" pitchFamily="34" charset="0"/>
                <a:cs typeface="Arial" panose="020B0604020202020204" pitchFamily="34" charset="0"/>
              </a:rPr>
              <a:t>November 20, 2025</a:t>
            </a:r>
            <a:r>
              <a:rPr lang="en-US" dirty="0">
                <a:latin typeface="Arial" panose="020B0604020202020204" pitchFamily="34" charset="0"/>
                <a:cs typeface="Arial" panose="020B0604020202020204" pitchFamily="34" charset="0"/>
              </a:rPr>
              <a:t>, the entry flow was 1,000 gpm to the concrete (sump/pump) tank with an exit flow of 1,770 gpm.  The sump/pump cycled on/off due to draining and filling.  Clearwell exit flow average </a:t>
            </a:r>
            <a:r>
              <a:rPr lang="en-US" b="1" dirty="0">
                <a:solidFill>
                  <a:srgbClr val="FFFF00"/>
                </a:solidFill>
                <a:latin typeface="Arial" panose="020B0604020202020204" pitchFamily="34" charset="0"/>
                <a:cs typeface="Arial" panose="020B0604020202020204" pitchFamily="34" charset="0"/>
              </a:rPr>
              <a:t>1,187 gpm</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67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E9B-D072-4DC5-A4AD-EEF5A1BA22D4}"/>
              </a:ext>
            </a:extLst>
          </p:cNvPr>
          <p:cNvSpPr>
            <a:spLocks noGrp="1"/>
          </p:cNvSpPr>
          <p:nvPr>
            <p:ph type="title"/>
          </p:nvPr>
        </p:nvSpPr>
        <p:spPr/>
        <p:txBody>
          <a:bodyPr/>
          <a:lstStyle/>
          <a:p>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F7AC04-8270-4DF6-A4A1-E5082A11FA44}"/>
              </a:ext>
            </a:extLst>
          </p:cNvPr>
          <p:cNvSpPr>
            <a:spLocks noGrp="1"/>
          </p:cNvSpPr>
          <p:nvPr>
            <p:ph idx="1"/>
          </p:nvPr>
        </p:nvSpPr>
        <p:spPr>
          <a:xfrm>
            <a:off x="838200" y="1798992"/>
            <a:ext cx="10515600" cy="4351338"/>
          </a:xfrm>
        </p:spPr>
        <p:txBody>
          <a:bodyPr>
            <a:normAutofit/>
          </a:bodyPr>
          <a:lstStyle/>
          <a:p>
            <a:pPr marL="0" indent="0">
              <a:spcAft>
                <a:spcPts val="0"/>
              </a:spcAft>
              <a:buNone/>
              <a:defRPr/>
            </a:pPr>
            <a:r>
              <a:rPr lang="en-US" sz="2400" dirty="0">
                <a:latin typeface="Arial" panose="020B0604020202020204" pitchFamily="34" charset="0"/>
                <a:cs typeface="Arial" panose="020B0604020202020204" pitchFamily="34" charset="0"/>
              </a:rPr>
              <a:t>Log inactivation is based on the </a:t>
            </a:r>
            <a:r>
              <a:rPr lang="en-US" sz="2400" b="1" u="sng" dirty="0">
                <a:latin typeface="Arial" panose="020B0604020202020204" pitchFamily="34" charset="0"/>
                <a:cs typeface="Arial" panose="020B0604020202020204" pitchFamily="34" charset="0"/>
              </a:rPr>
              <a:t>Delivered Dose</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Ct</a:t>
            </a:r>
            <a:r>
              <a:rPr lang="en-US" sz="2400" b="1"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a:t>
            </a:r>
          </a:p>
          <a:p>
            <a:pPr marL="0" indent="0">
              <a:spcAft>
                <a:spcPts val="0"/>
              </a:spcAft>
              <a:buNone/>
              <a:defRPr/>
            </a:pPr>
            <a:endParaRPr lang="en-US" sz="24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400" b="1" i="1"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r>
              <a:rPr lang="en-US" sz="2400" b="1" i="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mg/L • min </a:t>
            </a:r>
            <a:r>
              <a:rPr lang="en-US" sz="2400" b="1" dirty="0">
                <a:latin typeface="Arial" panose="020B0604020202020204" pitchFamily="34" charset="0"/>
                <a:cs typeface="Arial" panose="020B0604020202020204" pitchFamily="34" charset="0"/>
              </a:rPr>
              <a:t>(delivered dose to pathogens)</a:t>
            </a:r>
          </a:p>
          <a:p>
            <a:pPr marL="287338" indent="0">
              <a:spcAft>
                <a:spcPts val="0"/>
              </a:spcAft>
              <a:buClr>
                <a:schemeClr val="accent2"/>
              </a:buClr>
              <a:buNone/>
              <a:defRPr/>
            </a:pPr>
            <a:endParaRPr lang="en-US" sz="24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400" dirty="0">
                <a:latin typeface="Arial" panose="020B0604020202020204" pitchFamily="34" charset="0"/>
                <a:cs typeface="Arial" panose="020B0604020202020204" pitchFamily="34" charset="0"/>
              </a:rPr>
              <a:t>The calculated </a:t>
            </a:r>
            <a:r>
              <a:rPr lang="en-US" sz="2400" i="1" dirty="0">
                <a:latin typeface="Arial" panose="020B0604020202020204" pitchFamily="34" charset="0"/>
                <a:cs typeface="Arial" panose="020B0604020202020204" pitchFamily="34" charset="0"/>
              </a:rPr>
              <a:t>Ct</a:t>
            </a:r>
            <a:r>
              <a:rPr lang="en-US" sz="2400"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value is looked up in </a:t>
            </a:r>
            <a:r>
              <a:rPr lang="en-US" sz="2400" b="1" dirty="0">
                <a:latin typeface="Arial" panose="020B0604020202020204" pitchFamily="34" charset="0"/>
                <a:cs typeface="Arial" panose="020B0604020202020204" pitchFamily="34" charset="0"/>
              </a:rPr>
              <a:t>EPA </a:t>
            </a:r>
            <a:r>
              <a:rPr lang="en-US" sz="2400" b="1" i="1" dirty="0">
                <a:latin typeface="Arial" panose="020B0604020202020204" pitchFamily="34" charset="0"/>
                <a:cs typeface="Arial" panose="020B0604020202020204" pitchFamily="34" charset="0"/>
              </a:rPr>
              <a:t>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tables to determine the log inactivation based on specific monitoring parameters (pH, disinfectant residual and temperature).</a:t>
            </a:r>
          </a:p>
        </p:txBody>
      </p:sp>
    </p:spTree>
    <p:extLst>
      <p:ext uri="{BB962C8B-B14F-4D97-AF65-F5344CB8AC3E}">
        <p14:creationId xmlns:p14="http://schemas.microsoft.com/office/powerpoint/2010/main" val="69813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DAE-6190-4458-88BC-2CF9C42B51C9}"/>
              </a:ext>
            </a:extLst>
          </p:cNvPr>
          <p:cNvSpPr>
            <a:spLocks noGrp="1"/>
          </p:cNvSpPr>
          <p:nvPr>
            <p:ph type="title"/>
          </p:nvPr>
        </p:nvSpPr>
        <p:spPr>
          <a:xfrm>
            <a:off x="390617" y="168677"/>
            <a:ext cx="10963183" cy="1038686"/>
          </a:xfrm>
        </p:spPr>
        <p:txBody>
          <a:bodyPr/>
          <a:lstStyle/>
          <a:p>
            <a:r>
              <a:rPr lang="en-US" dirty="0">
                <a:solidFill>
                  <a:srgbClr val="FFFFFF"/>
                </a:solidFill>
                <a:latin typeface="Arial" panose="020B0604020202020204" pitchFamily="34" charset="0"/>
                <a:cs typeface="Arial" panose="020B0604020202020204" pitchFamily="34" charset="0"/>
              </a:rPr>
              <a:t>Baffling Factor (BF)</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A53F41-A0BD-4490-A253-A3ADB74B0913}"/>
              </a:ext>
            </a:extLst>
          </p:cNvPr>
          <p:cNvSpPr>
            <a:spLocks noGrp="1"/>
          </p:cNvSpPr>
          <p:nvPr>
            <p:ph idx="1"/>
          </p:nvPr>
        </p:nvSpPr>
        <p:spPr>
          <a:xfrm>
            <a:off x="186431" y="1438183"/>
            <a:ext cx="11771790" cy="4998128"/>
          </a:xfrm>
        </p:spPr>
        <p:txBody>
          <a:bodyPr>
            <a:noAutofit/>
          </a:bodyPr>
          <a:lstStyle/>
          <a:p>
            <a:pPr>
              <a:buFont typeface="Arial" charset="0"/>
              <a:buChar char="•"/>
              <a:defRPr/>
            </a:pPr>
            <a:r>
              <a:rPr lang="en-US" sz="2400" dirty="0">
                <a:latin typeface="Arial" panose="020B0604020202020204" pitchFamily="34" charset="0"/>
                <a:cs typeface="Arial" panose="020B0604020202020204" pitchFamily="34" charset="0"/>
              </a:rPr>
              <a:t>Baffling factor or short-circuiting factor:</a:t>
            </a:r>
          </a:p>
          <a:p>
            <a:pPr lvl="1">
              <a:buFont typeface="Arial" charset="0"/>
              <a:buChar char="•"/>
              <a:defRPr/>
            </a:pPr>
            <a:r>
              <a:rPr lang="en-US" dirty="0">
                <a:latin typeface="Arial" panose="020B0604020202020204" pitchFamily="34" charset="0"/>
                <a:cs typeface="Arial" panose="020B0604020202020204" pitchFamily="34" charset="0"/>
              </a:rPr>
              <a:t>Determined from tracer study or estimated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a:rPr>
              <a:t> HRT </a:t>
            </a:r>
            <a:r>
              <a:rPr lang="en-US" dirty="0">
                <a:latin typeface="Arial" panose="020B0604020202020204" pitchFamily="34" charset="0"/>
                <a:cs typeface="Arial" panose="020B0604020202020204" pitchFamily="34" charset="0"/>
                <a:sym typeface="Symbol"/>
              </a:rPr>
              <a:t>from tracer study</a:t>
            </a:r>
          </a:p>
          <a:p>
            <a:pPr lvl="1">
              <a:buFont typeface="Arial" charset="0"/>
              <a:buChar char="•"/>
              <a:defRPr/>
            </a:pPr>
            <a:r>
              <a:rPr lang="en-US" dirty="0">
                <a:latin typeface="Arial" panose="020B0604020202020204" pitchFamily="34" charset="0"/>
                <a:cs typeface="Arial" panose="020B0604020202020204" pitchFamily="34" charset="0"/>
                <a:sym typeface="Symbol"/>
              </a:rPr>
              <a:t>HRT (hydraulic residence time) = operating volume divided by reactor flow</a:t>
            </a:r>
            <a:endParaRPr lang="en-US" dirty="0">
              <a:latin typeface="Arial" panose="020B0604020202020204" pitchFamily="34" charset="0"/>
              <a:cs typeface="Arial" panose="020B0604020202020204" pitchFamily="34" charset="0"/>
            </a:endParaRPr>
          </a:p>
          <a:p>
            <a:pPr>
              <a:buFont typeface="Arial" charset="0"/>
              <a:buChar char="•"/>
              <a:defRPr/>
            </a:pPr>
            <a:r>
              <a:rPr lang="en-US" sz="2400" dirty="0">
                <a:latin typeface="Arial" panose="020B0604020202020204" pitchFamily="34" charset="0"/>
                <a:cs typeface="Arial" panose="020B0604020202020204" pitchFamily="34" charset="0"/>
              </a:rPr>
              <a:t>BF is determined and applied to daily operations of the reactor for determining the disinfectant exposure time.</a:t>
            </a:r>
          </a:p>
          <a:p>
            <a:pPr marL="0" indent="0">
              <a:buNone/>
              <a:defRPr/>
            </a:pPr>
            <a:r>
              <a:rPr lang="en-US" sz="2400" dirty="0">
                <a:latin typeface="Arial" panose="020B0604020202020204" pitchFamily="34" charset="0"/>
                <a:cs typeface="Arial" panose="020B0604020202020204" pitchFamily="34" charset="0"/>
              </a:rPr>
              <a:t>Example:  </a:t>
            </a:r>
          </a:p>
          <a:p>
            <a:pPr lvl="1">
              <a:buFont typeface="Arial" charset="0"/>
              <a:buChar char="•"/>
              <a:defRPr/>
            </a:pPr>
            <a:r>
              <a:rPr lang="en-US" dirty="0">
                <a:latin typeface="Arial" panose="020B0604020202020204" pitchFamily="34" charset="0"/>
                <a:cs typeface="Arial" panose="020B0604020202020204" pitchFamily="34" charset="0"/>
              </a:rPr>
              <a:t>Concrete Tank, Pipeline + Clearwell: Total operating volume: 450,000 gallons</a:t>
            </a:r>
          </a:p>
          <a:p>
            <a:pPr lvl="1">
              <a:buFont typeface="Arial" charset="0"/>
              <a:buChar char="•"/>
              <a:defRPr/>
            </a:pPr>
            <a:r>
              <a:rPr lang="en-US" dirty="0">
                <a:latin typeface="Arial" panose="020B0604020202020204" pitchFamily="34" charset="0"/>
                <a:cs typeface="Arial" panose="020B0604020202020204" pitchFamily="34" charset="0"/>
              </a:rPr>
              <a:t>Exit flow:  1,400 gpm (2.016 MGD)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0.15, from tracer study (combined Concrete Tank, Pipeline and Clearwell)</a:t>
            </a:r>
          </a:p>
          <a:p>
            <a:pPr lvl="1">
              <a:buFont typeface="Arial" charset="0"/>
              <a:buChar char="•"/>
              <a:defRPr/>
            </a:pPr>
            <a:r>
              <a:rPr lang="en-US"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2400" dirty="0">
                <a:latin typeface="Arial" panose="020B0604020202020204" pitchFamily="34" charset="0"/>
                <a:cs typeface="Arial" panose="020B0604020202020204" pitchFamily="34" charset="0"/>
              </a:rPr>
              <a:t>450,000 gal ÷ 1,400 gpm × 0.15 = 48.2</a:t>
            </a:r>
            <a:r>
              <a:rPr lang="en-US" sz="2400" b="1" u="sng" dirty="0">
                <a:latin typeface="Arial" panose="020B0604020202020204" pitchFamily="34" charset="0"/>
                <a:cs typeface="Arial" panose="020B0604020202020204" pitchFamily="34" charset="0"/>
              </a:rPr>
              <a:t> minutes</a:t>
            </a:r>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t</a:t>
            </a:r>
            <a:r>
              <a:rPr lang="en-US" sz="2400" b="1" baseline="-25000"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6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826F-E200-48C5-A3A7-F6C7A4425A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Test Method</a:t>
            </a:r>
          </a:p>
        </p:txBody>
      </p:sp>
      <p:sp>
        <p:nvSpPr>
          <p:cNvPr id="3" name="Content Placeholder 2">
            <a:extLst>
              <a:ext uri="{FF2B5EF4-FFF2-40B4-BE49-F238E27FC236}">
                <a16:creationId xmlns:a16="http://schemas.microsoft.com/office/drawing/2014/main" id="{A0DE882A-8977-4F9D-BB52-ECD1FE08AF20}"/>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Modified Step-Dose Method</a:t>
            </a:r>
          </a:p>
          <a:p>
            <a:r>
              <a:rPr lang="en-US" dirty="0">
                <a:latin typeface="Arial" panose="020B0604020202020204" pitchFamily="34" charset="0"/>
                <a:cs typeface="Arial" panose="020B0604020202020204" pitchFamily="34" charset="0"/>
              </a:rPr>
              <a:t>It is a continue feed of tracer injected before the reactor at constant rate with plant flow.  The “Step-Dose” test has a duration of 3-4 HRT to achieve reactor outlet steady-state tracer concentration.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determined when 10% of the tracer dose concentration has exist the reactor.  The “Modified Step-Dose” test allows the test to be completed in less than 1 HRT by physical measurements of the tracer to the inlet of the reactor.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19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3"/>
            <a:ext cx="4595071" cy="1300531"/>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Method of Analysis and Equipment</a:t>
            </a:r>
          </a:p>
        </p:txBody>
      </p:sp>
      <p:sp>
        <p:nvSpPr>
          <p:cNvPr id="3" name="Content Placeholder 2"/>
          <p:cNvSpPr>
            <a:spLocks noGrp="1"/>
          </p:cNvSpPr>
          <p:nvPr>
            <p:ph sz="half" idx="1"/>
          </p:nvPr>
        </p:nvSpPr>
        <p:spPr>
          <a:xfrm>
            <a:off x="106532" y="1526960"/>
            <a:ext cx="6516210" cy="4873841"/>
          </a:xfrm>
        </p:spPr>
        <p:txBody>
          <a:bodyPr vert="horz" lIns="91440" tIns="45720" rIns="91440" bIns="45720" rtlCol="0">
            <a:noAutofit/>
          </a:bodyPr>
          <a:lstStyle/>
          <a:p>
            <a:r>
              <a:rPr lang="en-US" sz="2400" dirty="0">
                <a:latin typeface="Arial" panose="020B0604020202020204" pitchFamily="34" charset="0"/>
                <a:cs typeface="Arial" panose="020B0604020202020204" pitchFamily="34" charset="0"/>
              </a:rPr>
              <a:t>Intellical™ ISEF121 Fluoride (F</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 Selective Electrode (ISE)</a:t>
            </a:r>
          </a:p>
          <a:p>
            <a:r>
              <a:rPr lang="en-US" sz="2400" dirty="0">
                <a:latin typeface="Arial" panose="020B0604020202020204" pitchFamily="34" charset="0"/>
                <a:cs typeface="Arial" panose="020B0604020202020204" pitchFamily="34" charset="0"/>
              </a:rPr>
              <a:t>HQ40d Portable ISE Multi-Parameter Meter</a:t>
            </a:r>
          </a:p>
          <a:p>
            <a:r>
              <a:rPr lang="en-US" sz="2400" dirty="0">
                <a:latin typeface="Arial" panose="020B0604020202020204" pitchFamily="34" charset="0"/>
                <a:cs typeface="Arial" panose="020B0604020202020204" pitchFamily="34" charset="0"/>
              </a:rPr>
              <a:t>Fluoride Ionic Strength Adjustor (ISA)</a:t>
            </a:r>
          </a:p>
          <a:p>
            <a:r>
              <a:rPr lang="en-US" sz="2400" dirty="0">
                <a:latin typeface="Arial" panose="020B0604020202020204" pitchFamily="34" charset="0"/>
                <a:cs typeface="Arial" panose="020B0604020202020204" pitchFamily="34" charset="0"/>
              </a:rPr>
              <a:t>Fluoride Standards (0.2 &amp; 2.0 mg/L)</a:t>
            </a:r>
          </a:p>
          <a:p>
            <a:r>
              <a:rPr lang="en-US" sz="2400" dirty="0">
                <a:latin typeface="Arial" panose="020B0604020202020204" pitchFamily="34" charset="0"/>
                <a:cs typeface="Arial" panose="020B0604020202020204" pitchFamily="34" charset="0"/>
              </a:rPr>
              <a:t>25 mL graduated cylinder</a:t>
            </a:r>
          </a:p>
          <a:p>
            <a:r>
              <a:rPr lang="en-US" sz="2400" dirty="0">
                <a:latin typeface="Arial" panose="020B0604020202020204" pitchFamily="34" charset="0"/>
                <a:cs typeface="Arial" panose="020B0604020202020204" pitchFamily="34" charset="0"/>
              </a:rPr>
              <a:t>Finnpipette F2 variable volume pipette, capacity 0.5 - 5 mL</a:t>
            </a:r>
          </a:p>
          <a:p>
            <a:r>
              <a:rPr lang="en-US" sz="2400" dirty="0">
                <a:latin typeface="Arial" panose="020B0604020202020204" pitchFamily="34" charset="0"/>
                <a:cs typeface="Arial" panose="020B0604020202020204" pitchFamily="34" charset="0"/>
              </a:rPr>
              <a:t>Electrode stirrer stand</a:t>
            </a:r>
          </a:p>
          <a:p>
            <a:r>
              <a:rPr lang="en-US" sz="2400" dirty="0">
                <a:latin typeface="Arial" panose="020B0604020202020204" pitchFamily="34" charset="0"/>
                <a:cs typeface="Arial" panose="020B0604020202020204" pitchFamily="34" charset="0"/>
              </a:rPr>
              <a:t>50 mL beakers</a:t>
            </a:r>
          </a:p>
          <a:p>
            <a:r>
              <a:rPr lang="en-US" sz="2400" dirty="0">
                <a:latin typeface="Arial" panose="020B0604020202020204" pitchFamily="34" charset="0"/>
                <a:cs typeface="Arial" panose="020B0604020202020204" pitchFamily="34" charset="0"/>
              </a:rPr>
              <a:t>Stir Bar, Magnetic, Polygon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569778" y="321734"/>
            <a:ext cx="794546"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935"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656576"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96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2278173"/>
            <a:ext cx="11665259" cy="4229159"/>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Tracer Test Results</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review</a:t>
            </a:r>
          </a:p>
          <a:p>
            <a:pPr marL="0" indent="0">
              <a:buNone/>
            </a:pPr>
            <a:r>
              <a:rPr lang="en-US" sz="2400" dirty="0">
                <a:latin typeface="Arial" panose="020B0604020202020204" pitchFamily="34" charset="0"/>
                <a:cs typeface="Arial" panose="020B0604020202020204" pitchFamily="34" charset="0"/>
              </a:rPr>
              <a:t>www.waterboards.ca.gov/drinking_water/programs/districts/mendocino_district.html</a:t>
            </a:r>
          </a:p>
          <a:p>
            <a:r>
              <a:rPr lang="en-US" sz="2400" dirty="0">
                <a:latin typeface="Arial" panose="020B0604020202020204" pitchFamily="34" charset="0"/>
                <a:cs typeface="Arial" panose="020B0604020202020204" pitchFamily="34" charset="0"/>
              </a:rPr>
              <a:t>Email: </a:t>
            </a:r>
            <a:r>
              <a:rPr lang="en-US" sz="24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Guy Schott</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70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2FD56-3F18-4EC5-2BA6-9EBBDDA04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56C8B-8151-37AC-DD2D-C2674BFBA432}"/>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 (2 of 2)</a:t>
            </a:r>
          </a:p>
        </p:txBody>
      </p:sp>
      <p:sp>
        <p:nvSpPr>
          <p:cNvPr id="3" name="Content Placeholder 2">
            <a:extLst>
              <a:ext uri="{FF2B5EF4-FFF2-40B4-BE49-F238E27FC236}">
                <a16:creationId xmlns:a16="http://schemas.microsoft.com/office/drawing/2014/main" id="{04E2222E-D02D-94C7-D9F7-EA320ED9BAD4}"/>
              </a:ext>
            </a:extLst>
          </p:cNvPr>
          <p:cNvSpPr>
            <a:spLocks noGrp="1"/>
          </p:cNvSpPr>
          <p:nvPr>
            <p:ph idx="1"/>
          </p:nvPr>
        </p:nvSpPr>
        <p:spPr>
          <a:xfrm>
            <a:off x="621792" y="1455938"/>
            <a:ext cx="11192256" cy="4721025"/>
          </a:xfrm>
        </p:spPr>
        <p:txBody>
          <a:bodyPr>
            <a:normAutofit/>
          </a:bodyPr>
          <a:lstStyle/>
          <a:p>
            <a:pPr>
              <a:lnSpc>
                <a:spcPts val="4500"/>
              </a:lnSpc>
              <a:spcBef>
                <a:spcPts val="1200"/>
              </a:spcBef>
              <a:spcAft>
                <a:spcPts val="1200"/>
              </a:spcAft>
            </a:pPr>
            <a:r>
              <a:rPr lang="en-US" dirty="0">
                <a:latin typeface="Arial" panose="020B0604020202020204" pitchFamily="34" charset="0"/>
                <a:cs typeface="Arial" panose="020B0604020202020204" pitchFamily="34" charset="0"/>
              </a:rPr>
              <a:t>Two tracer studies were conducted on the combined concrete tank, transmission line, and 450K clearwell operated in serries.   Disinfection begins with post filtrate chlorinated water entering the 47K concrete tank. This water is transferred via sump pump through a 1.7K transmission line to the 450K Clearwell.  Water exits the Clearwell via gravity.  CT compliance sampling is at the Clearwell discharge line.   </a:t>
            </a:r>
          </a:p>
        </p:txBody>
      </p:sp>
    </p:spTree>
    <p:extLst>
      <p:ext uri="{BB962C8B-B14F-4D97-AF65-F5344CB8AC3E}">
        <p14:creationId xmlns:p14="http://schemas.microsoft.com/office/powerpoint/2010/main" val="252851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6FF5-67F5-3298-7963-03B0127EE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0CFAD-FBA1-B43F-040A-883DD72512C1}"/>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 (1 of 2)</a:t>
            </a:r>
          </a:p>
        </p:txBody>
      </p:sp>
      <p:sp>
        <p:nvSpPr>
          <p:cNvPr id="3" name="Content Placeholder 2">
            <a:extLst>
              <a:ext uri="{FF2B5EF4-FFF2-40B4-BE49-F238E27FC236}">
                <a16:creationId xmlns:a16="http://schemas.microsoft.com/office/drawing/2014/main" id="{9EEBBB62-8480-642E-4755-CAB4CC4CE231}"/>
              </a:ext>
            </a:extLst>
          </p:cNvPr>
          <p:cNvSpPr>
            <a:spLocks noGrp="1"/>
          </p:cNvSpPr>
          <p:nvPr>
            <p:ph idx="1"/>
          </p:nvPr>
        </p:nvSpPr>
        <p:spPr>
          <a:xfrm>
            <a:off x="621792" y="1455938"/>
            <a:ext cx="11192256" cy="4721025"/>
          </a:xfrm>
        </p:spPr>
        <p:txBody>
          <a:bodyPr>
            <a:normAutofit/>
          </a:bodyPr>
          <a:lstStyle/>
          <a:p>
            <a:pPr>
              <a:spcBef>
                <a:spcPts val="1200"/>
              </a:spcBef>
              <a:spcAft>
                <a:spcPts val="1200"/>
              </a:spcAft>
            </a:pPr>
            <a:r>
              <a:rPr lang="en-US" dirty="0">
                <a:solidFill>
                  <a:srgbClr val="FFFF00"/>
                </a:solidFill>
                <a:latin typeface="Arial" panose="020B0604020202020204" pitchFamily="34" charset="0"/>
                <a:cs typeface="Arial" panose="020B0604020202020204" pitchFamily="34" charset="0"/>
              </a:rPr>
              <a:t>Hydrofluosilicic Acid (H</a:t>
            </a:r>
            <a:r>
              <a:rPr lang="en-US" baseline="-25000" dirty="0">
                <a:solidFill>
                  <a:srgbClr val="FFFF00"/>
                </a:solidFill>
                <a:latin typeface="Arial" panose="020B0604020202020204" pitchFamily="34" charset="0"/>
                <a:cs typeface="Arial" panose="020B0604020202020204" pitchFamily="34" charset="0"/>
              </a:rPr>
              <a:t>2</a:t>
            </a:r>
            <a:r>
              <a:rPr lang="en-US" dirty="0">
                <a:solidFill>
                  <a:srgbClr val="FFFF00"/>
                </a:solidFill>
                <a:latin typeface="Arial" panose="020B0604020202020204" pitchFamily="34" charset="0"/>
                <a:cs typeface="Arial" panose="020B0604020202020204" pitchFamily="34" charset="0"/>
              </a:rPr>
              <a:t>SiF</a:t>
            </a:r>
            <a:r>
              <a:rPr lang="en-US" baseline="-25000" dirty="0">
                <a:solidFill>
                  <a:srgbClr val="FFFF00"/>
                </a:solidFill>
                <a:latin typeface="Arial" panose="020B0604020202020204" pitchFamily="34" charset="0"/>
                <a:cs typeface="Arial" panose="020B0604020202020204" pitchFamily="34" charset="0"/>
              </a:rPr>
              <a:t>6</a:t>
            </a:r>
            <a:r>
              <a:rPr lang="en-US" dirty="0">
                <a:solidFill>
                  <a:srgbClr val="FFFF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was added as the tracer at the chlorine injection point upstream of the 47,000-gallon concrete sump/pump tank. </a:t>
            </a:r>
          </a:p>
          <a:p>
            <a:pPr>
              <a:spcBef>
                <a:spcPts val="1200"/>
              </a:spcBef>
              <a:spcAft>
                <a:spcPts val="1200"/>
              </a:spcAft>
            </a:pPr>
            <a:r>
              <a:rPr lang="en-US" dirty="0">
                <a:latin typeface="Arial" panose="020B0604020202020204" pitchFamily="34" charset="0"/>
                <a:cs typeface="Arial" panose="020B0604020202020204" pitchFamily="34" charset="0"/>
              </a:rPr>
              <a:t>Sampling were conducted at two stations</a:t>
            </a:r>
          </a:p>
          <a:p>
            <a:pPr lvl="1">
              <a:spcBef>
                <a:spcPts val="1200"/>
              </a:spcBef>
              <a:spcAft>
                <a:spcPts val="1200"/>
              </a:spcAft>
            </a:pPr>
            <a:r>
              <a:rPr lang="en-US" dirty="0">
                <a:solidFill>
                  <a:srgbClr val="FFFF00"/>
                </a:solidFill>
                <a:latin typeface="Arial" panose="020B0604020202020204" pitchFamily="34" charset="0"/>
                <a:cs typeface="Arial" panose="020B0604020202020204" pitchFamily="34" charset="0"/>
              </a:rPr>
              <a:t>Station 1</a:t>
            </a:r>
            <a:r>
              <a:rPr lang="en-US" dirty="0">
                <a:latin typeface="Arial" panose="020B0604020202020204" pitchFamily="34" charset="0"/>
                <a:cs typeface="Arial" panose="020B0604020202020204" pitchFamily="34" charset="0"/>
              </a:rPr>
              <a:t>:  Outlet of 47K concrete tank.  The tracer method was the 		“</a:t>
            </a:r>
            <a:r>
              <a:rPr lang="en-US" b="1" dirty="0">
                <a:solidFill>
                  <a:schemeClr val="accent2">
                    <a:lumMod val="60000"/>
                    <a:lumOff val="40000"/>
                  </a:schemeClr>
                </a:solidFill>
                <a:latin typeface="Arial" panose="020B0604020202020204" pitchFamily="34" charset="0"/>
                <a:cs typeface="Arial" panose="020B0604020202020204" pitchFamily="34" charset="0"/>
              </a:rPr>
              <a:t>Step-Dose</a:t>
            </a:r>
            <a:r>
              <a:rPr lang="en-US" dirty="0">
                <a:latin typeface="Arial" panose="020B0604020202020204" pitchFamily="34" charset="0"/>
                <a:cs typeface="Arial" panose="020B0604020202020204" pitchFamily="34" charset="0"/>
              </a:rPr>
              <a:t>” method to confirm fluoride dose (mg/L). </a:t>
            </a:r>
          </a:p>
          <a:p>
            <a:pPr lvl="1">
              <a:spcBef>
                <a:spcPts val="1200"/>
              </a:spcBef>
              <a:spcAft>
                <a:spcPts val="1200"/>
              </a:spcAft>
            </a:pPr>
            <a:r>
              <a:rPr lang="en-US" dirty="0">
                <a:solidFill>
                  <a:srgbClr val="FFFF00"/>
                </a:solidFill>
                <a:latin typeface="Arial" panose="020B0604020202020204" pitchFamily="34" charset="0"/>
                <a:cs typeface="Arial" panose="020B0604020202020204" pitchFamily="34" charset="0"/>
              </a:rPr>
              <a:t>Station 2</a:t>
            </a:r>
            <a:r>
              <a:rPr lang="en-US" dirty="0">
                <a:latin typeface="Arial" panose="020B0604020202020204" pitchFamily="34" charset="0"/>
                <a:cs typeface="Arial" panose="020B0604020202020204" pitchFamily="34" charset="0"/>
              </a:rPr>
              <a:t>: Outlet of 450K Clearwell. The tracer method was the 	“</a:t>
            </a:r>
            <a:r>
              <a:rPr lang="en-US" b="1" dirty="0">
                <a:solidFill>
                  <a:schemeClr val="accent2">
                    <a:lumMod val="60000"/>
                    <a:lumOff val="40000"/>
                  </a:schemeClr>
                </a:solidFill>
                <a:latin typeface="Arial" panose="020B0604020202020204" pitchFamily="34" charset="0"/>
                <a:cs typeface="Arial" panose="020B0604020202020204" pitchFamily="34" charset="0"/>
              </a:rPr>
              <a:t>Modified Step-Dose</a:t>
            </a:r>
            <a:r>
              <a:rPr lang="en-US" dirty="0">
                <a:latin typeface="Arial" panose="020B0604020202020204" pitchFamily="34" charset="0"/>
                <a:cs typeface="Arial" panose="020B0604020202020204" pitchFamily="34" charset="0"/>
              </a:rPr>
              <a:t>” method which the durations is less than the hydraulic residence time (HRT).</a:t>
            </a:r>
          </a:p>
        </p:txBody>
      </p:sp>
    </p:spTree>
    <p:extLst>
      <p:ext uri="{BB962C8B-B14F-4D97-AF65-F5344CB8AC3E}">
        <p14:creationId xmlns:p14="http://schemas.microsoft.com/office/powerpoint/2010/main" val="249835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F009B2F6-165A-5D6D-CDAF-CC799D66AD8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Oval 3">
            <a:extLst>
              <a:ext uri="{FF2B5EF4-FFF2-40B4-BE49-F238E27FC236}">
                <a16:creationId xmlns:a16="http://schemas.microsoft.com/office/drawing/2014/main" id="{3CCF0559-5E59-6BCE-5870-162CA61782D1}"/>
              </a:ext>
              <a:ext uri="{C183D7F6-B498-43B3-948B-1728B52AA6E4}">
                <adec:decorative xmlns:adec="http://schemas.microsoft.com/office/drawing/2017/decorative" val="1"/>
              </a:ext>
            </a:extLst>
          </p:cNvPr>
          <p:cNvSpPr/>
          <p:nvPr/>
        </p:nvSpPr>
        <p:spPr>
          <a:xfrm>
            <a:off x="3976781" y="1630396"/>
            <a:ext cx="4054415" cy="3640347"/>
          </a:xfrm>
          <a:prstGeom prst="ellipse">
            <a:avLst/>
          </a:prstGeom>
          <a:noFill/>
          <a:ln w="349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33865BD-44C2-1B77-FDAC-0649A9B67FFC}"/>
              </a:ext>
              <a:ext uri="{C183D7F6-B498-43B3-948B-1728B52AA6E4}">
                <adec:decorative xmlns:adec="http://schemas.microsoft.com/office/drawing/2017/decorative" val="1"/>
              </a:ext>
            </a:extLst>
          </p:cNvPr>
          <p:cNvSpPr txBox="1"/>
          <p:nvPr/>
        </p:nvSpPr>
        <p:spPr>
          <a:xfrm>
            <a:off x="7867291" y="2027858"/>
            <a:ext cx="2082621" cy="646331"/>
          </a:xfrm>
          <a:prstGeom prst="rect">
            <a:avLst/>
          </a:prstGeom>
          <a:solidFill>
            <a:srgbClr val="FFC000"/>
          </a:solid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Fluoride Setup</a:t>
            </a:r>
          </a:p>
          <a:p>
            <a:r>
              <a:rPr lang="en-US" dirty="0">
                <a:solidFill>
                  <a:schemeClr val="bg1"/>
                </a:solidFill>
                <a:latin typeface="Arial" panose="020B0604020202020204" pitchFamily="34" charset="0"/>
                <a:cs typeface="Arial" panose="020B0604020202020204" pitchFamily="34" charset="0"/>
              </a:rPr>
              <a:t>and Injection Point</a:t>
            </a:r>
          </a:p>
        </p:txBody>
      </p:sp>
      <p:sp>
        <p:nvSpPr>
          <p:cNvPr id="2" name="Oval 1">
            <a:extLst>
              <a:ext uri="{FF2B5EF4-FFF2-40B4-BE49-F238E27FC236}">
                <a16:creationId xmlns:a16="http://schemas.microsoft.com/office/drawing/2014/main" id="{FB31E643-D6B3-8861-5E34-E7180A8E41D0}"/>
              </a:ext>
              <a:ext uri="{C183D7F6-B498-43B3-948B-1728B52AA6E4}">
                <adec:decorative xmlns:adec="http://schemas.microsoft.com/office/drawing/2017/decorative" val="1"/>
              </a:ext>
            </a:extLst>
          </p:cNvPr>
          <p:cNvSpPr/>
          <p:nvPr/>
        </p:nvSpPr>
        <p:spPr>
          <a:xfrm>
            <a:off x="5227608" y="2225615"/>
            <a:ext cx="388188" cy="43132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730B6D9-14C9-A3BA-AFC5-4047CD12A708}"/>
              </a:ext>
              <a:ext uri="{C183D7F6-B498-43B3-948B-1728B52AA6E4}">
                <adec:decorative xmlns:adec="http://schemas.microsoft.com/office/drawing/2017/decorative" val="1"/>
              </a:ext>
            </a:extLst>
          </p:cNvPr>
          <p:cNvSpPr txBox="1"/>
          <p:nvPr/>
        </p:nvSpPr>
        <p:spPr>
          <a:xfrm>
            <a:off x="9831238" y="2804238"/>
            <a:ext cx="1967205" cy="646331"/>
          </a:xfrm>
          <a:prstGeom prst="rect">
            <a:avLst/>
          </a:prstGeom>
          <a:solidFill>
            <a:srgbClr val="FFC000"/>
          </a:solid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Chlorine Injection</a:t>
            </a:r>
          </a:p>
          <a:p>
            <a:r>
              <a:rPr lang="en-US" dirty="0">
                <a:solidFill>
                  <a:schemeClr val="bg1"/>
                </a:solidFill>
                <a:latin typeface="Arial" panose="020B0604020202020204" pitchFamily="34" charset="0"/>
                <a:cs typeface="Arial" panose="020B0604020202020204" pitchFamily="34" charset="0"/>
              </a:rPr>
              <a:t>Point in Vault</a:t>
            </a:r>
          </a:p>
        </p:txBody>
      </p:sp>
      <p:cxnSp>
        <p:nvCxnSpPr>
          <p:cNvPr id="9" name="Straight Arrow Connector 8">
            <a:extLst>
              <a:ext uri="{FF2B5EF4-FFF2-40B4-BE49-F238E27FC236}">
                <a16:creationId xmlns:a16="http://schemas.microsoft.com/office/drawing/2014/main" id="{43C7BA59-6691-28CB-D6B8-E9A5B6896772}"/>
              </a:ext>
              <a:ext uri="{C183D7F6-B498-43B3-948B-1728B52AA6E4}">
                <adec:decorative xmlns:adec="http://schemas.microsoft.com/office/drawing/2017/decorative" val="1"/>
              </a:ext>
            </a:extLst>
          </p:cNvPr>
          <p:cNvCxnSpPr/>
          <p:nvPr/>
        </p:nvCxnSpPr>
        <p:spPr>
          <a:xfrm flipH="1">
            <a:off x="9307902" y="3536830"/>
            <a:ext cx="1130060" cy="293298"/>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7" name="Title 6">
            <a:extLst>
              <a:ext uri="{FF2B5EF4-FFF2-40B4-BE49-F238E27FC236}">
                <a16:creationId xmlns:a16="http://schemas.microsoft.com/office/drawing/2014/main" id="{C68022A2-64AF-1455-0964-886EF77057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a:t>
            </a:r>
          </a:p>
        </p:txBody>
      </p:sp>
    </p:spTree>
    <p:extLst>
      <p:ext uri="{BB962C8B-B14F-4D97-AF65-F5344CB8AC3E}">
        <p14:creationId xmlns:p14="http://schemas.microsoft.com/office/powerpoint/2010/main" val="157101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6DE8B2EE-6B6D-2892-9C24-55E8649303B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Oval 3">
            <a:extLst>
              <a:ext uri="{FF2B5EF4-FFF2-40B4-BE49-F238E27FC236}">
                <a16:creationId xmlns:a16="http://schemas.microsoft.com/office/drawing/2014/main" id="{92965122-184E-3273-EF2D-1E6DD5FF486D}"/>
              </a:ext>
              <a:ext uri="{C183D7F6-B498-43B3-948B-1728B52AA6E4}">
                <adec:decorative xmlns:adec="http://schemas.microsoft.com/office/drawing/2017/decorative" val="1"/>
              </a:ext>
            </a:extLst>
          </p:cNvPr>
          <p:cNvSpPr/>
          <p:nvPr/>
        </p:nvSpPr>
        <p:spPr>
          <a:xfrm>
            <a:off x="7954392" y="1704513"/>
            <a:ext cx="1571348" cy="1384916"/>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149EB5-F59B-9709-2B60-77D535D6ECA1}"/>
              </a:ext>
              <a:ext uri="{C183D7F6-B498-43B3-948B-1728B52AA6E4}">
                <adec:decorative xmlns:adec="http://schemas.microsoft.com/office/drawing/2017/decorative" val="1"/>
              </a:ext>
            </a:extLst>
          </p:cNvPr>
          <p:cNvSpPr txBox="1"/>
          <p:nvPr/>
        </p:nvSpPr>
        <p:spPr>
          <a:xfrm>
            <a:off x="8125832" y="991619"/>
            <a:ext cx="1633781" cy="646331"/>
          </a:xfrm>
          <a:prstGeom prst="rect">
            <a:avLst/>
          </a:prstGeom>
          <a:solidFill>
            <a:srgbClr val="FFC000"/>
          </a:solid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Fluoride </a:t>
            </a:r>
          </a:p>
          <a:p>
            <a:r>
              <a:rPr lang="en-US" dirty="0">
                <a:solidFill>
                  <a:schemeClr val="bg1"/>
                </a:solidFill>
                <a:latin typeface="Arial" panose="020B0604020202020204" pitchFamily="34" charset="0"/>
                <a:cs typeface="Arial" panose="020B0604020202020204" pitchFamily="34" charset="0"/>
              </a:rPr>
              <a:t>Injection Point</a:t>
            </a:r>
          </a:p>
        </p:txBody>
      </p:sp>
      <p:sp>
        <p:nvSpPr>
          <p:cNvPr id="2" name="Title 1">
            <a:extLst>
              <a:ext uri="{FF2B5EF4-FFF2-40B4-BE49-F238E27FC236}">
                <a16:creationId xmlns:a16="http://schemas.microsoft.com/office/drawing/2014/main" id="{99852232-BA2E-DE84-F440-AAD8F2BE9F0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3</a:t>
            </a:r>
          </a:p>
        </p:txBody>
      </p:sp>
    </p:spTree>
    <p:extLst>
      <p:ext uri="{BB962C8B-B14F-4D97-AF65-F5344CB8AC3E}">
        <p14:creationId xmlns:p14="http://schemas.microsoft.com/office/powerpoint/2010/main" val="137992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A8AE3-80E2-6141-1B39-E453EE65BA4E}"/>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extBox 1">
            <a:extLst>
              <a:ext uri="{FF2B5EF4-FFF2-40B4-BE49-F238E27FC236}">
                <a16:creationId xmlns:a16="http://schemas.microsoft.com/office/drawing/2014/main" id="{A672C16A-8620-E0D9-DD60-6F3FD3C68CB3}"/>
              </a:ext>
              <a:ext uri="{C183D7F6-B498-43B3-948B-1728B52AA6E4}">
                <adec:decorative xmlns:adec="http://schemas.microsoft.com/office/drawing/2017/decorative" val="1"/>
              </a:ext>
            </a:extLst>
          </p:cNvPr>
          <p:cNvSpPr txBox="1"/>
          <p:nvPr/>
        </p:nvSpPr>
        <p:spPr>
          <a:xfrm>
            <a:off x="1524000" y="974081"/>
            <a:ext cx="3908378" cy="646331"/>
          </a:xfrm>
          <a:prstGeom prst="rect">
            <a:avLst/>
          </a:prstGeom>
          <a:solidFill>
            <a:schemeClr val="accent2"/>
          </a:solidFill>
          <a:ln w="19050">
            <a:solidFill>
              <a:schemeClr val="bg1"/>
            </a:solidFill>
          </a:ln>
        </p:spPr>
        <p:txBody>
          <a:bodyPr wrap="none" rtlCol="0">
            <a:spAutoFit/>
          </a:bodyPr>
          <a:lstStyle/>
          <a:p>
            <a:r>
              <a:rPr lang="en-US" dirty="0">
                <a:solidFill>
                  <a:schemeClr val="bg1"/>
                </a:solidFill>
              </a:rPr>
              <a:t>Post Treatment Sump/Pumps</a:t>
            </a:r>
          </a:p>
          <a:p>
            <a:r>
              <a:rPr lang="en-US" dirty="0">
                <a:solidFill>
                  <a:schemeClr val="bg1"/>
                </a:solidFill>
              </a:rPr>
              <a:t>40,000 gallons (average operating level)</a:t>
            </a:r>
          </a:p>
        </p:txBody>
      </p:sp>
      <p:cxnSp>
        <p:nvCxnSpPr>
          <p:cNvPr id="5" name="Straight Arrow Connector 4">
            <a:extLst>
              <a:ext uri="{FF2B5EF4-FFF2-40B4-BE49-F238E27FC236}">
                <a16:creationId xmlns:a16="http://schemas.microsoft.com/office/drawing/2014/main" id="{BE864043-62E1-30CD-844F-6DD62AD96F87}"/>
              </a:ext>
              <a:ext uri="{C183D7F6-B498-43B3-948B-1728B52AA6E4}">
                <adec:decorative xmlns:adec="http://schemas.microsoft.com/office/drawing/2017/decorative" val="1"/>
              </a:ext>
            </a:extLst>
          </p:cNvPr>
          <p:cNvCxnSpPr>
            <a:cxnSpLocks/>
          </p:cNvCxnSpPr>
          <p:nvPr/>
        </p:nvCxnSpPr>
        <p:spPr>
          <a:xfrm flipH="1">
            <a:off x="4856671" y="2392476"/>
            <a:ext cx="336431" cy="942436"/>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0078307B-619B-3F7F-0254-9FC0B861C511}"/>
              </a:ext>
              <a:ext uri="{C183D7F6-B498-43B3-948B-1728B52AA6E4}">
                <adec:decorative xmlns:adec="http://schemas.microsoft.com/office/drawing/2017/decorative" val="1"/>
              </a:ext>
            </a:extLst>
          </p:cNvPr>
          <p:cNvCxnSpPr>
            <a:cxnSpLocks/>
          </p:cNvCxnSpPr>
          <p:nvPr/>
        </p:nvCxnSpPr>
        <p:spPr>
          <a:xfrm>
            <a:off x="5193102" y="3225870"/>
            <a:ext cx="3700732" cy="0"/>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BDA392D7-C8E8-E105-6DAE-FA250C1F00C5}"/>
              </a:ext>
              <a:ext uri="{C183D7F6-B498-43B3-948B-1728B52AA6E4}">
                <adec:decorative xmlns:adec="http://schemas.microsoft.com/office/drawing/2017/decorative" val="1"/>
              </a:ext>
            </a:extLst>
          </p:cNvPr>
          <p:cNvCxnSpPr>
            <a:cxnSpLocks/>
          </p:cNvCxnSpPr>
          <p:nvPr/>
        </p:nvCxnSpPr>
        <p:spPr>
          <a:xfrm flipH="1">
            <a:off x="7904671" y="3512338"/>
            <a:ext cx="1298276" cy="0"/>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D5D4C942-0EE4-14BF-2D01-FCD835ECFD69}"/>
              </a:ext>
              <a:ext uri="{C183D7F6-B498-43B3-948B-1728B52AA6E4}">
                <adec:decorative xmlns:adec="http://schemas.microsoft.com/office/drawing/2017/decorative" val="1"/>
              </a:ext>
            </a:extLst>
          </p:cNvPr>
          <p:cNvCxnSpPr>
            <a:cxnSpLocks/>
          </p:cNvCxnSpPr>
          <p:nvPr/>
        </p:nvCxnSpPr>
        <p:spPr>
          <a:xfrm rot="-420000" flipH="1">
            <a:off x="5432378" y="4171280"/>
            <a:ext cx="325540" cy="1008882"/>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5FEA01EC-5662-BCB8-91D6-B13E54AF9E51}"/>
              </a:ext>
              <a:ext uri="{C183D7F6-B498-43B3-948B-1728B52AA6E4}">
                <adec:decorative xmlns:adec="http://schemas.microsoft.com/office/drawing/2017/decorative" val="1"/>
              </a:ext>
            </a:extLst>
          </p:cNvPr>
          <p:cNvCxnSpPr>
            <a:cxnSpLocks/>
          </p:cNvCxnSpPr>
          <p:nvPr/>
        </p:nvCxnSpPr>
        <p:spPr>
          <a:xfrm rot="-420000" flipH="1">
            <a:off x="3824989" y="4082141"/>
            <a:ext cx="325540" cy="1008882"/>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7F1B4D12-3915-0E48-C522-5BC210218783}"/>
              </a:ext>
              <a:ext uri="{C183D7F6-B498-43B3-948B-1728B52AA6E4}">
                <adec:decorative xmlns:adec="http://schemas.microsoft.com/office/drawing/2017/decorative" val="1"/>
              </a:ext>
            </a:extLst>
          </p:cNvPr>
          <p:cNvCxnSpPr>
            <a:cxnSpLocks/>
          </p:cNvCxnSpPr>
          <p:nvPr/>
        </p:nvCxnSpPr>
        <p:spPr>
          <a:xfrm rot="-540000" flipH="1">
            <a:off x="6958335" y="4263980"/>
            <a:ext cx="325540" cy="1008882"/>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ABAB2C61-8AAC-D0DE-55B6-2DE8EA8A05D2}"/>
              </a:ext>
              <a:ext uri="{C183D7F6-B498-43B3-948B-1728B52AA6E4}">
                <adec:decorative xmlns:adec="http://schemas.microsoft.com/office/drawing/2017/decorative" val="1"/>
              </a:ext>
            </a:extLst>
          </p:cNvPr>
          <p:cNvSpPr/>
          <p:nvPr/>
        </p:nvSpPr>
        <p:spPr>
          <a:xfrm>
            <a:off x="2579298" y="3321170"/>
            <a:ext cx="5874589" cy="103048"/>
          </a:xfrm>
          <a:prstGeom prst="rect">
            <a:avLst/>
          </a:prstGeom>
          <a:solidFill>
            <a:schemeClr val="bg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94770D-967C-9D89-93EF-6F9B5CA3C671}"/>
              </a:ext>
              <a:ext uri="{C183D7F6-B498-43B3-948B-1728B52AA6E4}">
                <adec:decorative xmlns:adec="http://schemas.microsoft.com/office/drawing/2017/decorative" val="1"/>
              </a:ext>
            </a:extLst>
          </p:cNvPr>
          <p:cNvSpPr/>
          <p:nvPr/>
        </p:nvSpPr>
        <p:spPr>
          <a:xfrm>
            <a:off x="8515709" y="3558753"/>
            <a:ext cx="1448519" cy="146734"/>
          </a:xfrm>
          <a:prstGeom prst="rect">
            <a:avLst/>
          </a:prstGeom>
          <a:solidFill>
            <a:schemeClr val="bg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EBD936B-1173-4CCE-14C8-338FDC42141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4</a:t>
            </a:r>
          </a:p>
        </p:txBody>
      </p:sp>
    </p:spTree>
    <p:extLst>
      <p:ext uri="{BB962C8B-B14F-4D97-AF65-F5344CB8AC3E}">
        <p14:creationId xmlns:p14="http://schemas.microsoft.com/office/powerpoint/2010/main" val="3328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CDCA5-2D34-0C1A-D3FD-6602CA541547}"/>
              </a:ext>
              <a:ext uri="{C183D7F6-B498-43B3-948B-1728B52AA6E4}">
                <adec:decorative xmlns:adec="http://schemas.microsoft.com/office/drawing/2017/decorative" val="1"/>
              </a:ext>
            </a:extLst>
          </p:cNvPr>
          <p:cNvPicPr>
            <a:picLocks noChangeAspect="1"/>
          </p:cNvPicPr>
          <p:nvPr/>
        </p:nvPicPr>
        <p:blipFill>
          <a:blip r:embed="rId2"/>
          <a:srcRect l="24193" t="14750" r="25887" b="3554"/>
          <a:stretch>
            <a:fillRect/>
          </a:stretch>
        </p:blipFill>
        <p:spPr>
          <a:xfrm>
            <a:off x="1154545" y="99065"/>
            <a:ext cx="10178913" cy="6659870"/>
          </a:xfrm>
          <a:prstGeom prst="rect">
            <a:avLst/>
          </a:prstGeom>
          <a:solidFill>
            <a:schemeClr val="tx1"/>
          </a:solidFill>
        </p:spPr>
      </p:pic>
      <p:sp>
        <p:nvSpPr>
          <p:cNvPr id="2" name="Title 1">
            <a:extLst>
              <a:ext uri="{FF2B5EF4-FFF2-40B4-BE49-F238E27FC236}">
                <a16:creationId xmlns:a16="http://schemas.microsoft.com/office/drawing/2014/main" id="{B976C080-948A-F5D3-12F1-F9A158BBEAF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5</a:t>
            </a:r>
          </a:p>
        </p:txBody>
      </p:sp>
    </p:spTree>
    <p:extLst>
      <p:ext uri="{BB962C8B-B14F-4D97-AF65-F5344CB8AC3E}">
        <p14:creationId xmlns:p14="http://schemas.microsoft.com/office/powerpoint/2010/main" val="2397151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b6ca0c-ccb3-428b-9d5f-a9c60cad6645}" enabled="1" method="Standard" siteId="{fe186a25-7d49-41e6-9941-05d2281d36c1}" contentBits="0" removed="0"/>
</clbl:labelList>
</file>

<file path=docProps/app.xml><?xml version="1.0" encoding="utf-8"?>
<Properties xmlns="http://schemas.openxmlformats.org/officeDocument/2006/extended-properties" xmlns:vt="http://schemas.openxmlformats.org/officeDocument/2006/docPropsVTypes">
  <TotalTime>4455</TotalTime>
  <Words>1454</Words>
  <Application>Microsoft Office PowerPoint</Application>
  <PresentationFormat>Widescreen</PresentationFormat>
  <Paragraphs>263</Paragraphs>
  <Slides>34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1</vt:lpstr>
      <vt:lpstr>Segment 1 (47,000-gal Concrete sump/pump Tank) Segment 2 (1,744-gal Pipeline) Segment 3 (450,000-gal Clearwell)</vt:lpstr>
      <vt:lpstr>Summary of Tracer Results</vt:lpstr>
      <vt:lpstr>Summary of Tracer Procedures (2 of 2)</vt:lpstr>
      <vt:lpstr>Summary of Tracer Procedures (1 of 2)</vt:lpstr>
      <vt:lpstr>2</vt:lpstr>
      <vt:lpstr>3</vt:lpstr>
      <vt:lpstr>4</vt:lpstr>
      <vt:lpstr>5</vt:lpstr>
      <vt:lpstr>6</vt:lpstr>
      <vt:lpstr>7</vt:lpstr>
      <vt:lpstr>8</vt:lpstr>
      <vt:lpstr>9</vt:lpstr>
      <vt:lpstr>10</vt:lpstr>
      <vt:lpstr>11</vt:lpstr>
      <vt:lpstr>12</vt:lpstr>
      <vt:lpstr>Test 1: Tracer Fluoride Dose, Inlet to Clearwell</vt:lpstr>
      <vt:lpstr>13</vt:lpstr>
      <vt:lpstr>14</vt:lpstr>
      <vt:lpstr>15</vt:lpstr>
      <vt:lpstr>16</vt:lpstr>
      <vt:lpstr>Test 2: Tracer Fluoride Dose, Inlet to Clearwell</vt:lpstr>
      <vt:lpstr>17</vt:lpstr>
      <vt:lpstr>18</vt:lpstr>
      <vt:lpstr>19</vt:lpstr>
      <vt:lpstr>20</vt:lpstr>
      <vt:lpstr>21</vt:lpstr>
      <vt:lpstr>Purpose of a Tracer Study</vt:lpstr>
      <vt:lpstr>Disinfection Exposure Time of Fluid in Vessel for Determining Ct10</vt:lpstr>
      <vt:lpstr>Ct10 Value</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Clearlake Oaks Mutual Water Co. CA1710001 Tracer Study  Feb 10, 2022 By Guy Schott, P.E</dc:title>
  <dc:creator>Schott, Guy@Waterboards</dc:creator>
  <cp:lastModifiedBy>Schott, Guy@Waterboards</cp:lastModifiedBy>
  <cp:revision>123</cp:revision>
  <dcterms:created xsi:type="dcterms:W3CDTF">2022-02-15T20:07:10Z</dcterms:created>
  <dcterms:modified xsi:type="dcterms:W3CDTF">2026-03-10T21:04:27Z</dcterms:modified>
</cp:coreProperties>
</file>