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854" r:id="rId4"/>
    <p:sldId id="1152" r:id="rId5"/>
    <p:sldId id="1174" r:id="rId6"/>
    <p:sldId id="1173" r:id="rId7"/>
    <p:sldId id="1127" r:id="rId8"/>
    <p:sldId id="785" r:id="rId9"/>
    <p:sldId id="836" r:id="rId10"/>
    <p:sldId id="847" r:id="rId11"/>
    <p:sldId id="848" r:id="rId12"/>
    <p:sldId id="1161" r:id="rId13"/>
    <p:sldId id="830" r:id="rId14"/>
    <p:sldId id="831" r:id="rId15"/>
    <p:sldId id="832" r:id="rId16"/>
    <p:sldId id="1184" r:id="rId17"/>
    <p:sldId id="833" r:id="rId18"/>
    <p:sldId id="834" r:id="rId19"/>
    <p:sldId id="835" r:id="rId20"/>
    <p:sldId id="1185" r:id="rId21"/>
    <p:sldId id="837" r:id="rId22"/>
    <p:sldId id="838" r:id="rId23"/>
    <p:sldId id="839" r:id="rId24"/>
    <p:sldId id="1186" r:id="rId25"/>
    <p:sldId id="840" r:id="rId26"/>
    <p:sldId id="841" r:id="rId27"/>
    <p:sldId id="842" r:id="rId28"/>
    <p:sldId id="1187" r:id="rId29"/>
    <p:sldId id="844" r:id="rId30"/>
    <p:sldId id="845" r:id="rId31"/>
    <p:sldId id="846" r:id="rId32"/>
    <p:sldId id="1188" r:id="rId33"/>
    <p:sldId id="850" r:id="rId34"/>
    <p:sldId id="851" r:id="rId35"/>
    <p:sldId id="852" r:id="rId36"/>
    <p:sldId id="1153" r:id="rId37"/>
    <p:sldId id="1154" r:id="rId38"/>
    <p:sldId id="1129" r:id="rId39"/>
    <p:sldId id="1148" r:id="rId40"/>
    <p:sldId id="1155" r:id="rId41"/>
    <p:sldId id="1156" r:id="rId4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Georgetown Divide PUD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CA0910013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 Dorado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July 12, 2019</a:t>
            </a:r>
          </a:p>
        </p:txBody>
      </p:sp>
      <p:pic>
        <p:nvPicPr>
          <p:cNvPr id="5" name="Picture 4" descr="An image of Four 1-liter jars during flocculation process.">
            <a:extLst>
              <a:ext uri="{FF2B5EF4-FFF2-40B4-BE49-F238E27FC236}">
                <a16:creationId xmlns:a16="http://schemas.microsoft.com/office/drawing/2014/main" id="{0866625C-1CCB-4EFF-8BDB-211A16B282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Georgetown Divide PUD: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 17-20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889723"/>
              </p:ext>
            </p:extLst>
          </p:nvPr>
        </p:nvGraphicFramePr>
        <p:xfrm>
          <a:off x="133165" y="1402715"/>
          <a:ext cx="11878321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63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77879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09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8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3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389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93793">
                  <a:extLst>
                    <a:ext uri="{9D8B030D-6E8A-4147-A177-3AD203B41FA5}">
                      <a16:colId xmlns:a16="http://schemas.microsoft.com/office/drawing/2014/main" val="136293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Sludge Lbs./MG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16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36" y="118720"/>
            <a:ext cx="1118216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Georgetown Divide PUD: </a:t>
            </a:r>
            <a:br>
              <a:rPr lang="en-US" dirty="0"/>
            </a:br>
            <a:r>
              <a:rPr lang="en-US" dirty="0"/>
              <a:t>Jar Test 21-24 Results, Flash Mix 60 sec (200 RPM)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955143"/>
              </p:ext>
            </p:extLst>
          </p:nvPr>
        </p:nvGraphicFramePr>
        <p:xfrm>
          <a:off x="150920" y="1402715"/>
          <a:ext cx="1186944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04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70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182">
                  <a:extLst>
                    <a:ext uri="{9D8B030D-6E8A-4147-A177-3AD203B41FA5}">
                      <a16:colId xmlns:a16="http://schemas.microsoft.com/office/drawing/2014/main" val="1525248909"/>
                    </a:ext>
                  </a:extLst>
                </a:gridCol>
                <a:gridCol w="1420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1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523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45239">
                  <a:extLst>
                    <a:ext uri="{9D8B030D-6E8A-4147-A177-3AD203B41FA5}">
                      <a16:colId xmlns:a16="http://schemas.microsoft.com/office/drawing/2014/main" val="1700766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AD101P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Sludge Lbs./MG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44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76935BF-4EF1-4111-96FE-C4FB1AEB7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57042-77DE-431B-A81E-415174FFA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5EDA38-F1A6-44E6-B603-4C6885557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55758" y="4815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16F66-C381-4B5E-A6E0-CAA11A7CA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1358" y="4815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B38A66-1018-41A2-9277-471A68AA9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7635" y="48158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806647-8B66-40A0-B856-7E019AAB8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3235" y="48158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1.72 NTU</a:t>
            </a:r>
          </a:p>
        </p:txBody>
      </p:sp>
    </p:spTree>
    <p:extLst>
      <p:ext uri="{BB962C8B-B14F-4D97-AF65-F5344CB8AC3E}">
        <p14:creationId xmlns:p14="http://schemas.microsoft.com/office/powerpoint/2010/main" val="143891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359087D-55DB-4643-996A-89B054FE52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E8B6B-85F1-4D85-9C6A-F461DE3E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5" y="425950"/>
            <a:ext cx="1148027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86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4 1-liter jars after 25-minutes of settling, settled water turbidity is taken.">
            <a:extLst>
              <a:ext uri="{FF2B5EF4-FFF2-40B4-BE49-F238E27FC236}">
                <a16:creationId xmlns:a16="http://schemas.microsoft.com/office/drawing/2014/main" id="{0E155D10-6D9A-4906-8B88-FA265ECD86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EB68B-3D6D-486F-A161-D8C437D9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FE0D2B-8588-4D2B-AFCB-95A85F61E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0164" y="53103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2EF475-D286-4BDC-B81C-A8030E27E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07629" y="53103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98B870-E48D-4EFA-B4DA-76A9ADC75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5770" y="53102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397B6F-AB20-4862-828F-33F92624C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3235" y="53102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1.72 NTU</a:t>
            </a:r>
          </a:p>
        </p:txBody>
      </p:sp>
    </p:spTree>
    <p:extLst>
      <p:ext uri="{BB962C8B-B14F-4D97-AF65-F5344CB8AC3E}">
        <p14:creationId xmlns:p14="http://schemas.microsoft.com/office/powerpoint/2010/main" val="169859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4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0FC5649-5BD6-4492-A9F2-F2A6A0E2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EA65D-61D3-467B-AB11-8371E84D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854AF0C-E0C0-452A-94D5-01F527D49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96434" y="91579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AED1D-8B56-4A95-A507-4838D8433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92034" y="91579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31393-3006-4049-A25E-4119540EF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4243" y="91579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92DA95-BE18-4017-952D-B8141722C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9843" y="9157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1.75 NTU</a:t>
            </a:r>
          </a:p>
        </p:txBody>
      </p:sp>
    </p:spTree>
    <p:extLst>
      <p:ext uri="{BB962C8B-B14F-4D97-AF65-F5344CB8AC3E}">
        <p14:creationId xmlns:p14="http://schemas.microsoft.com/office/powerpoint/2010/main" val="3806440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6612D8E-2D76-4819-995C-1031740764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8F506-0C2E-43D3-AC7B-72E43B51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5" y="425950"/>
            <a:ext cx="116028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073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4 1-liter jars after 25-minutes of settling, settled water turbidity is taken.">
            <a:extLst>
              <a:ext uri="{FF2B5EF4-FFF2-40B4-BE49-F238E27FC236}">
                <a16:creationId xmlns:a16="http://schemas.microsoft.com/office/drawing/2014/main" id="{0BFCC3F3-A15D-4CFA-B3A9-709EE7D78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FB674-C6DE-4487-9E38-85A2655E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558460C-A7FB-4744-BB44-357A345F9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3893" y="109373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52AE3-00EF-49A2-AB06-F511F2C5F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92034" y="109373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DD3AE1-F368-4C9A-82A5-487BF0D4F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00175" y="109373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9522E-50DA-4ECE-BBF5-67DD59C96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3234" y="109373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1.75 NTU</a:t>
            </a:r>
          </a:p>
        </p:txBody>
      </p:sp>
    </p:spTree>
    <p:extLst>
      <p:ext uri="{BB962C8B-B14F-4D97-AF65-F5344CB8AC3E}">
        <p14:creationId xmlns:p14="http://schemas.microsoft.com/office/powerpoint/2010/main" val="414263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of Walton Lake">
            <a:extLst>
              <a:ext uri="{FF2B5EF4-FFF2-40B4-BE49-F238E27FC236}">
                <a16:creationId xmlns:a16="http://schemas.microsoft.com/office/drawing/2014/main" id="{582ACB42-7E36-4C8B-A148-87733BEA04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549685-EFCB-4D9C-90F1-14215EC1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Walton Lake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78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1229055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02C408F-A992-4252-AAED-43EBED6B2B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40F31-1100-416C-BB52-93D302E0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223F10A-5391-43D0-9F74-D1A31F0E8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0016" y="78141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391386-6406-43B8-A629-E6487844F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90360" y="78141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1.45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DD0F52-2241-424B-B78E-71B958739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2230" y="7814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1.35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608A4D-16E5-4EE1-B181-36B4EBEF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4100" y="7814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1.22 NTU</a:t>
            </a:r>
          </a:p>
        </p:txBody>
      </p:sp>
    </p:spTree>
    <p:extLst>
      <p:ext uri="{BB962C8B-B14F-4D97-AF65-F5344CB8AC3E}">
        <p14:creationId xmlns:p14="http://schemas.microsoft.com/office/powerpoint/2010/main" val="3137143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EBFF1BF-B70E-4E69-8BBC-9FB7A76B5A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A3B3B-2646-42B4-9C35-FDB6BA7C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7" y="425950"/>
            <a:ext cx="1168889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800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4 1-liter jars after 25-minutes of settling, settled water turbidity is taken.">
            <a:extLst>
              <a:ext uri="{FF2B5EF4-FFF2-40B4-BE49-F238E27FC236}">
                <a16:creationId xmlns:a16="http://schemas.microsoft.com/office/drawing/2014/main" id="{1723E9FD-76AA-46D6-B34D-4C31898C1E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F8E28-B2ED-4766-8886-FF992583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E58B61-20BA-4FE4-AFDE-3314C99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0016" y="135260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1.35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EA91B9-D47D-4E2C-96BA-F251265F4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92225" y="135260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C3EF0E-2F1F-4121-B709-363CECFEE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26975" y="135260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427484-41FD-40EC-839A-D212E2252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63514" y="135260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1.22 NTU</a:t>
            </a:r>
          </a:p>
        </p:txBody>
      </p:sp>
    </p:spTree>
    <p:extLst>
      <p:ext uri="{BB962C8B-B14F-4D97-AF65-F5344CB8AC3E}">
        <p14:creationId xmlns:p14="http://schemas.microsoft.com/office/powerpoint/2010/main" val="1573195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180073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5BA74CF-2881-4513-A692-3C9FFCE22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1A039-39AB-4AC0-A787-2A0DCC4F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EDC58F-ECB5-42F3-99CE-73D24A49B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8324" y="127209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1.33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DF0CF-7C59-418A-8C3C-C803672A4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2398" y="127209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0B0DD-5FB6-4454-9855-9F3EE641F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6472" y="127209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7B2BA4-68BA-42E7-9CFC-A367F8C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2072" y="127209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1.36 NTU</a:t>
            </a:r>
          </a:p>
        </p:txBody>
      </p:sp>
    </p:spTree>
    <p:extLst>
      <p:ext uri="{BB962C8B-B14F-4D97-AF65-F5344CB8AC3E}">
        <p14:creationId xmlns:p14="http://schemas.microsoft.com/office/powerpoint/2010/main" val="430285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04C0D42-D080-4C20-8190-027564ED7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E8515-3882-440F-A68C-D6F2D4C1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70" y="425950"/>
            <a:ext cx="1181008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620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4 1-liter jars after 25-minutes of settling, settled water turbidity is taken.">
            <a:extLst>
              <a:ext uri="{FF2B5EF4-FFF2-40B4-BE49-F238E27FC236}">
                <a16:creationId xmlns:a16="http://schemas.microsoft.com/office/drawing/2014/main" id="{CE66017C-BAB8-4960-AA2E-1F76D69A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0525F-4B88-4056-9502-1012B388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3D001B-0659-44E5-8DF8-B6FFE9541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49099" y="74444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1.33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9D5C3-10CA-4F23-8442-B27E4060E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76631" y="74444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4359A-CA9F-4B92-A2E3-3FAEE6E3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92458" y="74444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3585D5-611E-4508-A20E-52230E33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0374" y="74444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7076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1.36 NTU</a:t>
            </a:r>
          </a:p>
        </p:txBody>
      </p:sp>
    </p:spTree>
    <p:extLst>
      <p:ext uri="{BB962C8B-B14F-4D97-AF65-F5344CB8AC3E}">
        <p14:creationId xmlns:p14="http://schemas.microsoft.com/office/powerpoint/2010/main" val="2070333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</a:p>
        </p:txBody>
      </p:sp>
    </p:spTree>
    <p:extLst>
      <p:ext uri="{BB962C8B-B14F-4D97-AF65-F5344CB8AC3E}">
        <p14:creationId xmlns:p14="http://schemas.microsoft.com/office/powerpoint/2010/main" val="3768102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44271D5-7F96-4D6F-8CB4-68DCF56AD4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B1BED-BEAC-4A5C-9F97-29BDF839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6684D62-164C-4B58-8CDD-DC8C37A23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8256" y="66328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31C9C4-1D98-45A8-B1A2-0D1112234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0465" y="66328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6CA44-F0F8-49A0-ADA8-D06AE0B42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2674" y="66328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84618E-6865-43E8-958E-3C47FE85A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4883" y="66328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1.70 NTU</a:t>
            </a:r>
          </a:p>
        </p:txBody>
      </p:sp>
    </p:spTree>
    <p:extLst>
      <p:ext uri="{BB962C8B-B14F-4D97-AF65-F5344CB8AC3E}">
        <p14:creationId xmlns:p14="http://schemas.microsoft.com/office/powerpoint/2010/main" val="281083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A61F-3F86-42D1-A86C-06F9BBBF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Walton Lake Source Water Characteristics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59D26-8BD5-4BC4-A6DC-A7ACF4214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456"/>
            <a:ext cx="10515600" cy="5047487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(July 12, 2019)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3.4 NTU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7.33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93.9% (unfiltered)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pPr>
              <a:spcBef>
                <a:spcPts val="600"/>
              </a:spcBef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Raw filtered (0.4 um absolute filter)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Raw filtered (1.2 um absolute filter)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0.34 NTU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UVT: 96.1%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42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AF779B6-F047-4E93-A980-D272CE824C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00F43-BAF6-4C8B-9C70-1BC70AC7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9" y="5317240"/>
            <a:ext cx="1171093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356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4 1-liter jars after 25-minutes of settling, settled water turbidity is taken.">
            <a:extLst>
              <a:ext uri="{FF2B5EF4-FFF2-40B4-BE49-F238E27FC236}">
                <a16:creationId xmlns:a16="http://schemas.microsoft.com/office/drawing/2014/main" id="{313D41CF-03C6-4457-89F1-DE02F3D61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07022-7457-48EB-B82D-E4E5DA1D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1A42CB-DA88-4524-886A-28B4D6295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50625" y="91650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5A1572-DFAD-4C71-B4A9-3E9B73EA2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4871" y="91650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8A71BF-D8C2-42CE-94BC-FE7092822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1312" y="91650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F72D6-3365-43F8-BF21-E3132878E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77753" y="91650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1.70 NTU</a:t>
            </a:r>
          </a:p>
        </p:txBody>
      </p:sp>
    </p:spTree>
    <p:extLst>
      <p:ext uri="{BB962C8B-B14F-4D97-AF65-F5344CB8AC3E}">
        <p14:creationId xmlns:p14="http://schemas.microsoft.com/office/powerpoint/2010/main" val="3655657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9890/AD-101P</a:t>
            </a:r>
          </a:p>
        </p:txBody>
      </p:sp>
    </p:spTree>
    <p:extLst>
      <p:ext uri="{BB962C8B-B14F-4D97-AF65-F5344CB8AC3E}">
        <p14:creationId xmlns:p14="http://schemas.microsoft.com/office/powerpoint/2010/main" val="1908476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CB1830D-9B8C-4433-AD79-5521988199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496E9-1337-46F6-AD5D-9B01F4EF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A3AB2D-5DC7-481F-985C-D56AAF830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379" y="41575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AD 101P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E5931-6784-4292-8D1D-127361DFC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4875" y="415757"/>
            <a:ext cx="15338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AD 101P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B74059-7C92-4D3A-8D9F-0A92C1F75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3486" y="415760"/>
            <a:ext cx="183043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0.125 mg/L AD 101P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CBB762-355C-47AA-9FA6-F1C5F8BE0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6044" y="415759"/>
            <a:ext cx="173105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0.14 mg/L AD 101P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</p:spTree>
    <p:extLst>
      <p:ext uri="{BB962C8B-B14F-4D97-AF65-F5344CB8AC3E}">
        <p14:creationId xmlns:p14="http://schemas.microsoft.com/office/powerpoint/2010/main" val="451225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0AB18A1-F3A7-442F-AD5C-1A4D28D6A9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7D92A-A346-4257-8758-758E828A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7" y="5317240"/>
            <a:ext cx="11644829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98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4 1-liter jars after 25-minutes of settling, settled water turbidity is taken.">
            <a:extLst>
              <a:ext uri="{FF2B5EF4-FFF2-40B4-BE49-F238E27FC236}">
                <a16:creationId xmlns:a16="http://schemas.microsoft.com/office/drawing/2014/main" id="{C2F34F22-EB1D-4480-BA2F-1C15C1FFD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C3446-1363-4D95-B1BC-10908B2B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C3F563-8888-4CA0-B53A-D5B6A7E7A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03971" y="41575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AD 101P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798790-6A57-463A-A78C-AD3BA97C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40467" y="415757"/>
            <a:ext cx="15338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AD 101P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D41A6F-E4E6-4254-815A-3687E7414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89078" y="415760"/>
            <a:ext cx="183043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0.125 mg/L AD 101P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DF6152-70CC-4F0C-85E4-3D7E7C38F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71636" y="415759"/>
            <a:ext cx="173105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0.14 mg/L AD 101P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</p:spTree>
    <p:extLst>
      <p:ext uri="{BB962C8B-B14F-4D97-AF65-F5344CB8AC3E}">
        <p14:creationId xmlns:p14="http://schemas.microsoft.com/office/powerpoint/2010/main" val="323858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 For this study, sample was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3"/>
            <a:ext cx="10515600" cy="88611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Set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4594"/>
            <a:ext cx="5097780" cy="45686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ACH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Proprietary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– 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04594"/>
            <a:ext cx="5097780" cy="456861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AD-101P (NTU Technologies)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0.25%  Polyacrylamide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4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365125"/>
            <a:ext cx="7040724" cy="794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7147256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7.34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9890:  1.6 mg/L as product 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2.6 mg/L as product 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7076:  13.85 mg/L as product (no pH adjustment)</a:t>
            </a:r>
          </a:p>
        </p:txBody>
      </p:sp>
      <p:pic>
        <p:nvPicPr>
          <p:cNvPr id="6" name="Content Placeholder 5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CDF7D1D5-3E3F-4CE6-B6D7-8A53D41C9F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445205" y="1111204"/>
            <a:ext cx="6858000" cy="46355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236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8" y="118720"/>
            <a:ext cx="10861432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Georgetown Divide PUD: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033291"/>
              </p:ext>
            </p:extLst>
          </p:nvPr>
        </p:nvGraphicFramePr>
        <p:xfrm>
          <a:off x="124287" y="1402715"/>
          <a:ext cx="1194934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80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8125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41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1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5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94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91447">
                  <a:extLst>
                    <a:ext uri="{9D8B030D-6E8A-4147-A177-3AD203B41FA5}">
                      <a16:colId xmlns:a16="http://schemas.microsoft.com/office/drawing/2014/main" val="1806222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Sludge Lbs./MG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436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94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Georgetown Divide PUD: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 9-16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431872"/>
              </p:ext>
            </p:extLst>
          </p:nvPr>
        </p:nvGraphicFramePr>
        <p:xfrm>
          <a:off x="150920" y="1402715"/>
          <a:ext cx="1180730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903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4471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97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8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6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1154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82571">
                  <a:extLst>
                    <a:ext uri="{9D8B030D-6E8A-4147-A177-3AD203B41FA5}">
                      <a16:colId xmlns:a16="http://schemas.microsoft.com/office/drawing/2014/main" val="4204054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Sludge Lbs./MG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436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84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2897</Words>
  <Application>Microsoft Office PowerPoint</Application>
  <PresentationFormat>Widescreen</PresentationFormat>
  <Paragraphs>705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Georgetown Divide PUD CA0910013 El Dorado County Jar Test</vt:lpstr>
      <vt:lpstr>Walton Lake</vt:lpstr>
      <vt:lpstr>Walton Lake Source Water Characteristics </vt:lpstr>
      <vt:lpstr>UVT/UVA</vt:lpstr>
      <vt:lpstr>Applied Coagulants for Jar Testing Set 1</vt:lpstr>
      <vt:lpstr>Laboratory Charge Analyzer</vt:lpstr>
      <vt:lpstr>Coagulant Information</vt:lpstr>
      <vt:lpstr>Georgetown Divide PUD:  Jar Test 1-8 Results</vt:lpstr>
      <vt:lpstr>Georgetown Divide PUD:  Jar Test 9-16 Results</vt:lpstr>
      <vt:lpstr>Georgetown Divide PUD:  Jar Test 17-20 Results</vt:lpstr>
      <vt:lpstr>Georgetown Divide PUD:  Jar Test 21-24 Results, Flash Mix 60 sec (200 RPM)</vt:lpstr>
      <vt:lpstr>Jars 1-4 Test Flash Mix 60 Sec (200 RPM) Floc Mix 5 min (30 RPM)   Applied Coagulant 9890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No Flash Mix  Floc Mix 5 min (30 RPM)  Applied Coagulant  9890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60 Sec (200 RPM) Floc Mix 5 min (30 RPM)   Applied Coagulant 7066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13-16 Test Flash Mix 60 Sec (200 RPM) Floc Mix 5 min (30 RPM)   Applied Coagulant 7066</vt:lpstr>
      <vt:lpstr>Jars 13-16: 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17-20 Test Flash Mix 60 Sec (200 RPM) Floc Mix 5 min (30 RPM)   Applied Coagulant 9800</vt:lpstr>
      <vt:lpstr>Jars 17-20:  End of 5-minute flocculation (30 RPM) duration. </vt:lpstr>
      <vt:lpstr>Jars 17-20: After 5 min of settling, 25 mL is syringed for filterability and %UVT/UVA. </vt:lpstr>
      <vt:lpstr>Jars 17-20: After 25-minutes of settling, settled water turbidity is taken. </vt:lpstr>
      <vt:lpstr>Jars 21-24 Test Flash Mix 60 Sec (200 RPM) Floc Mix 5 min (30 RPM)   Applied Coagulants 9890/AD-101P</vt:lpstr>
      <vt:lpstr>Jars 21-24:  End of 5-minute flocculation (30 RPM) duration. </vt:lpstr>
      <vt:lpstr>Jars 21-24: After 5 min of settling, 25 mL is syringed for filterability and %UVT/UVA. </vt:lpstr>
      <vt:lpstr>Jars 21-24: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Georgetown Divide PUD CA0910013 El Dorado County Jar Test</dc:title>
  <dc:creator>Schott, Guy@Waterboards</dc:creator>
  <cp:lastModifiedBy>Schott, Guy@Waterboards</cp:lastModifiedBy>
  <cp:revision>4</cp:revision>
  <dcterms:created xsi:type="dcterms:W3CDTF">2020-05-05T16:56:36Z</dcterms:created>
  <dcterms:modified xsi:type="dcterms:W3CDTF">2020-05-11T21:49:27Z</dcterms:modified>
</cp:coreProperties>
</file>