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1166" r:id="rId3"/>
    <p:sldId id="1082" r:id="rId4"/>
    <p:sldId id="1153" r:id="rId5"/>
    <p:sldId id="1162" r:id="rId6"/>
    <p:sldId id="1130" r:id="rId7"/>
    <p:sldId id="1167" r:id="rId8"/>
    <p:sldId id="785" r:id="rId9"/>
    <p:sldId id="1169" r:id="rId10"/>
    <p:sldId id="836" r:id="rId11"/>
    <p:sldId id="1170" r:id="rId12"/>
    <p:sldId id="1168" r:id="rId13"/>
    <p:sldId id="1154" r:id="rId14"/>
    <p:sldId id="1129" r:id="rId15"/>
    <p:sldId id="1148" r:id="rId16"/>
    <p:sldId id="1155" r:id="rId17"/>
    <p:sldId id="1156" r:id="rId18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City of Fresno</a:t>
            </a:r>
            <a:b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CA1010007</a:t>
            </a:r>
            <a:b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Fresno County</a:t>
            </a:r>
            <a:b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31, 2019</a:t>
            </a:r>
          </a:p>
        </p:txBody>
      </p:sp>
      <p:sp>
        <p:nvSpPr>
          <p:cNvPr id="75" name="Freeform: Shape 6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n image of Four 1-liter jars during flocculation process.">
            <a:extLst>
              <a:ext uri="{FF2B5EF4-FFF2-40B4-BE49-F238E27FC236}">
                <a16:creationId xmlns:a16="http://schemas.microsoft.com/office/drawing/2014/main" id="{98BF1F16-10D9-47D2-B9A1-935CB0CC0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8" y="10946"/>
            <a:ext cx="1086143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Fresno – South Plant : Jar Test 11-15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125328"/>
              </p:ext>
            </p:extLst>
          </p:nvPr>
        </p:nvGraphicFramePr>
        <p:xfrm>
          <a:off x="235670" y="1336509"/>
          <a:ext cx="11463961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027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5045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32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1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97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713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84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8" y="10946"/>
            <a:ext cx="1086143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Fresno – South Plant : Jar Test 16-20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681476"/>
              </p:ext>
            </p:extLst>
          </p:nvPr>
        </p:nvGraphicFramePr>
        <p:xfrm>
          <a:off x="207390" y="1336509"/>
          <a:ext cx="11492242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347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82512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42927">
                  <a:extLst>
                    <a:ext uri="{9D8B030D-6E8A-4147-A177-3AD203B41FA5}">
                      <a16:colId xmlns:a16="http://schemas.microsoft.com/office/drawing/2014/main" val="2613548607"/>
                    </a:ext>
                  </a:extLst>
                </a:gridCol>
                <a:gridCol w="1517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93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178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8113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2585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27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Kings River">
            <a:extLst>
              <a:ext uri="{FF2B5EF4-FFF2-40B4-BE49-F238E27FC236}">
                <a16:creationId xmlns:a16="http://schemas.microsoft.com/office/drawing/2014/main" id="{0D401C7C-06F8-4BB1-BF3E-B20BDBBF9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07C36-17A4-4C2F-B42E-4AE469C8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 River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36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4111413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Fresno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 River Water 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29-31,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2179" y="1412489"/>
            <a:ext cx="4307305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 – 1.1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7.13 - 7.33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87.6% (unfiltered)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UVA/cm: 0.057</a:t>
            </a: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58466"/>
            <a:ext cx="5097780" cy="4393163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48.24%  Aluminum Sulfate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lvl="0"/>
            <a:r>
              <a:rPr lang="en-US" sz="2400" dirty="0"/>
              <a:t>10 – 30% Poly Aluminum </a:t>
            </a:r>
            <a:r>
              <a:rPr lang="en-US" sz="2400" dirty="0" err="1"/>
              <a:t>Hydroxychloride</a:t>
            </a:r>
            <a:r>
              <a:rPr lang="en-US" sz="2400" dirty="0"/>
              <a:t> Sulfate</a:t>
            </a:r>
          </a:p>
          <a:p>
            <a:pPr lvl="0"/>
            <a:r>
              <a:rPr lang="en-US" sz="2400" dirty="0"/>
              <a:t>SG =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5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50830"/>
            <a:ext cx="6586491" cy="10935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940" y="1112364"/>
            <a:ext cx="6907479" cy="547697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7.24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Alum:  8.7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6.8 with acetic acid.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7.5 mg/L as product 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7076:  20.7 mg/L as product (no pH adjustment)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n image of a Laboratory Charged Analyzer (LCA) that measures negative charged particles.  Coagulant is injected until the charged particles are neutralized. ">
            <a:extLst>
              <a:ext uri="{FF2B5EF4-FFF2-40B4-BE49-F238E27FC236}">
                <a16:creationId xmlns:a16="http://schemas.microsoft.com/office/drawing/2014/main" id="{A74E4A10-595B-438B-85DD-0C58A4B844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506" y="97275"/>
            <a:ext cx="4920944" cy="65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825625"/>
            <a:ext cx="1082589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is reported as Alum.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288535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118721"/>
            <a:ext cx="11231252" cy="84281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Fresno – South Plant: Jar Test 1-4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302691"/>
              </p:ext>
            </p:extLst>
          </p:nvPr>
        </p:nvGraphicFramePr>
        <p:xfrm>
          <a:off x="216816" y="1402716"/>
          <a:ext cx="1152898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67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82069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83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6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1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1745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5468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9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9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9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94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16" y="188536"/>
            <a:ext cx="11014436" cy="10463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Fresno – South Plant: Jar Test 5-10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838683"/>
              </p:ext>
            </p:extLst>
          </p:nvPr>
        </p:nvGraphicFramePr>
        <p:xfrm>
          <a:off x="216816" y="1402716"/>
          <a:ext cx="11528983" cy="429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67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82069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83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6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1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1745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5468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9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9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9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  <a:tr h="4549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145862731"/>
                  </a:ext>
                </a:extLst>
              </a:tr>
              <a:tr h="4549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0387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43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1260</Words>
  <Application>Microsoft Office PowerPoint</Application>
  <PresentationFormat>Widescreen</PresentationFormat>
  <Paragraphs>363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City of Fresno CA1010007 Fresno County Jar Test</vt:lpstr>
      <vt:lpstr>Kings River</vt:lpstr>
      <vt:lpstr>City of Fresno Kings River Water Characteristics July 29-31, 2019</vt:lpstr>
      <vt:lpstr>UVT/UVA</vt:lpstr>
      <vt:lpstr>Coagulant Used for Jar Testing</vt:lpstr>
      <vt:lpstr>Laboratory Charge Analyzer</vt:lpstr>
      <vt:lpstr>Coagulant Information</vt:lpstr>
      <vt:lpstr>City of Fresno – South Plant: Jar Test 1-4 Results</vt:lpstr>
      <vt:lpstr>City of Fresno – South Plant: Jar Test 5-10 Results</vt:lpstr>
      <vt:lpstr>City of Fresno – South Plant : Jar Test 11-15 Results</vt:lpstr>
      <vt:lpstr>City of Fresno – South Plant : Jar Test 16-20 Results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Fresno CA1010007 County: Fresno Jar Test</dc:title>
  <dc:creator>Guy Schott</dc:creator>
  <cp:lastModifiedBy>Schott, Guy@Waterboards</cp:lastModifiedBy>
  <cp:revision>3</cp:revision>
  <dcterms:created xsi:type="dcterms:W3CDTF">2020-05-03T17:15:38Z</dcterms:created>
  <dcterms:modified xsi:type="dcterms:W3CDTF">2020-05-11T21:52:11Z</dcterms:modified>
</cp:coreProperties>
</file>