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1155" r:id="rId2"/>
    <p:sldId id="1188" r:id="rId3"/>
    <p:sldId id="1153" r:id="rId4"/>
    <p:sldId id="1289" r:id="rId5"/>
    <p:sldId id="1293" r:id="rId6"/>
    <p:sldId id="1127" r:id="rId7"/>
    <p:sldId id="813" r:id="rId8"/>
    <p:sldId id="1156" r:id="rId9"/>
    <p:sldId id="1290" r:id="rId10"/>
    <p:sldId id="1291" r:id="rId11"/>
    <p:sldId id="1292" r:id="rId12"/>
    <p:sldId id="1168" r:id="rId13"/>
    <p:sldId id="1169" r:id="rId14"/>
    <p:sldId id="1129" r:id="rId15"/>
    <p:sldId id="1148" r:id="rId16"/>
    <p:sldId id="1170" r:id="rId17"/>
    <p:sldId id="1171" r:id="rId18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8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54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regn.swsc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Autofit/>
          </a:bodyPr>
          <a:lstStyle/>
          <a:p>
            <a:pPr algn="r"/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Orleans Mutual Water Company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CA1200566, Humboldt County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Inline Filtration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</a:p>
        </p:txBody>
      </p:sp>
      <p:sp>
        <p:nvSpPr>
          <p:cNvPr id="3" name="Subtitle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Guy Schott, P.E.</a:t>
            </a:r>
          </a:p>
          <a:p>
            <a:pPr algn="l"/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11, 2020</a:t>
            </a:r>
          </a:p>
        </p:txBody>
      </p:sp>
      <p:pic>
        <p:nvPicPr>
          <p:cNvPr id="5" name="Picture 4" descr="Image of four 1-liter jars during flocculation.">
            <a:extLst>
              <a:ext uri="{FF2B5EF4-FFF2-40B4-BE49-F238E27FC236}">
                <a16:creationId xmlns:a16="http://schemas.microsoft.com/office/drawing/2014/main" id="{66E77155-A346-4C29-9FEA-67F8333C7E9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472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13920"/>
            <a:ext cx="11915774" cy="104679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Orleans MWC: Jar Test 25-28 Results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Source: Crawford Creek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410390"/>
              </p:ext>
            </p:extLst>
          </p:nvPr>
        </p:nvGraphicFramePr>
        <p:xfrm>
          <a:off x="133350" y="1182187"/>
          <a:ext cx="11849100" cy="3381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4269106942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2349846007"/>
                    </a:ext>
                  </a:extLst>
                </a:gridCol>
                <a:gridCol w="1266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0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8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09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46866">
                  <a:extLst>
                    <a:ext uri="{9D8B030D-6E8A-4147-A177-3AD203B41FA5}">
                      <a16:colId xmlns:a16="http://schemas.microsoft.com/office/drawing/2014/main" val="2453550934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RPM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 Mix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RPM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Floc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</a:t>
                      </a:r>
                    </a:p>
                    <a:p>
                      <a:pPr algn="ctr"/>
                      <a:r>
                        <a:rPr lang="en-US" sz="240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Coag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J25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J26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J27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64443228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J28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63085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192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13920"/>
            <a:ext cx="11915774" cy="104679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Orleans MWC: Jar Test 29-32 Results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Source: Crawford Creek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925838"/>
              </p:ext>
            </p:extLst>
          </p:nvPr>
        </p:nvGraphicFramePr>
        <p:xfrm>
          <a:off x="133350" y="1182187"/>
          <a:ext cx="11849100" cy="3381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4269106942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2349846007"/>
                    </a:ext>
                  </a:extLst>
                </a:gridCol>
                <a:gridCol w="1266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0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8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09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46866">
                  <a:extLst>
                    <a:ext uri="{9D8B030D-6E8A-4147-A177-3AD203B41FA5}">
                      <a16:colId xmlns:a16="http://schemas.microsoft.com/office/drawing/2014/main" val="2453550934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RPM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 Mix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RPM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Floc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 2135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J25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J26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J27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64443228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J28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63085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43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7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Jar Testing for 1-Liter Jars: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Procedures for Most Treatment Plants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380339"/>
            <a:ext cx="11576304" cy="54228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Flash mix for 15-30 seconds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Slow mix for 5 minutes (20-30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Settled for 5 minutes.   Syringe 25 mL from each jar taken 1-inch below surface (25 mL/12 sec rate). For this study, 25 mL was taken at end of floc period.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Filtered through 1.2 um isopore membrane into cuvette drip rate, 15 mL/(50-90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%UVT/UVA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settled water turbidity after 25 minutes of total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9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/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D8B5-6EDE-46CC-9EEA-49139CAB9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436"/>
            <a:ext cx="10515600" cy="120580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Orleans MWC, November 11, 2020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Water Characteristics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C0F48-7E80-491C-BA7F-1096A7ABF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1" y="1614610"/>
            <a:ext cx="5838824" cy="4880457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Source: Crawford Creek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pH: 8.0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Alkalinity: 61 mg/L as CaCO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0.11 NTU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97.9%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0.008/cm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0.4 um Filtered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0.08 NTU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97.8%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0.009/cm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Using the P200 UVT/UVA analyzer; calibrated with organic free water.</a:t>
            </a:r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391B78-BDE8-444A-A03E-C958C7EBDA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924299" y="1646326"/>
            <a:ext cx="35528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760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412726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480060" y="1567943"/>
            <a:ext cx="3425957" cy="37216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567943"/>
            <a:ext cx="7161017" cy="4924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(commonly at 254 nm due to its germicidal effect) that passes through a water sample compared to the amount of light that passes through a pure water sample. The measurement is expressed as a percentage, % UVT.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9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3DB7-5FC8-4F7A-BF24-7C6F6B08E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6889"/>
            <a:ext cx="10515600" cy="103327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459EF-07B8-4197-8C35-09F798EE0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1328"/>
            <a:ext cx="5257800" cy="449187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CalChem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CC 2135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30-35% Aluminum Chlorohydrate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30-35% Water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35% polyamines (80% water, 20% active polyamines)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1.2-1.34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Max dose: 71 mg/L as product; equivalent to max dose 5 mg/L polyamines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 dose 14.2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mgL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1 mg/L polyamine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ABD87-FC9F-45B0-AACC-BD914EC51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4318" y="1280160"/>
            <a:ext cx="5466894" cy="46930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BWS, Inc.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Advanced Coagulant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AdvFloc-CTC-00011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Polyaluminum Chloride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12.55%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64.9% Basicity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1.299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Max dose: 250 mg/L as product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Gregory F. Nieckarz, Ph.D.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Principal Consultant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SWS Consulting, LLC.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+1.541.953.5112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gregn.swsc@gmail.com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9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9BAD10-C5F3-452D-8DDE-5019759B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113123"/>
            <a:ext cx="6002110" cy="9898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Laboratory Charge Analyzer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3604E-233B-4A38-9E07-B71044C9B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80" y="942680"/>
            <a:ext cx="6002110" cy="5191421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LCA: Used to determine coagulant demand of a source water entering the treatment plant.</a:t>
            </a:r>
          </a:p>
          <a:p>
            <a:pPr indent="-2286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 adjusted to 7.5 with Acetic Acid</a:t>
            </a:r>
          </a:p>
          <a:p>
            <a:pPr indent="-2286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Source pH: 8.0</a:t>
            </a:r>
          </a:p>
          <a:p>
            <a:pPr indent="-2286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LCA #1: </a:t>
            </a:r>
          </a:p>
          <a:p>
            <a:pPr indent="-2286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CC 2135:  1.8 mg/L as product</a:t>
            </a:r>
          </a:p>
          <a:p>
            <a:pPr indent="-2286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LCA #2: </a:t>
            </a:r>
          </a:p>
          <a:p>
            <a:pPr indent="-22860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 Coagulant:  36 mg/L as product</a:t>
            </a:r>
          </a:p>
        </p:txBody>
      </p:sp>
      <p:pic>
        <p:nvPicPr>
          <p:cNvPr id="8" name="Picture Placeholder 7" descr="An image of a Laboratory Charged Analyzer (LCA) that measures negative charged particles.  Coagulant is injected until the charged particles are neutralized.  ">
            <a:extLst>
              <a:ext uri="{FF2B5EF4-FFF2-40B4-BE49-F238E27FC236}">
                <a16:creationId xmlns:a16="http://schemas.microsoft.com/office/drawing/2014/main" id="{65F2CB09-D5FA-464B-BA59-F5F1005F022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6266720" y="932720"/>
            <a:ext cx="6858000" cy="499256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6155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or 0.1 percent strength using 100 and/or 200 mL volumetric flasks.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13920"/>
            <a:ext cx="11915774" cy="104679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Orleans MWC: Jar Test 1-8 Results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Source: Crawford Creek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662100"/>
              </p:ext>
            </p:extLst>
          </p:nvPr>
        </p:nvGraphicFramePr>
        <p:xfrm>
          <a:off x="133350" y="1182187"/>
          <a:ext cx="11849100" cy="5210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4269106942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2349846007"/>
                    </a:ext>
                  </a:extLst>
                </a:gridCol>
                <a:gridCol w="1266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0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8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09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46866">
                  <a:extLst>
                    <a:ext uri="{9D8B030D-6E8A-4147-A177-3AD203B41FA5}">
                      <a16:colId xmlns:a16="http://schemas.microsoft.com/office/drawing/2014/main" val="2453550934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RPM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 Mix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RPM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Floc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 2135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64443228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63085099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400663898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286178004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4209428996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14542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2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13920"/>
            <a:ext cx="11915774" cy="104679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Orleans MWC: Jar Test 9-16 Results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Source: Crawford Creek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486201"/>
              </p:ext>
            </p:extLst>
          </p:nvPr>
        </p:nvGraphicFramePr>
        <p:xfrm>
          <a:off x="133350" y="1182187"/>
          <a:ext cx="11849100" cy="5210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4269106942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2349846007"/>
                    </a:ext>
                  </a:extLst>
                </a:gridCol>
                <a:gridCol w="1266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0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8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09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46866">
                  <a:extLst>
                    <a:ext uri="{9D8B030D-6E8A-4147-A177-3AD203B41FA5}">
                      <a16:colId xmlns:a16="http://schemas.microsoft.com/office/drawing/2014/main" val="2453550934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RPM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 Mix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RPM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Floc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</a:t>
                      </a:r>
                    </a:p>
                    <a:p>
                      <a:pPr algn="ctr"/>
                      <a:r>
                        <a:rPr lang="en-US" sz="240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Coag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J9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J10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J11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64443228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J12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63085099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400663898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286178004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4209428996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14542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435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13920"/>
            <a:ext cx="11915774" cy="104679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Orleans MWC: Jar Test 17-24 Results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Source: Crawford Creek; Flash Mix 200 RPM (120 seconds)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683734"/>
              </p:ext>
            </p:extLst>
          </p:nvPr>
        </p:nvGraphicFramePr>
        <p:xfrm>
          <a:off x="133350" y="1182187"/>
          <a:ext cx="11849100" cy="5210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4269106942"/>
                    </a:ext>
                  </a:extLst>
                </a:gridCol>
                <a:gridCol w="1710074">
                  <a:extLst>
                    <a:ext uri="{9D8B030D-6E8A-4147-A177-3AD203B41FA5}">
                      <a16:colId xmlns:a16="http://schemas.microsoft.com/office/drawing/2014/main" val="2349846007"/>
                    </a:ext>
                  </a:extLst>
                </a:gridCol>
                <a:gridCol w="1266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0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8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09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46866">
                  <a:extLst>
                    <a:ext uri="{9D8B030D-6E8A-4147-A177-3AD203B41FA5}">
                      <a16:colId xmlns:a16="http://schemas.microsoft.com/office/drawing/2014/main" val="2453550934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RPM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Floc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 2135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</a:t>
                      </a:r>
                    </a:p>
                    <a:p>
                      <a:pPr algn="ctr"/>
                      <a:r>
                        <a:rPr lang="en-US" sz="240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Coag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J17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J18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J19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64443228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J20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63085099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400663898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286178004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4209428996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314542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202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1494</Words>
  <Application>Microsoft Office PowerPoint</Application>
  <PresentationFormat>Widescreen</PresentationFormat>
  <Paragraphs>496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Orleans Mutual Water Company CA1200566, Humboldt County Inline Filtration Jar Test</vt:lpstr>
      <vt:lpstr>Orleans MWC, November 11, 2020 Source Water Characteristics</vt:lpstr>
      <vt:lpstr>UVT/UVA, pathlength 10 mm</vt:lpstr>
      <vt:lpstr>Applied Coagulants for Jar Testing</vt:lpstr>
      <vt:lpstr>Laboratory Charge Analyzer</vt:lpstr>
      <vt:lpstr>Coagulant Information</vt:lpstr>
      <vt:lpstr>Orleans MWC: Jar Test 1-8 Results  Source: Crawford Creek</vt:lpstr>
      <vt:lpstr>Orleans MWC: Jar Test 9-16 Results  Source: Crawford Creek</vt:lpstr>
      <vt:lpstr>Orleans MWC: Jar Test 17-24 Results  Source: Crawford Creek; Flash Mix 200 RPM (120 seconds)</vt:lpstr>
      <vt:lpstr>Orleans MWC: Jar Test 25-28 Results  Source: Crawford Creek</vt:lpstr>
      <vt:lpstr>Orleans MWC: Jar Test 29-32 Results  Source: Crawford Creek</vt:lpstr>
      <vt:lpstr>Jar Testing for 1-Liter Jars:  Procedures for Most Treatment Plants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Orleans Mutual Water Company Humbolt County Inline Filtration Jar Test</dc:title>
  <dc:creator>Guy Schott</dc:creator>
  <cp:lastModifiedBy>Schott, Guy@Waterboards</cp:lastModifiedBy>
  <cp:revision>16</cp:revision>
  <dcterms:created xsi:type="dcterms:W3CDTF">2020-11-12T04:22:28Z</dcterms:created>
  <dcterms:modified xsi:type="dcterms:W3CDTF">2020-11-23T23:28:54Z</dcterms:modified>
</cp:coreProperties>
</file>