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737" r:id="rId2"/>
    <p:sldId id="1188" r:id="rId3"/>
    <p:sldId id="1153" r:id="rId4"/>
    <p:sldId id="1289" r:id="rId5"/>
    <p:sldId id="1373" r:id="rId6"/>
    <p:sldId id="293" r:id="rId7"/>
    <p:sldId id="1367" r:id="rId8"/>
    <p:sldId id="1127" r:id="rId9"/>
    <p:sldId id="813" r:id="rId10"/>
    <p:sldId id="1356" r:id="rId11"/>
    <p:sldId id="1366" r:id="rId12"/>
    <p:sldId id="1371" r:id="rId13"/>
    <p:sldId id="1372" r:id="rId14"/>
    <p:sldId id="1358" r:id="rId15"/>
    <p:sldId id="1341" r:id="rId16"/>
    <p:sldId id="1189" r:id="rId17"/>
    <p:sldId id="1359" r:id="rId18"/>
    <p:sldId id="1361" r:id="rId19"/>
    <p:sldId id="1362" r:id="rId20"/>
    <p:sldId id="1363" r:id="rId21"/>
    <p:sldId id="1364" r:id="rId22"/>
    <p:sldId id="1369" r:id="rId23"/>
    <p:sldId id="1370" r:id="rId24"/>
    <p:sldId id="1374" r:id="rId25"/>
    <p:sldId id="1375" r:id="rId26"/>
    <p:sldId id="1377" r:id="rId27"/>
    <p:sldId id="1379" r:id="rId28"/>
    <p:sldId id="1381" r:id="rId29"/>
    <p:sldId id="1380" r:id="rId30"/>
    <p:sldId id="1168" r:id="rId31"/>
    <p:sldId id="1169" r:id="rId32"/>
    <p:sldId id="1129" r:id="rId33"/>
    <p:sldId id="1148" r:id="rId34"/>
    <p:sldId id="1170" r:id="rId35"/>
    <p:sldId id="1171" r:id="rId3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regn.swsc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2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C.S.D.</a:t>
            </a:r>
            <a:b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CA1210024, Humboldt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January 28, 2021</a:t>
            </a:r>
          </a:p>
        </p:txBody>
      </p:sp>
      <p:pic>
        <p:nvPicPr>
          <p:cNvPr id="8" name="Picture 7" descr="Image of four 1-liters jars during flocculation process.">
            <a:extLst>
              <a:ext uri="{FF2B5EF4-FFF2-40B4-BE49-F238E27FC236}">
                <a16:creationId xmlns:a16="http://schemas.microsoft.com/office/drawing/2014/main" id="{5F73DA1E-3944-47E0-B50D-AF7C9114CF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32" name="Straight Connector 12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CSD: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Source: Stream Sources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603169"/>
              </p:ext>
            </p:extLst>
          </p:nvPr>
        </p:nvGraphicFramePr>
        <p:xfrm>
          <a:off x="133350" y="1182187"/>
          <a:ext cx="11613172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707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13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6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43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5388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29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CSD: Jar Test 13-20 Results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Source: Stream Sources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63610"/>
              </p:ext>
            </p:extLst>
          </p:nvPr>
        </p:nvGraphicFramePr>
        <p:xfrm>
          <a:off x="133350" y="1182187"/>
          <a:ext cx="11915775" cy="521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437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171491">
                  <a:extLst>
                    <a:ext uri="{9D8B030D-6E8A-4147-A177-3AD203B41FA5}">
                      <a16:colId xmlns:a16="http://schemas.microsoft.com/office/drawing/2014/main" val="1044256725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561">
                  <a:extLst>
                    <a:ext uri="{9D8B030D-6E8A-4147-A177-3AD203B41FA5}">
                      <a16:colId xmlns:a16="http://schemas.microsoft.com/office/drawing/2014/main" val="3016670917"/>
                    </a:ext>
                  </a:extLst>
                </a:gridCol>
                <a:gridCol w="1455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4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3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5219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 50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00663898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286178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20942899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1454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34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CSD: Jar Test 21-28 Results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Source: Stream Sources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599718"/>
              </p:ext>
            </p:extLst>
          </p:nvPr>
        </p:nvGraphicFramePr>
        <p:xfrm>
          <a:off x="133350" y="1182187"/>
          <a:ext cx="11915775" cy="521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437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171491">
                  <a:extLst>
                    <a:ext uri="{9D8B030D-6E8A-4147-A177-3AD203B41FA5}">
                      <a16:colId xmlns:a16="http://schemas.microsoft.com/office/drawing/2014/main" val="1044256725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561">
                  <a:extLst>
                    <a:ext uri="{9D8B030D-6E8A-4147-A177-3AD203B41FA5}">
                      <a16:colId xmlns:a16="http://schemas.microsoft.com/office/drawing/2014/main" val="3016670917"/>
                    </a:ext>
                  </a:extLst>
                </a:gridCol>
                <a:gridCol w="1455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4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3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5219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7076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 50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00663898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286178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20942899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1454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92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CSD: Jar Test 29-32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Source: Stream Sources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440134"/>
              </p:ext>
            </p:extLst>
          </p:nvPr>
        </p:nvGraphicFramePr>
        <p:xfrm>
          <a:off x="133350" y="1182187"/>
          <a:ext cx="11613172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707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13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6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43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5388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7076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72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3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67961A03-96BD-41DE-8806-F4D68269CF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0A6B67-A45E-41AB-8962-3C39F0BE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0550" y="333954"/>
            <a:ext cx="1746825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6.2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22%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0.657/cm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D6349A-E49B-4945-BDCE-9A5A9B4B0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9525" y="33395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4.7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0.448/cm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938ACD-DE2E-4144-82E9-4BA56CC12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6100" y="33395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8F18A6-81ED-47F6-B405-0E52E529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0750" y="33395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88.5%</a:t>
            </a:r>
          </a:p>
        </p:txBody>
      </p:sp>
    </p:spTree>
    <p:extLst>
      <p:ext uri="{BB962C8B-B14F-4D97-AF65-F5344CB8AC3E}">
        <p14:creationId xmlns:p14="http://schemas.microsoft.com/office/powerpoint/2010/main" val="257376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5ECCF914-F6D4-4EB8-A005-B711CC1A4F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5EB7BD-68B8-4C67-A398-71ED720B5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7175" y="76779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1260A4-748D-4CBE-8C55-DDD3A466C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38525" y="767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91.2%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F69329-45F3-4DEF-928A-BC395E3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1987" y="7677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94.1%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CFB829-F8A8-40C6-A7DB-D09E08E4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9294" y="76776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92.8%</a:t>
            </a:r>
          </a:p>
        </p:txBody>
      </p:sp>
    </p:spTree>
    <p:extLst>
      <p:ext uri="{BB962C8B-B14F-4D97-AF65-F5344CB8AC3E}">
        <p14:creationId xmlns:p14="http://schemas.microsoft.com/office/powerpoint/2010/main" val="2628137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8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2BC50BA6-943A-448A-A181-BF61DD068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0FD5FE-BEB8-4E67-BD9A-B0BA1261C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4350" y="48635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22350-1E9F-49AC-B155-007B41469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1400" y="48635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82.7%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A349A-0F1D-4549-BAB6-A57DB3A75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72250" y="48635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1.66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BCDBC-9F2F-4FFD-932E-952E71E15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48800" y="48635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4.83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42.5%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0.370/cm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40.9%</a:t>
            </a:r>
          </a:p>
        </p:txBody>
      </p:sp>
    </p:spTree>
    <p:extLst>
      <p:ext uri="{BB962C8B-B14F-4D97-AF65-F5344CB8AC3E}">
        <p14:creationId xmlns:p14="http://schemas.microsoft.com/office/powerpoint/2010/main" val="47486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36"/>
            <a:ext cx="10515600" cy="120580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C.S.D.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January 28, 2021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614611"/>
            <a:ext cx="5838824" cy="475604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Source: Streams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6.9 – 7.1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15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2.46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22.3%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0.650/cm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0.32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23.6%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0.626/cm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P200 UVT/UVA analyzer; calibrated with organic free water.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91B78-BDE8-444A-A03E-C958C7EB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24299" y="1646326"/>
            <a:ext cx="3552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20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D344EA13-3C5C-4074-A9FC-9BE28932F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76C41E-FA96-4D6C-9F3F-9A976BA79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612" y="7677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92.8%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05BEA4-5518-411F-BE39-7905CA399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9262" y="7677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92.3%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8B938-D76C-4801-B760-5372A39E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8237" y="7677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93.1%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377BA-5F09-4671-8990-D42713866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7637" y="7677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93.5%</a:t>
            </a:r>
          </a:p>
        </p:txBody>
      </p:sp>
    </p:spTree>
    <p:extLst>
      <p:ext uri="{BB962C8B-B14F-4D97-AF65-F5344CB8AC3E}">
        <p14:creationId xmlns:p14="http://schemas.microsoft.com/office/powerpoint/2010/main" val="310547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33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D344EA13-3C5C-4074-A9FC-9BE28932F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06335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76C41E-FA96-4D6C-9F3F-9A976BA79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612" y="7677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94.2%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05BEA4-5518-411F-BE39-7905CA399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9262" y="7677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95.7%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8B938-D76C-4801-B760-5372A39E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8237" y="7677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95.0%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377BA-5F09-4671-8990-D42713866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7637" y="7677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Floc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94.6%</a:t>
            </a:r>
          </a:p>
        </p:txBody>
      </p:sp>
    </p:spTree>
    <p:extLst>
      <p:ext uri="{BB962C8B-B14F-4D97-AF65-F5344CB8AC3E}">
        <p14:creationId xmlns:p14="http://schemas.microsoft.com/office/powerpoint/2010/main" val="28719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5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1E88CFCB-4A73-4E23-A0A7-EEAB1A4845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55" y="0"/>
            <a:ext cx="12191980" cy="50146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4E1F75-D2C8-4048-8437-0E1B15CDB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4385" y="8682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6571E3-3E83-4771-8DD9-C4B4AC7FC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0035" y="8682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95.5%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024EC2-3032-40E5-A665-EE6249571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8237" y="8682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1B1E2B-E70C-4376-85F8-641478D96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8410" y="8682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5.77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42.0%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0.376/cm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39.9%</a:t>
            </a:r>
          </a:p>
        </p:txBody>
      </p:sp>
    </p:spTree>
    <p:extLst>
      <p:ext uri="{BB962C8B-B14F-4D97-AF65-F5344CB8AC3E}">
        <p14:creationId xmlns:p14="http://schemas.microsoft.com/office/powerpoint/2010/main" val="488128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13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E0A9B3F4-7965-4114-A77E-8295F6AB8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3F76AD-4A39-48F7-9944-6B2797F90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3516" y="8682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E019A4-957A-4B7E-AC6A-D19AC093B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8830" y="868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1.97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C1E72-F73E-4E06-A259-A3D5D8D4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6741" y="8682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3.45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56.0%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0.251/cm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00035-41DD-472A-A752-421B285C9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6623" y="8682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NaOH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2.73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56.5%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0.248/cm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60.4%</a:t>
            </a:r>
          </a:p>
        </p:txBody>
      </p:sp>
    </p:spTree>
    <p:extLst>
      <p:ext uri="{BB962C8B-B14F-4D97-AF65-F5344CB8AC3E}">
        <p14:creationId xmlns:p14="http://schemas.microsoft.com/office/powerpoint/2010/main" val="4077813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7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six 1-liter jars after 5-minutes of flocculation, 25 mL is syringed for filterability and %UVT/UVA analysis. ">
            <a:extLst>
              <a:ext uri="{FF2B5EF4-FFF2-40B4-BE49-F238E27FC236}">
                <a16:creationId xmlns:a16="http://schemas.microsoft.com/office/drawing/2014/main" id="{797F4DFA-572A-41BF-B504-05FC9FD01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D2C8E8-B46E-4E71-B7B0-1004B2E42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3228" y="86825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564A8-DA33-4D2F-BE97-381724FE3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0665" y="86825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9D5B1-C364-49AB-BFF2-193BFEB2B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7232" y="8682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D1FD4F-8A69-4A92-AAE3-9F836E03E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3461" y="8682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90.3%</a:t>
            </a:r>
          </a:p>
        </p:txBody>
      </p:sp>
    </p:spTree>
    <p:extLst>
      <p:ext uri="{BB962C8B-B14F-4D97-AF65-F5344CB8AC3E}">
        <p14:creationId xmlns:p14="http://schemas.microsoft.com/office/powerpoint/2010/main" val="26928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1272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For this study, 25 mL was taken at end of floc period.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 dose: 250 mg/L as product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Gregory F. Nieckarz, Ph.D.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SWS Consulting, LLC.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+1.541.953.5112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gregn.swsc@gmail.com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269" y="1485548"/>
            <a:ext cx="5097780" cy="449187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Zeta Floc PA 50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polyamines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1.1-1.2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 mg/L = 1 mg/L polyamines active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40 mg/L = 1 mg/L polyamines active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269" y="1485548"/>
            <a:ext cx="5097780" cy="449187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 Callahan)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282449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6.90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112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 64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32A109BF-CC89-41ED-9A90-97931F47A0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341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Westhaven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CSD: Jar Test 1-8 Results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Source: Stream Sources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676370"/>
              </p:ext>
            </p:extLst>
          </p:nvPr>
        </p:nvGraphicFramePr>
        <p:xfrm>
          <a:off x="133350" y="1182187"/>
          <a:ext cx="11643317" cy="521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92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16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9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0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48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20879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.657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00663898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286178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20942899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1454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2890</Words>
  <Application>Microsoft Office PowerPoint</Application>
  <PresentationFormat>Widescreen</PresentationFormat>
  <Paragraphs>698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Westhaven C.S.D. CA1210024, Humboldt County, Jar Test</vt:lpstr>
      <vt:lpstr>Westhaven C.S.D., January 28, 2021 Source Water Characteristics</vt:lpstr>
      <vt:lpstr>UVT/UVA, pathlength 10 mm</vt:lpstr>
      <vt:lpstr>Applied Coagulants for Jar Testing (1)</vt:lpstr>
      <vt:lpstr>Applied Coagulants for Jar Testing (2)</vt:lpstr>
      <vt:lpstr>Polyamine C59H108N14O10 MW: 1,173.6 g/mol</vt:lpstr>
      <vt:lpstr>Laboratory Charge Analyzer</vt:lpstr>
      <vt:lpstr>Coagulant Information</vt:lpstr>
      <vt:lpstr>Westhaven CSD: Jar Test 1-8 Results  Flash Mix 200 RPM (20 sec); Source: Stream Sources</vt:lpstr>
      <vt:lpstr>Westhaven CSD: Jar Test 9-12 Results Flash Mix 200 RPM (20 sec); Source: Stream Sources</vt:lpstr>
      <vt:lpstr>Westhaven CSD: Jar Test 13-20 Results  Flash Mix 200 RPM (20 sec); Source: Stream Sources</vt:lpstr>
      <vt:lpstr>Westhaven CSD: Jar Test 21-28 Results  Flash Mix 200 RPM (20 sec); Source: Stream Sources</vt:lpstr>
      <vt:lpstr>Westhaven CSD: Jar Test 29-32 Results Flash Mix 200 RPM (20 sec); Source: Stream Sources</vt:lpstr>
      <vt:lpstr>Jars 1-4 Test Flash Mix 20 Sec (200 RPM) Floc Mix 5 min (20 RPM)   Applied Coagulant  AdvFloc-CTC-00011 </vt:lpstr>
      <vt:lpstr>Jars 1-4:  End of 5-minute flocculation (20 RPM) duration.  25 mL is syringed for filterability and %UVT/UVA. </vt:lpstr>
      <vt:lpstr>Jars 5-8 Test Flash Mix 20 Sec (200 RPM) Floc Mix 5 min (20 RPM)   Applied Coagulant  AdvFloc-CTC-00011 </vt:lpstr>
      <vt:lpstr>Jars 5-8:  End of 5-minute flocculation (20 RPM) duration.  25 mL is syringed for filterability and %UVT/UVA. </vt:lpstr>
      <vt:lpstr>Jars 9-12 Test Flash Mix 20 Sec (200 RPM) Floc Mix 5 min (20 RPM)   Applied Coagulant  9810 </vt:lpstr>
      <vt:lpstr>Jars 9-12:  End of 5-minute flocculation (20 RPM) duration.  25 mL is syringed for filterability and %UVT/UVA. </vt:lpstr>
      <vt:lpstr>Jars 13-16 Test Flash Mix 20 Sec (200 RPM) Floc Mix 5 min (20 RPM)   Applied Coagulant  AdvFloc-CTC-00011 </vt:lpstr>
      <vt:lpstr>Jars 13-16:  End of 5-minute flocculation (20 RPM) duration.  25 mL is syringed for filterability and %UVT/UVA. </vt:lpstr>
      <vt:lpstr>Jars 17-20 Test Flash Mix 20 Sec (200 RPM) Floc Mix 5 min (20 RPM)   Applied Coagulant  AdvFloc-CTC-00011 </vt:lpstr>
      <vt:lpstr>Jars 17-20:  End of 5-minute flocculation (20 RPM) duration.  25 mL is syringed for filterability and %UVT/UVA. </vt:lpstr>
      <vt:lpstr>Jars 21-24 Test Flash Mix 20 Sec (200 RPM) Floc Mix 5 min (20 RPM)   Applied Coagulant  7066 </vt:lpstr>
      <vt:lpstr>Jars 21-24:  End of 5-minute flocculation (20 RPM) duration.  25 mL is syringed for filterability and %UVT/UVA. </vt:lpstr>
      <vt:lpstr>Jars 25-28 Test Flash Mix 20 Sec (200 RPM) Floc Mix 5 min (20 RPM)   Applied Coagulant  7066 </vt:lpstr>
      <vt:lpstr>Jars 25-28:  End of 5-minute flocculation (20 RPM) duration.  25 mL is syringed for filterability and %UVT/UVA. </vt:lpstr>
      <vt:lpstr>Jars 29-32 Test Flash Mix 20 Sec (200 RPM) Floc Mix 5 min (20 RPM)   Applied Coagulant  7066 </vt:lpstr>
      <vt:lpstr>Jars 29-32:  End of 5-minute flocculation (20 RPM) duration.  25 mL is syringed for filterability and %UVT/UVA.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Westhaven C.S.D. CA1210024, Humboldt County, Jar Test</dc:title>
  <dc:creator>Schott, Guy@Waterboards</dc:creator>
  <cp:lastModifiedBy>Schott, Guy@Waterboards</cp:lastModifiedBy>
  <cp:revision>11</cp:revision>
  <dcterms:created xsi:type="dcterms:W3CDTF">2021-02-01T18:30:00Z</dcterms:created>
  <dcterms:modified xsi:type="dcterms:W3CDTF">2021-03-04T17:08:25Z</dcterms:modified>
</cp:coreProperties>
</file>