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37" r:id="rId2"/>
    <p:sldId id="1188" r:id="rId3"/>
    <p:sldId id="1153" r:id="rId4"/>
    <p:sldId id="1289" r:id="rId5"/>
    <p:sldId id="1357" r:id="rId6"/>
    <p:sldId id="1127" r:id="rId7"/>
    <p:sldId id="813" r:id="rId8"/>
    <p:sldId id="1356" r:id="rId9"/>
    <p:sldId id="1358" r:id="rId10"/>
    <p:sldId id="1341" r:id="rId11"/>
    <p:sldId id="1343" r:id="rId12"/>
    <p:sldId id="1189" r:id="rId13"/>
    <p:sldId id="1359" r:id="rId14"/>
    <p:sldId id="1360" r:id="rId15"/>
    <p:sldId id="1361" r:id="rId16"/>
    <p:sldId id="1362" r:id="rId17"/>
    <p:sldId id="1363" r:id="rId18"/>
    <p:sldId id="1364" r:id="rId19"/>
    <p:sldId id="1365" r:id="rId20"/>
    <p:sldId id="1168" r:id="rId21"/>
    <p:sldId id="1169" r:id="rId22"/>
    <p:sldId id="1129" r:id="rId23"/>
    <p:sldId id="1148" r:id="rId24"/>
    <p:sldId id="1170" r:id="rId25"/>
    <p:sldId id="1171" r:id="rId2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regn.sws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1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3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C.S.D.</a:t>
            </a:r>
            <a:b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CA1210024, Humboldt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October 20, 2020</a:t>
            </a:r>
          </a:p>
        </p:txBody>
      </p:sp>
      <p:pic>
        <p:nvPicPr>
          <p:cNvPr id="5" name="Picture 4" descr="Image of six 4-liter jars during flocculation.">
            <a:extLst>
              <a:ext uri="{FF2B5EF4-FFF2-40B4-BE49-F238E27FC236}">
                <a16:creationId xmlns:a16="http://schemas.microsoft.com/office/drawing/2014/main" id="{931859D3-71F8-4A0E-931D-F09E205A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2" name="Straight Connector 11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pic>
        <p:nvPicPr>
          <p:cNvPr id="4" name="Picture 3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DC8C03BF-FBDA-4A07-B3EC-127E6138A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CC1E3F-8394-4A75-B8E4-B9884C16B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3434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640E29-6131-4E4B-AC6D-3C2A64EB7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1425" y="3434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4C7111-1ED2-4E47-843C-3521A8712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4650" y="3434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55F0DB-F216-4D3E-B3D8-E28387C06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2420" y="34347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257376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053608D-0478-4338-954F-2196EF0FE9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AF2715-8C29-42CD-8E1C-661BB960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0100" y="3434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98C9A-17AB-4BE2-ABB0-02B122BA2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325" y="3434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68A592-C6AA-4E64-AB94-4A32815E2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6550" y="3434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456461-D6CF-48DC-8201-619CA54C8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4320" y="34347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138578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9B40A0BE-E3BE-4F49-9A3F-96A0FE824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AEA509-C36E-4CFE-AE2E-2F68EC5F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475" y="4101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AF695-BEA3-4520-9066-3CD97FE9C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3350" y="4101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3FFE4-78DD-46F5-B0A2-7066F570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67575" y="4101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9B867-3669-488E-91B5-B6E0883A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5320" y="4101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</p:spTree>
    <p:extLst>
      <p:ext uri="{BB962C8B-B14F-4D97-AF65-F5344CB8AC3E}">
        <p14:creationId xmlns:p14="http://schemas.microsoft.com/office/powerpoint/2010/main" val="262813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35AA3FF-67DF-4F46-BD36-1923A91D3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430F3-B6BD-4886-A736-180181965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125" y="4101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2BAAD-47FB-4A1A-8AA1-451CCFB92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0" y="4101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F753B-6234-482B-A91D-92F1FDFA2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8975" y="4101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F0587-B94E-4423-8BBB-F50C41E0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1970" y="4101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</p:spTree>
    <p:extLst>
      <p:ext uri="{BB962C8B-B14F-4D97-AF65-F5344CB8AC3E}">
        <p14:creationId xmlns:p14="http://schemas.microsoft.com/office/powerpoint/2010/main" val="397255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8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48423E1B-7793-4A8D-9771-E8012078D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297C3F-9093-45D8-993D-1EFFB9CA2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6775" y="4101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0BA1C-6DF7-4B36-AC4F-2B1322B15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0535" y="4101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DE832-498A-40EB-951C-88F79B9F5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7585" y="4101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E88A0-27AD-4CF6-96A3-D8EF73FA7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4635" y="4101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</p:spTree>
    <p:extLst>
      <p:ext uri="{BB962C8B-B14F-4D97-AF65-F5344CB8AC3E}">
        <p14:creationId xmlns:p14="http://schemas.microsoft.com/office/powerpoint/2010/main" val="47486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2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CFFD5ED5-A8F4-4226-A58B-ECCA661BC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65E885-F012-44C3-84A5-A4755A31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2950" y="43872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27B15-3147-44FC-9296-27F96FA4D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4750" y="4387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EBAA5-85F4-44E3-8F34-816A5D178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5125" y="43872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5F318-35EE-46A0-B08E-954725835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2150" y="4387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</p:spTree>
    <p:extLst>
      <p:ext uri="{BB962C8B-B14F-4D97-AF65-F5344CB8AC3E}">
        <p14:creationId xmlns:p14="http://schemas.microsoft.com/office/powerpoint/2010/main" val="310547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0F12A9C-5F54-4DD8-9C30-67A6B969A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602C3-6763-446C-B7D5-020CBF047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1050" y="2577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3FC9D-30B3-42DA-A1A4-E64AAF1E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2850" y="2577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CBF0A-A7BD-452B-80F5-2D1E0182A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7050" y="2577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3CCB2-C88B-4A05-B561-1A5C3018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3150" y="25775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</p:spTree>
    <p:extLst>
      <p:ext uri="{BB962C8B-B14F-4D97-AF65-F5344CB8AC3E}">
        <p14:creationId xmlns:p14="http://schemas.microsoft.com/office/powerpoint/2010/main" val="234260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C.S.D.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October 20,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5838824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Post Slow-Sand Filtration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7.20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0.41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P200 UVT/UVA analyzer; calibrated with organic free water.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For this study, 25 mL was taken at end of floc period.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dose: 200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Polyaluminum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dose: 250 mg/L as product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gregn.swsc@gmail.com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Slow-Sand Filtration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7.20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40.5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 6.9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9CD2FE8A-3DF3-4F50-AA1C-4229175A82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4100" y="8763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CSD: Jar Test 1-8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Source: (Post Slow-Sand Filter)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740071"/>
              </p:ext>
            </p:extLst>
          </p:nvPr>
        </p:nvGraphicFramePr>
        <p:xfrm>
          <a:off x="133350" y="1182187"/>
          <a:ext cx="11753849" cy="52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076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07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1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3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386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46658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0663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286178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094289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145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CSD: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Source: (Post Slow-Sand Filter)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427409"/>
              </p:ext>
            </p:extLst>
          </p:nvPr>
        </p:nvGraphicFramePr>
        <p:xfrm>
          <a:off x="133350" y="1182187"/>
          <a:ext cx="11753849" cy="52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076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07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1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3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386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46658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0663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286178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094289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145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9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3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2246</Words>
  <Application>Microsoft Office PowerPoint</Application>
  <PresentationFormat>Widescreen</PresentationFormat>
  <Paragraphs>478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Westhaven C.S.D. CA1210024, Humboldt County, Jar Test</vt:lpstr>
      <vt:lpstr>Westhaven C.S.D., October 20,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Westhaven CSD: Jar Test 1-8 Results  Flash Mix 200 RPM (20 sec); Source: (Post Slow-Sand Filter)</vt:lpstr>
      <vt:lpstr>Westhaven CSD: Jar Test 9-16 Results Flash Mix 200 RPM (20 sec); Source: (Post Slow-Sand Filter)</vt:lpstr>
      <vt:lpstr>Jars 1-4 Test Flash Mix 20 Sec (200 RPM) Floc Mix 5 min (20 RPM)   Applied Coagulant  Advanced Coagulant </vt:lpstr>
      <vt:lpstr>Jars 1-4:  End of 5-minute flocculation (20 RPM) duration.  25 mL is syringed for filterability and %UVT/UVA. </vt:lpstr>
      <vt:lpstr>Jars 1-4: After 25-minutes of settling, settled water turbidity is taken. </vt:lpstr>
      <vt:lpstr>Jars 5-8 Test Flash Mix 20 Sec (200 RPM) Floc Mix 5 min (20 RPM)   Applied Coagulant  Advanced Coagulant </vt:lpstr>
      <vt:lpstr>Jars 5-8:  End of 5-minute flocculation (20 RPM) duration.  25 mL is syringed for filterability and %UVT/UVA. </vt:lpstr>
      <vt:lpstr>Jars 5-8: After 25-minutes of settling, settled water turbidity is taken. </vt:lpstr>
      <vt:lpstr>Jars 9-12 Test Flash Mix 20 Sec (200 RPM) Floc Mix 5 min (20 RPM)   Applied Coagulant  9810 </vt:lpstr>
      <vt:lpstr>Jars 9-12:  End of 5-minute flocculation (20 RPM) duration.  25 mL is syringed for filterability and %UVT/UVA. </vt:lpstr>
      <vt:lpstr>Jars 13-16 Test Flash Mix 20 Sec (200 RPM) Floc Mix 5 min (20 RPM)   Applied Coagulant  9810 </vt:lpstr>
      <vt:lpstr>Jars 13-16:  End of 5-minute flocculation (20 RPM) duration.  25 mL is syringed for filterability and %UVT/UVA. 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Westhaven C.S.D. CA1210024, Butte County, Jar Test</dc:title>
  <dc:creator>Schott, Guy@Waterboards</dc:creator>
  <cp:lastModifiedBy>Schott, Guy@Waterboards</cp:lastModifiedBy>
  <cp:revision>6</cp:revision>
  <dcterms:created xsi:type="dcterms:W3CDTF">2020-10-30T21:53:56Z</dcterms:created>
  <dcterms:modified xsi:type="dcterms:W3CDTF">2020-10-30T22:36:19Z</dcterms:modified>
</cp:coreProperties>
</file>