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1417" r:id="rId3"/>
    <p:sldId id="1396" r:id="rId4"/>
    <p:sldId id="1418" r:id="rId5"/>
    <p:sldId id="1153" r:id="rId6"/>
    <p:sldId id="1322" r:id="rId7"/>
    <p:sldId id="1406" r:id="rId8"/>
    <p:sldId id="293" r:id="rId9"/>
    <p:sldId id="294" r:id="rId10"/>
    <p:sldId id="1352" r:id="rId11"/>
    <p:sldId id="1127" r:id="rId12"/>
    <p:sldId id="874" r:id="rId13"/>
    <p:sldId id="1420" r:id="rId14"/>
    <p:sldId id="1421" r:id="rId15"/>
    <p:sldId id="1392" r:id="rId16"/>
    <p:sldId id="1419" r:id="rId17"/>
    <p:sldId id="1394" r:id="rId18"/>
    <p:sldId id="1395" r:id="rId19"/>
    <p:sldId id="1398" r:id="rId20"/>
    <p:sldId id="1389" r:id="rId21"/>
    <p:sldId id="1390" r:id="rId22"/>
    <p:sldId id="1399" r:id="rId23"/>
    <p:sldId id="1400" r:id="rId24"/>
    <p:sldId id="1401" r:id="rId25"/>
    <p:sldId id="1402" r:id="rId26"/>
    <p:sldId id="1403" r:id="rId27"/>
    <p:sldId id="1404" r:id="rId28"/>
    <p:sldId id="1410" r:id="rId29"/>
    <p:sldId id="1411" r:id="rId30"/>
    <p:sldId id="1412" r:id="rId31"/>
    <p:sldId id="1422" r:id="rId32"/>
    <p:sldId id="1423" r:id="rId33"/>
    <p:sldId id="1424" r:id="rId34"/>
    <p:sldId id="1425" r:id="rId35"/>
    <p:sldId id="1154" r:id="rId36"/>
    <p:sldId id="1155" r:id="rId37"/>
    <p:sldId id="1129" r:id="rId38"/>
    <p:sldId id="1148" r:id="rId39"/>
    <p:sldId id="1156" r:id="rId40"/>
    <p:sldId id="1157" r:id="rId4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192479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Centro, City of</a:t>
            </a:r>
            <a:b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CA1310004</a:t>
            </a:r>
            <a:b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 County</a:t>
            </a:r>
            <a:b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0595" y="5082706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12, 2021</a:t>
            </a:r>
          </a:p>
        </p:txBody>
      </p:sp>
      <p:pic>
        <p:nvPicPr>
          <p:cNvPr id="5" name="Picture 4" descr="Image of jars during flocculation process.">
            <a:extLst>
              <a:ext uri="{FF2B5EF4-FFF2-40B4-BE49-F238E27FC236}">
                <a16:creationId xmlns:a16="http://schemas.microsoft.com/office/drawing/2014/main" id="{7999B327-B583-4159-B940-2197D260B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8.17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Alum:  62 mg/L as dry alum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9800:  45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CTC-00011:  220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1EB39C98-FA17-4368-9951-2DFF4219D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7606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 Centro WTP,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188393"/>
              </p:ext>
            </p:extLst>
          </p:nvPr>
        </p:nvGraphicFramePr>
        <p:xfrm>
          <a:off x="110837" y="1432628"/>
          <a:ext cx="11970325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90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1826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18266">
                  <a:extLst>
                    <a:ext uri="{9D8B030D-6E8A-4147-A177-3AD203B41FA5}">
                      <a16:colId xmlns:a16="http://schemas.microsoft.com/office/drawing/2014/main" val="1595831172"/>
                    </a:ext>
                  </a:extLst>
                </a:gridCol>
                <a:gridCol w="1318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941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033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C-308P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 Centro WTP,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8989"/>
              </p:ext>
            </p:extLst>
          </p:nvPr>
        </p:nvGraphicFramePr>
        <p:xfrm>
          <a:off x="110837" y="1432628"/>
          <a:ext cx="11970324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62636">
                  <a:extLst>
                    <a:ext uri="{9D8B030D-6E8A-4147-A177-3AD203B41FA5}">
                      <a16:colId xmlns:a16="http://schemas.microsoft.com/office/drawing/2014/main" val="1595831172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2288700694"/>
                    </a:ext>
                  </a:extLst>
                </a:gridCol>
                <a:gridCol w="1299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93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5332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C-308P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6492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 Centro WTP,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2.0 mg/L NaOCl added to Jars 17-20.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675596"/>
              </p:ext>
            </p:extLst>
          </p:nvPr>
        </p:nvGraphicFramePr>
        <p:xfrm>
          <a:off x="110837" y="1683640"/>
          <a:ext cx="1197032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6402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10236">
                  <a:extLst>
                    <a:ext uri="{9D8B030D-6E8A-4147-A177-3AD203B41FA5}">
                      <a16:colId xmlns:a16="http://schemas.microsoft.com/office/drawing/2014/main" val="1595831172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2288700694"/>
                    </a:ext>
                  </a:extLst>
                </a:gridCol>
                <a:gridCol w="1299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93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5332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C-308P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91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Alum/C-308P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F7034A3-99D0-48C0-AE0A-586959145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DED548-FE15-44EF-AF82-C2FA11EEA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2953" y="28244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7F4BB1-DA24-495C-9EA1-76AD81ED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5369" y="28244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4EE177-D3A9-4E14-8743-22E2713B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1796" y="30286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1.83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55D542-404D-4F97-B5B0-744A38D5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8544" y="3044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</p:spTree>
    <p:extLst>
      <p:ext uri="{BB962C8B-B14F-4D97-AF65-F5344CB8AC3E}">
        <p14:creationId xmlns:p14="http://schemas.microsoft.com/office/powerpoint/2010/main" val="320729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11" y="5186423"/>
            <a:ext cx="11604395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8EF5EB8-ED6E-4580-BD5D-7271B60C69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0BC20D7-FD59-4AB0-B0AC-344B17CBF9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E4C5F3-2139-4331-9AF7-84057953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9770" y="4677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4D3FC-0B8E-4A56-B476-118B19CDE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2186" y="4677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59926-A24B-4A4C-B92C-C758ABB66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2368" y="671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68AF97-0718-4D9C-BABA-DAB8C9ED7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5996" y="6876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Alum/C-308P/CTC-11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9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E5C698D2-3224-4D4A-9E57-91298890ACF7" descr="E5C698D2-3224-4D4A-9E57-91298890ACF7">
            <a:extLst>
              <a:ext uri="{FF2B5EF4-FFF2-40B4-BE49-F238E27FC236}">
                <a16:creationId xmlns:a16="http://schemas.microsoft.com/office/drawing/2014/main" id="{EBD2F173-5E58-4286-9FDF-A188BEC0B9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DA61-17A4-4747-8876-5818B0F8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El Centro WTP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Source:</a:t>
            </a:r>
            <a:br>
              <a:rPr lang="en-US" sz="4800" dirty="0"/>
            </a:br>
            <a:r>
              <a:rPr lang="en-US" sz="4800" dirty="0"/>
              <a:t>South Date – Gate 20B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BB922C5-6066-4B1F-B4FE-AF2304F4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8" y="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198E0E-1179-4801-B6E4-0E943945D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11433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2D165-F93D-447F-AC44-42FFD8170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0617" y="11433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411388-6844-4702-9629-879822BE9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7770" y="11433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372BC-7B2A-4C80-843A-66C40A43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0505" y="11433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CTC-11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645" y="5186423"/>
            <a:ext cx="1146299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C75433F-D5D4-4A04-88C5-3F5FE325A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BBD0660-B48D-4B6C-8128-E328FDABC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C6DE4C-FF4D-4B20-9EF0-828884D90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954" y="3891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0D2C2-5C35-4FC7-9206-3AE33D767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4371" y="3891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11472-C24E-4A2E-A1DF-D6DDDC83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1524" y="3891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879D6-E8B9-4E48-A1FB-941703F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0563" y="8604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CTC-11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39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DBF8091-9661-48F4-AAF7-DDB702E0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5E1F95-73FF-4F18-935A-ADDCDFE53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954" y="5837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18E245-A682-4023-9C62-FCA2991F5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8841" y="5837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3E6CC2-0CA8-4A05-A944-BBF6D6D5E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8449" y="5837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32D2B-4E0C-4E17-B36B-FA231504B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8635" y="5837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1.83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23" y="5186423"/>
            <a:ext cx="11449456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50D73DC-9412-4771-BCE3-831048EE14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8AE2804-2939-4EFD-9F43-71946856B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2C4C31-117C-40EC-9836-E1692420C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8771" y="20919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5D548-F955-46BF-82B3-8EC25B15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0304" y="20919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CCC67-971D-4FB7-A210-AE2655CE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94815" y="20919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1A978-7813-41BA-9590-075560F0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6146" y="20919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1.83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57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F491A0ED-2EC0-45BC-B4FB-16109A6F9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75F605-74DF-41F4-B67F-439DB8F5F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939" y="209199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EC03AC-FBE0-47DA-A905-AFBCC4B0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223" y="209199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D88A08-D1A3-4DA1-AD33-AC710FCF2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3288" y="13535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FBA1F1-529F-4D51-82FB-B733855E0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0168" y="20919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1.68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740" y="5186423"/>
            <a:ext cx="11546732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F6781BC3-C76C-447E-A971-4726FC1A61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22321"/>
            <a:ext cx="3764889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Centro WTP Water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12,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2353" y="1412489"/>
            <a:ext cx="3388658" cy="43638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8.16 – 8.22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142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87.1%,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89.4%,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84E1-F75D-411B-90E0-1BFD82F4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314" y="1412488"/>
            <a:ext cx="3611638" cy="498831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26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308P: 2.5 mg/L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Filter, before Cl</a:t>
            </a:r>
            <a:r>
              <a:rPr lang="en-US" sz="24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additon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94.1%,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Clearwell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</p:txBody>
      </p:sp>
    </p:spTree>
    <p:extLst>
      <p:ext uri="{BB962C8B-B14F-4D97-AF65-F5344CB8AC3E}">
        <p14:creationId xmlns:p14="http://schemas.microsoft.com/office/powerpoint/2010/main" val="4161071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F0DB696-730B-4D2C-9E7C-A06A4909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83D1D-D416-4B3F-AC33-37EA0D9C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3866" y="3951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19E21-747F-477D-9768-E56618762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8043" y="3951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A8C899-689D-4252-8EBF-A3C8E6A08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3351" y="13535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F0D9E5-594C-4187-B425-FBFB439BA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0231" y="20919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1.68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9800/C-308P/9890/CTC-11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21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B8B7F57-E51E-4830-931F-2F34C26F0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4A45DB-A1FC-4934-8B0C-78A7056B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1136" y="3951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96012D-6B9A-4431-A3F5-3D0C125C4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9818" y="3951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1.27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BB0FA-42D8-444E-AABE-47AB1C5C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8480" y="3951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1.48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4B487F-8E9B-4E1B-892C-CDDC4F7D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2088" y="3951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- NTU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547" y="5186423"/>
            <a:ext cx="1156062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605E69B4-B985-4807-9D4A-0B90DFCE8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5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511D41D-170B-4646-8CE7-44202F88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D33AC6-297A-424D-AA39-EB4CFAA65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3911" y="3951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37962-07DA-4A95-8B45-B49E11B0A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9158" y="3951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CD3914-B5A5-43C7-A266-128EEB03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3371" y="3951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1C465-DFEF-42C0-9496-674747537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84907" y="3951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- NTU</a:t>
            </a:r>
          </a:p>
        </p:txBody>
      </p:sp>
    </p:spTree>
    <p:extLst>
      <p:ext uri="{BB962C8B-B14F-4D97-AF65-F5344CB8AC3E}">
        <p14:creationId xmlns:p14="http://schemas.microsoft.com/office/powerpoint/2010/main" val="2024713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4C2E-61B7-477A-802C-E54B7219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Water Dose with 2.0 mg/L NaOCl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238296-5E4D-47A6-AE2C-0B63843D4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805510"/>
              </p:ext>
            </p:extLst>
          </p:nvPr>
        </p:nvGraphicFramePr>
        <p:xfrm>
          <a:off x="838200" y="1825625"/>
          <a:ext cx="10515600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238937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190414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398614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674057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70934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Time,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9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3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5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2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1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393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399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(diluted)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Polydyne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 mg/L = 2 mg/L polyamines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91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 descr="pDADMAC structure">
            <a:extLst>
              <a:ext uri="{FF2B5EF4-FFF2-40B4-BE49-F238E27FC236}">
                <a16:creationId xmlns:a16="http://schemas.microsoft.com/office/drawing/2014/main" id="{07DA2037-254A-409F-8D4E-2366A185F072}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3229</Words>
  <Application>Microsoft Office PowerPoint</Application>
  <PresentationFormat>Widescreen</PresentationFormat>
  <Paragraphs>756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El Centro, City of CA1310004 Imperial County Jar Test</vt:lpstr>
      <vt:lpstr>El Centro WTP  Source: South Date – Gate 20B</vt:lpstr>
      <vt:lpstr>El Centro WTP Water Characteristics January 12, 2021</vt:lpstr>
      <vt:lpstr>Source Water Dose with 2.0 mg/L NaOCl</vt:lpstr>
      <vt:lpstr>UVT/UVA, pathlength 10 mm</vt:lpstr>
      <vt:lpstr>Applied Coagulants for Jar Testing (1)</vt:lpstr>
      <vt:lpstr>Applied Coagulants for Jar Testing (2)</vt:lpstr>
      <vt:lpstr>Polyamine C59H108N14O10 MW: 1,173.6 g/mol</vt:lpstr>
      <vt:lpstr>Diallyldimethylammonium chloride or N-allyl-N,N-dimethylprop-2-en-1-aminium chloride  pDADMAC C8H16ClN MW: 161.67 g/mol</vt:lpstr>
      <vt:lpstr>Laboratory Charge Analyzer</vt:lpstr>
      <vt:lpstr>Coagulant Information</vt:lpstr>
      <vt:lpstr>El Centro WTP, Jar Test 1 - 8 Results Flash Mix 200 RPM (30 sec); Floc Mix 30 RPM (5 min)</vt:lpstr>
      <vt:lpstr>El Centro WTP, Jar Test 9 - 16 Results Flash Mix 200 RPM (30 sec); Floc Mix 30 RPM (5 min)</vt:lpstr>
      <vt:lpstr>El Centro WTP, Jar Test 9 - 16 Results Flash Mix 200 RPM (30 sec); Floc Mix 30 RPM (5 min) 2.0 mg/L NaOCl added to Jars 17-20.</vt:lpstr>
      <vt:lpstr>Jars 1-4 Test Flash Mix 30 Sec (200 RPM) Floc Mix 5 min (30 RPM)  Applied Coagulants  Alum/C-308P 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(30 RPM)  Applied Coagulants  Alum/C-308P/CTC-11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 Applied Coagulant  9800 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5 min (30 RPM)  Pre-NaOCl Applied Coagulants  9800/9890 </vt:lpstr>
      <vt:lpstr>Jars 13-16:  End of 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30 Sec (200 RPM) Floc Mix 5 min (30 RPM)  Pre-NaOCl Applied Coagulants  9800/C-308P/9890/CTC-11 </vt:lpstr>
      <vt:lpstr>Jars 17-20:  End of 5-minute flocculation (30 RPM) duration.</vt:lpstr>
      <vt:lpstr>Jars 17-20: After 5 min of settling, 25 mL is syringed for filterability and %UVT/UVA.</vt:lpstr>
      <vt:lpstr>Jars 17-20: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Centro, City of CA1310004 Imperial County Jar Test</dc:title>
  <dc:creator>Guy Schott</dc:creator>
  <cp:lastModifiedBy>Schott, Guy@Waterboards</cp:lastModifiedBy>
  <cp:revision>11</cp:revision>
  <dcterms:created xsi:type="dcterms:W3CDTF">2021-01-16T03:19:33Z</dcterms:created>
  <dcterms:modified xsi:type="dcterms:W3CDTF">2021-01-29T17:58:37Z</dcterms:modified>
</cp:coreProperties>
</file>