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1188" r:id="rId3"/>
    <p:sldId id="392" r:id="rId4"/>
    <p:sldId id="1153" r:id="rId5"/>
    <p:sldId id="1130" r:id="rId6"/>
    <p:sldId id="1126" r:id="rId7"/>
    <p:sldId id="1127" r:id="rId8"/>
    <p:sldId id="1183" r:id="rId9"/>
    <p:sldId id="1184" r:id="rId10"/>
    <p:sldId id="1185" r:id="rId11"/>
    <p:sldId id="1187" r:id="rId12"/>
    <p:sldId id="631" r:id="rId13"/>
    <p:sldId id="1181" r:id="rId14"/>
    <p:sldId id="712" r:id="rId15"/>
    <p:sldId id="714" r:id="rId16"/>
    <p:sldId id="715" r:id="rId17"/>
    <p:sldId id="1156" r:id="rId18"/>
    <p:sldId id="1157" r:id="rId19"/>
    <p:sldId id="1129" r:id="rId20"/>
    <p:sldId id="1148" r:id="rId21"/>
    <p:sldId id="1158" r:id="rId22"/>
    <p:sldId id="1159" r:id="rId23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7" autoAdjust="0"/>
  </p:normalViewPr>
  <p:slideViewPr>
    <p:cSldViewPr snapToGrid="0">
      <p:cViewPr varScale="1">
        <p:scale>
          <a:sx n="81" d="100"/>
          <a:sy n="81" d="100"/>
        </p:scale>
        <p:origin x="67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Harbor View Mutual Water Company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CA1700568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Lake County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February 6, 2019</a:t>
            </a:r>
          </a:p>
        </p:txBody>
      </p:sp>
      <p:pic>
        <p:nvPicPr>
          <p:cNvPr id="5" name="Picture 4" descr="Image of Four 1-liter jars during flocculation process.">
            <a:extLst>
              <a:ext uri="{FF2B5EF4-FFF2-40B4-BE49-F238E27FC236}">
                <a16:creationId xmlns:a16="http://schemas.microsoft.com/office/drawing/2014/main" id="{7FBDAA48-6723-4E36-AA6B-6D48BA453D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7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Harbor View MWC: Jar Test 13-15 Results</a:t>
            </a:r>
            <a:br>
              <a:rPr lang="en-US" dirty="0"/>
            </a:br>
            <a:r>
              <a:rPr lang="en-US" dirty="0"/>
              <a:t>Flash Mix 60 sec (200 RPM)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005062"/>
              </p:ext>
            </p:extLst>
          </p:nvPr>
        </p:nvGraphicFramePr>
        <p:xfrm>
          <a:off x="100584" y="1402715"/>
          <a:ext cx="12015216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308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493715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92194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548353">
                  <a:extLst>
                    <a:ext uri="{9D8B030D-6E8A-4147-A177-3AD203B41FA5}">
                      <a16:colId xmlns:a16="http://schemas.microsoft.com/office/drawing/2014/main" val="13828635"/>
                    </a:ext>
                  </a:extLst>
                </a:gridCol>
                <a:gridCol w="12916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19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8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98050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981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Harbor View MWC: Jar Test 16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338253"/>
              </p:ext>
            </p:extLst>
          </p:nvPr>
        </p:nvGraphicFramePr>
        <p:xfrm>
          <a:off x="100584" y="1402715"/>
          <a:ext cx="12015216" cy="201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308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493715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92194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548353">
                  <a:extLst>
                    <a:ext uri="{9D8B030D-6E8A-4147-A177-3AD203B41FA5}">
                      <a16:colId xmlns:a16="http://schemas.microsoft.com/office/drawing/2014/main" val="13828635"/>
                    </a:ext>
                  </a:extLst>
                </a:gridCol>
                <a:gridCol w="12916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19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8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98050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ULTRION 8157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998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1-12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Pictures of Jars not available</a:t>
            </a:r>
          </a:p>
        </p:txBody>
      </p:sp>
    </p:spTree>
    <p:extLst>
      <p:ext uri="{BB962C8B-B14F-4D97-AF65-F5344CB8AC3E}">
        <p14:creationId xmlns:p14="http://schemas.microsoft.com/office/powerpoint/2010/main" val="306474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8157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218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23486B6A-05AE-4AC6-8B0D-A22B3735AE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E02FF-A860-472E-A09F-84282A780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D900A4F-252F-4611-A44D-163A0BD9F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5138" y="477135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B69B10-80C8-4F39-9BED-82BC2DA71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5145" y="477135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41E244-65A3-46A2-983A-57A01F52E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36339" y="477135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4.95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32CD6A-D5E8-4EB8-9A22-A8F1BE03D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70765" y="477135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mg/L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 NTU</a:t>
            </a:r>
          </a:p>
        </p:txBody>
      </p:sp>
    </p:spTree>
    <p:extLst>
      <p:ext uri="{BB962C8B-B14F-4D97-AF65-F5344CB8AC3E}">
        <p14:creationId xmlns:p14="http://schemas.microsoft.com/office/powerpoint/2010/main" val="3895624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358F4AFF-2E27-42C0-A2F2-AC344404BE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695D9B-5B3D-4DCB-B41E-CCC98AB5D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9" y="425950"/>
            <a:ext cx="11537092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091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4B96AC17-13E7-40BB-8FE5-D2DF42267C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B5393-DAE4-4B1B-B713-682521A4C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7457046-CCEB-485B-B2BD-D31668811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8868" y="308322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2D7D68-B21A-4ED2-81FA-FA2DC126F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5145" y="308322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0EB15D-593B-4372-80E7-0C4688593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61422" y="308322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4.95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49B149-F8A5-463B-AD2D-3638A9A1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1781" y="308322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mg/L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 NTU</a:t>
            </a:r>
          </a:p>
        </p:txBody>
      </p:sp>
    </p:spTree>
    <p:extLst>
      <p:ext uri="{BB962C8B-B14F-4D97-AF65-F5344CB8AC3E}">
        <p14:creationId xmlns:p14="http://schemas.microsoft.com/office/powerpoint/2010/main" val="4080478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1380339"/>
            <a:ext cx="1169866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45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9240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age of Clear Lake and source intake.">
            <a:extLst>
              <a:ext uri="{FF2B5EF4-FFF2-40B4-BE49-F238E27FC236}">
                <a16:creationId xmlns:a16="http://schemas.microsoft.com/office/drawing/2014/main" id="{41E615B5-4AA9-4D4B-B04C-471ABA2FE1A7}"/>
              </a:ext>
            </a:extLst>
          </p:cNvPr>
          <p:cNvPicPr>
            <a:picLocks noGrp="1" noChangeAspect="1"/>
          </p:cNvPicPr>
          <p:nvPr isPhoto="1"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73" r="2" b="40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7E55FA-D5E4-455A-A9B4-DDE5A142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985" y="640263"/>
            <a:ext cx="375924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Harbor View MWC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February 6,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66F9-351A-4300-91F3-6C677896C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49290" y="2121763"/>
            <a:ext cx="3764826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5.7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7.85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81.6%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0.088/cm</a:t>
            </a:r>
          </a:p>
        </p:txBody>
      </p:sp>
    </p:spTree>
    <p:extLst>
      <p:ext uri="{BB962C8B-B14F-4D97-AF65-F5344CB8AC3E}">
        <p14:creationId xmlns:p14="http://schemas.microsoft.com/office/powerpoint/2010/main" val="1457447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807918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8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Image of treatment plant processes.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2" r="2572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73C327-9712-4379-9B8C-5901166F8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39"/>
            <a:ext cx="4146979" cy="984703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Schematic of Water Treatment Plant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23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56032"/>
            <a:ext cx="6809892" cy="7040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682" y="1188719"/>
            <a:ext cx="6697462" cy="530415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7.9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ACH (9800):  29 mg/L as product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LCA #2: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ULTRION 8157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56.8 mg/L as product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adjustment to 7.5 w/acetic acid</a:t>
            </a:r>
          </a:p>
        </p:txBody>
      </p:sp>
      <p:pic>
        <p:nvPicPr>
          <p:cNvPr id="6" name="Picture 5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583F8C09-4637-4262-95D2-DDED61FBF5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19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025"/>
            <a:ext cx="10515600" cy="11978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89888"/>
            <a:ext cx="5097780" cy="515231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Chlorohydrate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Chlorohydrate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Trade Secret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1389888"/>
            <a:ext cx="5097780" cy="515231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ULTRION 8157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Nalco Company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10-30%  Calcium Chloride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10-30%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Hydroxychloride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1-5% Aluminum Phosphate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1.27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Aluminum sulfate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is reported as Alum.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Harbor View MWC: Jar Test 1-8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005916"/>
              </p:ext>
            </p:extLst>
          </p:nvPr>
        </p:nvGraphicFramePr>
        <p:xfrm>
          <a:off x="100584" y="1402715"/>
          <a:ext cx="12015216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308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493715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92194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548353">
                  <a:extLst>
                    <a:ext uri="{9D8B030D-6E8A-4147-A177-3AD203B41FA5}">
                      <a16:colId xmlns:a16="http://schemas.microsoft.com/office/drawing/2014/main" val="13828635"/>
                    </a:ext>
                  </a:extLst>
                </a:gridCol>
                <a:gridCol w="12916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19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8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98050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ULTRION 8157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6519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21955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257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Harbor View MWC: Jar Test 9-12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134905"/>
              </p:ext>
            </p:extLst>
          </p:nvPr>
        </p:nvGraphicFramePr>
        <p:xfrm>
          <a:off x="100584" y="1402715"/>
          <a:ext cx="12015216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308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493715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92194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548353">
                  <a:extLst>
                    <a:ext uri="{9D8B030D-6E8A-4147-A177-3AD203B41FA5}">
                      <a16:colId xmlns:a16="http://schemas.microsoft.com/office/drawing/2014/main" val="13828635"/>
                    </a:ext>
                  </a:extLst>
                </a:gridCol>
                <a:gridCol w="12916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19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8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98050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8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1570</Words>
  <Application>Microsoft Office PowerPoint</Application>
  <PresentationFormat>Widescreen</PresentationFormat>
  <Paragraphs>423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Harbor View Mutual Water Company CA1700568 Lake County Jar Test</vt:lpstr>
      <vt:lpstr>Harbor View MWC February 6, 2019</vt:lpstr>
      <vt:lpstr>Schematic of Water Treatment Plant</vt:lpstr>
      <vt:lpstr>UVT/UVA</vt:lpstr>
      <vt:lpstr>Laboratory Charge Analyzer</vt:lpstr>
      <vt:lpstr>Applied Coagulants for Jar Testing</vt:lpstr>
      <vt:lpstr>Coagulant Information</vt:lpstr>
      <vt:lpstr>Harbor View MWC: Jar Test 1-8 Results</vt:lpstr>
      <vt:lpstr>Harbor View MWC: Jar Test 9-12 Results</vt:lpstr>
      <vt:lpstr>Harbor View MWC: Jar Test 13-15 Results Flash Mix 60 sec (200 RPM)</vt:lpstr>
      <vt:lpstr>Harbor View MWC: Jar Test 16 Results</vt:lpstr>
      <vt:lpstr>Jars 1-12 Test Pictures of Jars not available</vt:lpstr>
      <vt:lpstr>Jars 13-16 Test Flash Mix 60 Sec (200 RPM) Floc Mix 5 min (30 RPM)  Applied Coagulants  9800/9890 8157 </vt:lpstr>
      <vt:lpstr>Jars 13-16:  End of 5-minute flocculation (30 RPM) duration. </vt:lpstr>
      <vt:lpstr>Jars 13-16: After 5 min of settling, 25 mL is syringed for filterability and %UVT/UVA</vt:lpstr>
      <vt:lpstr>Jars 13-16: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Harbor View Mutual Water Company CA1700568 Lake County Jar Test</dc:title>
  <dc:creator>Guy Schott</dc:creator>
  <cp:lastModifiedBy>Guy Schott</cp:lastModifiedBy>
  <cp:revision>1</cp:revision>
  <dcterms:created xsi:type="dcterms:W3CDTF">2020-05-10T04:10:01Z</dcterms:created>
  <dcterms:modified xsi:type="dcterms:W3CDTF">2020-05-10T04:12:17Z</dcterms:modified>
</cp:coreProperties>
</file>