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737" r:id="rId2"/>
    <p:sldId id="1288" r:id="rId3"/>
    <p:sldId id="1153" r:id="rId4"/>
    <p:sldId id="1328" r:id="rId5"/>
    <p:sldId id="813" r:id="rId6"/>
    <p:sldId id="1332" r:id="rId7"/>
    <p:sldId id="1168" r:id="rId8"/>
    <p:sldId id="1169" r:id="rId9"/>
    <p:sldId id="1129" r:id="rId10"/>
    <p:sldId id="1148" r:id="rId11"/>
    <p:sldId id="1170" r:id="rId12"/>
    <p:sldId id="1171" r:id="rId13"/>
  </p:sldIdLst>
  <p:sldSz cx="12192000" cy="6858000"/>
  <p:notesSz cx="7010400" cy="92964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67" autoAdjust="0"/>
  </p:normalViewPr>
  <p:slideViewPr>
    <p:cSldViewPr snapToGrid="0">
      <p:cViewPr varScale="1">
        <p:scale>
          <a:sx n="101" d="100"/>
          <a:sy n="101" d="100"/>
        </p:scale>
        <p:origin x="300" y="12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1EFBF0F-E7FD-484D-BBA2-910229994995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3150F4-05B9-4F1A-A748-0CB3DFC0A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00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3150F4-05B9-4F1A-A748-0CB3DFC0AEB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251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0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4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1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43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66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14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4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6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6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FF843-9FE6-4ADA-8A19-21F1FE062163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81B46-1CCE-44ED-AD16-5A72FFDAC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00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Guy.Schott@waterboards.ca.gov" TargetMode="External"/><Relationship Id="rId2" Type="http://schemas.openxmlformats.org/officeDocument/2006/relationships/hyperlink" Target="https://www.waterboards.ca.gov/drinking_water/programs/districts/mendocino_distric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Greg.niekarz@bws.works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sigmaaldrich.com/united-states.html" TargetMode="Externa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7" name="Rectangle 86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/>
          </a:bodyPr>
          <a:lstStyle/>
          <a:p>
            <a:pPr algn="l"/>
            <a:r>
              <a:rPr lang="en-US" sz="4200" dirty="0" err="1">
                <a:latin typeface="Arial" panose="020B0604020202020204" pitchFamily="34" charset="0"/>
                <a:cs typeface="Arial" panose="020B0604020202020204" pitchFamily="34" charset="0"/>
              </a:rPr>
              <a:t>Baycliff</a:t>
            </a:r>
            <a:r>
              <a:rPr lang="en-US" sz="4200" dirty="0">
                <a:latin typeface="Arial" panose="020B0604020202020204" pitchFamily="34" charset="0"/>
                <a:cs typeface="Arial" panose="020B0604020202020204" pitchFamily="34" charset="0"/>
              </a:rPr>
              <a:t> Water</a:t>
            </a:r>
            <a:br>
              <a:rPr lang="en-US" sz="4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200" dirty="0">
                <a:latin typeface="Arial" panose="020B0604020202020204" pitchFamily="34" charset="0"/>
                <a:cs typeface="Arial" panose="020B0604020202020204" pitchFamily="34" charset="0"/>
              </a:rPr>
              <a:t>CA1700606, Lake County, Jar Test, </a:t>
            </a:r>
            <a:br>
              <a:rPr lang="en-US" sz="4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200" dirty="0">
                <a:latin typeface="Arial" panose="020B0604020202020204" pitchFamily="34" charset="0"/>
                <a:cs typeface="Arial" panose="020B0604020202020204" pitchFamily="34" charset="0"/>
              </a:rPr>
              <a:t>Fe Removal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0339" y="4636008"/>
            <a:ext cx="3734014" cy="1572768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by Guy Schott, P.E. </a:t>
            </a:r>
          </a:p>
          <a:p>
            <a:pPr algn="l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August 18, 2021</a:t>
            </a:r>
          </a:p>
        </p:txBody>
      </p:sp>
      <p:sp>
        <p:nvSpPr>
          <p:cNvPr id="89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Image of jar testing">
            <a:extLst>
              <a:ext uri="{FF2B5EF4-FFF2-40B4-BE49-F238E27FC236}">
                <a16:creationId xmlns:a16="http://schemas.microsoft.com/office/drawing/2014/main" id="{87A56725-BE6F-4F75-9598-465070246EB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54882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BE647-4A58-4BAE-8548-F3EAA2CE7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Background Information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D3603-38B2-4A01-98BE-096FF2EA3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is a polycarbonate, track-etched screen filter recommended for all analyses in which the sample is viewed on the surface of the membrane. The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Isopore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membrane is composed of polycarbonate film, which has a smooth, glass-like surface for clearer sample observation. The unique manufacturing process of the membrane ensures a precise pore diameter and a consistent pore size for accurate separation of samples by size. Matched-weight filters are not usually required because of low, constant tar and ash weights.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Features &amp; Benefits: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Membrane structure retains particles on the surface, simplifying counting and analysis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96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3D378-CAD4-4781-A006-152F0BB17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811" y="398551"/>
            <a:ext cx="638710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 Test - Filterability Test</a:t>
            </a:r>
          </a:p>
        </p:txBody>
      </p:sp>
      <p:sp>
        <p:nvSpPr>
          <p:cNvPr id="77" name="Text Placeholder 3">
            <a:extLst>
              <a:ext uri="{FF2B5EF4-FFF2-40B4-BE49-F238E27FC236}">
                <a16:creationId xmlns:a16="http://schemas.microsoft.com/office/drawing/2014/main" id="{01E7B4C7-15EB-4745-95A5-7295CF70A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5542" y="1580225"/>
            <a:ext cx="6382657" cy="4473441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Syringe ~ 25 mL from jar (after 5-minutes of settling)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Filter-to-waste 3-5 mL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 directly into clean cuvette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Measure turbidity 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Note: Take several readings before recording final NTU results.  Micro bubbles can adhere to glass causing false NTU readings.  To remove bubbles, tilt cuvette up to 90 degrees.</a:t>
            </a:r>
          </a:p>
        </p:txBody>
      </p:sp>
      <p:pic>
        <p:nvPicPr>
          <p:cNvPr id="4" name="Picture 3" descr="An image containing a person holding a syringe pushing coagulated water through a 1.2 micro filter into a cuvette.">
            <a:extLst>
              <a:ext uri="{FF2B5EF4-FFF2-40B4-BE49-F238E27FC236}">
                <a16:creationId xmlns:a16="http://schemas.microsoft.com/office/drawing/2014/main" id="{E0400678-E3AF-4C5F-BD87-F98CF5CF3BC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7689829" y="10"/>
            <a:ext cx="4502173" cy="3448209"/>
          </a:xfrm>
          <a:custGeom>
            <a:avLst/>
            <a:gdLst>
              <a:gd name="connsiteX0" fmla="*/ 205627 w 4502173"/>
              <a:gd name="connsiteY0" fmla="*/ 0 h 3448219"/>
              <a:gd name="connsiteX1" fmla="*/ 4502173 w 4502173"/>
              <a:gd name="connsiteY1" fmla="*/ 0 h 3448219"/>
              <a:gd name="connsiteX2" fmla="*/ 4502173 w 4502173"/>
              <a:gd name="connsiteY2" fmla="*/ 2368934 h 3448219"/>
              <a:gd name="connsiteX3" fmla="*/ 4365663 w 4502173"/>
              <a:gd name="connsiteY3" fmla="*/ 2551486 h 3448219"/>
              <a:gd name="connsiteX4" fmla="*/ 2464181 w 4502173"/>
              <a:gd name="connsiteY4" fmla="*/ 3448219 h 3448219"/>
              <a:gd name="connsiteX5" fmla="*/ 0 w 4502173"/>
              <a:gd name="connsiteY5" fmla="*/ 984038 h 3448219"/>
              <a:gd name="connsiteX6" fmla="*/ 193648 w 4502173"/>
              <a:gd name="connsiteY6" fmla="*/ 24867 h 3448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2173" h="3448219">
                <a:moveTo>
                  <a:pt x="205627" y="0"/>
                </a:moveTo>
                <a:lnTo>
                  <a:pt x="4502173" y="0"/>
                </a:lnTo>
                <a:lnTo>
                  <a:pt x="4502173" y="2368934"/>
                </a:lnTo>
                <a:lnTo>
                  <a:pt x="4365663" y="2551486"/>
                </a:lnTo>
                <a:cubicBezTo>
                  <a:pt x="3913696" y="3099144"/>
                  <a:pt x="3229704" y="3448219"/>
                  <a:pt x="2464181" y="3448219"/>
                </a:cubicBezTo>
                <a:cubicBezTo>
                  <a:pt x="1103251" y="3448219"/>
                  <a:pt x="0" y="2344968"/>
                  <a:pt x="0" y="984038"/>
                </a:cubicBezTo>
                <a:cubicBezTo>
                  <a:pt x="0" y="643806"/>
                  <a:pt x="68954" y="319678"/>
                  <a:pt x="193648" y="24867"/>
                </a:cubicBezTo>
                <a:close/>
              </a:path>
            </a:pathLst>
          </a:custGeom>
        </p:spPr>
      </p:pic>
      <p:pic>
        <p:nvPicPr>
          <p:cNvPr id="7" name="Picture 6" descr="An image of a portable turbidity meter use to measure filtrate and settled water.">
            <a:extLst>
              <a:ext uri="{FF2B5EF4-FFF2-40B4-BE49-F238E27FC236}">
                <a16:creationId xmlns:a16="http://schemas.microsoft.com/office/drawing/2014/main" id="{9343EF75-1F0E-46DB-9F32-8D9EF137DD91}"/>
              </a:ext>
            </a:extLst>
          </p:cNvPr>
          <p:cNvPicPr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 bwMode="auto">
          <a:xfrm>
            <a:off x="8768827" y="4082141"/>
            <a:ext cx="3423175" cy="2775859"/>
          </a:xfrm>
          <a:custGeom>
            <a:avLst/>
            <a:gdLst>
              <a:gd name="connsiteX0" fmla="*/ 1906524 w 3423175"/>
              <a:gd name="connsiteY0" fmla="*/ 0 h 2775859"/>
              <a:gd name="connsiteX1" fmla="*/ 3377691 w 3423175"/>
              <a:gd name="connsiteY1" fmla="*/ 693798 h 2775859"/>
              <a:gd name="connsiteX2" fmla="*/ 3423175 w 3423175"/>
              <a:gd name="connsiteY2" fmla="*/ 754624 h 2775859"/>
              <a:gd name="connsiteX3" fmla="*/ 3423175 w 3423175"/>
              <a:gd name="connsiteY3" fmla="*/ 2775859 h 2775859"/>
              <a:gd name="connsiteX4" fmla="*/ 211114 w 3423175"/>
              <a:gd name="connsiteY4" fmla="*/ 2775859 h 2775859"/>
              <a:gd name="connsiteX5" fmla="*/ 149824 w 3423175"/>
              <a:gd name="connsiteY5" fmla="*/ 2648629 h 2775859"/>
              <a:gd name="connsiteX6" fmla="*/ 0 w 3423175"/>
              <a:gd name="connsiteY6" fmla="*/ 1906524 h 2775859"/>
              <a:gd name="connsiteX7" fmla="*/ 1906524 w 3423175"/>
              <a:gd name="connsiteY7" fmla="*/ 0 h 2775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3175" h="2775859">
                <a:moveTo>
                  <a:pt x="1906524" y="0"/>
                </a:moveTo>
                <a:cubicBezTo>
                  <a:pt x="2498805" y="0"/>
                  <a:pt x="3028006" y="270078"/>
                  <a:pt x="3377691" y="693798"/>
                </a:cubicBezTo>
                <a:lnTo>
                  <a:pt x="3423175" y="754624"/>
                </a:lnTo>
                <a:lnTo>
                  <a:pt x="3423175" y="2775859"/>
                </a:lnTo>
                <a:lnTo>
                  <a:pt x="211114" y="2775859"/>
                </a:lnTo>
                <a:lnTo>
                  <a:pt x="149824" y="2648629"/>
                </a:lnTo>
                <a:cubicBezTo>
                  <a:pt x="53349" y="2420536"/>
                  <a:pt x="0" y="2169760"/>
                  <a:pt x="0" y="1906524"/>
                </a:cubicBezTo>
                <a:cubicBezTo>
                  <a:pt x="0" y="853580"/>
                  <a:pt x="853580" y="0"/>
                  <a:pt x="1906524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2527355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FD94C-25DF-4A9E-B027-4B4354AA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140" y="58184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F070F-3363-4A14-8E35-B98F9295177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549" y="2278173"/>
            <a:ext cx="11720264" cy="4229159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Guy Schott, P.E.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State Water Resources Control Board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Division of Drinking Water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Santa Rosa, CA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Go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Stock Solution/Dose calculations/Jar Test Results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tools to download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www.waterboards.ca.gov/drinking_water/programs/districts/mendocino_district.html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Guy Schott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Guy.Schott@waterboards.ca.gov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Office Number: 707-576-2732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88BE429-89F0-4210-8207-96F887594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279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915E8F-2717-4BFD-8059-2F8E0DF8B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338" y="640080"/>
            <a:ext cx="3734014" cy="356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200" dirty="0" err="1"/>
              <a:t>Baycliff</a:t>
            </a:r>
            <a:r>
              <a:rPr lang="en-US" sz="4200" dirty="0"/>
              <a:t> Water</a:t>
            </a:r>
            <a:br>
              <a:rPr lang="en-US" sz="4200" dirty="0"/>
            </a:br>
            <a:br>
              <a:rPr lang="en-US" sz="4200" dirty="0"/>
            </a:br>
            <a:r>
              <a:rPr lang="en-US" sz="4200" dirty="0"/>
              <a:t>Ag Well Source:</a:t>
            </a:r>
            <a:br>
              <a:rPr lang="en-US" sz="4200" dirty="0"/>
            </a:br>
            <a:r>
              <a:rPr lang="en-US" sz="4200" dirty="0"/>
              <a:t>Fe: 2.18 mg/L</a:t>
            </a:r>
          </a:p>
        </p:txBody>
      </p:sp>
      <p:sp>
        <p:nvSpPr>
          <p:cNvPr id="24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age of Ag Well.">
            <a:extLst>
              <a:ext uri="{FF2B5EF4-FFF2-40B4-BE49-F238E27FC236}">
                <a16:creationId xmlns:a16="http://schemas.microsoft.com/office/drawing/2014/main" id="{9F73EEA2-6ED2-4C14-A2BA-9ACD83F3217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05280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A4401-D9F5-49E2-880D-0A5F79FFF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4039" y="365125"/>
            <a:ext cx="7412726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UVT/UVA, pathlength 10 mm</a:t>
            </a:r>
          </a:p>
        </p:txBody>
      </p:sp>
      <p:pic>
        <p:nvPicPr>
          <p:cNvPr id="4" name="Picture 3" descr="Real UVT Instrument that is used to measure UV transmittance and UV absorbance of a water sample.">
            <a:extLst>
              <a:ext uri="{FF2B5EF4-FFF2-40B4-BE49-F238E27FC236}">
                <a16:creationId xmlns:a16="http://schemas.microsoft.com/office/drawing/2014/main" id="{186678B4-9F0D-425B-B2DE-8AD265C81B2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"/>
          <a:stretch/>
        </p:blipFill>
        <p:spPr>
          <a:xfrm>
            <a:off x="480060" y="1567943"/>
            <a:ext cx="3425957" cy="372163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D7079-5DED-498B-817B-AA737403B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7515" y="1567943"/>
            <a:ext cx="7161017" cy="49249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 transmittance (UVT) is a measurement of the amount of ultraviolet light (commonly at 254 nm due to its germicidal effect) that passes through a water sample compared to the amount of light that passes through a pure water sample. The measurement is expressed as a percentage, % UVT.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%UVT = 10</a:t>
            </a:r>
            <a:r>
              <a:rPr 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(-UVA)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x 100%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 absorbance (UVA) is calculated as a relative measure of the amount of light absorbed by a water sample compared with the amount of light absorbed by a pure water sample. 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UVA = -log(%UVT/100)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395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937EB-D19C-4E76-8649-94CD02D1E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71549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Applied Coagulants for Jar Testing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E65AB-A1B1-4797-88B5-EC09C3FADE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742950"/>
            <a:ext cx="5181600" cy="5819775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BWS, Inc.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AdvFloc-CTC-00011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Polyaluminum Hydroxy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Chlorosulfate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12.55% Al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6.64% Al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64.9% Basicity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SG = 1.299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NSF limit: 250 mg/L as Product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BWS, Inc.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Greg Nieckarz, Ph.D.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Greg.niekarz@bws.works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541-953-5112</a:t>
            </a:r>
          </a:p>
          <a:p>
            <a:pPr marL="0" lvl="0" indent="0">
              <a:spcBef>
                <a:spcPts val="600"/>
              </a:spcBef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301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6" y="113920"/>
            <a:ext cx="11915774" cy="1325563"/>
          </a:xfrm>
        </p:spPr>
        <p:txBody>
          <a:bodyPr>
            <a:normAutofit fontScale="90000"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Baycliff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Water: Jar Test 1-8 Results, Ag Well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Flash Mix 200 RPM (20 sec); Floc Mix 20 RPM (2 minutes)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E713EEAE-8A57-4C97-BAAD-C1B22868CA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9580243"/>
              </p:ext>
            </p:extLst>
          </p:nvPr>
        </p:nvGraphicFramePr>
        <p:xfrm>
          <a:off x="133350" y="1847681"/>
          <a:ext cx="11572875" cy="47518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7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1321">
                  <a:extLst>
                    <a:ext uri="{9D8B030D-6E8A-4147-A177-3AD203B41FA5}">
                      <a16:colId xmlns:a16="http://schemas.microsoft.com/office/drawing/2014/main" val="3508555336"/>
                    </a:ext>
                  </a:extLst>
                </a:gridCol>
                <a:gridCol w="13742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91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31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000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71550">
                  <a:extLst>
                    <a:ext uri="{9D8B030D-6E8A-4147-A177-3AD203B41FA5}">
                      <a16:colId xmlns:a16="http://schemas.microsoft.com/office/drawing/2014/main" val="2453550934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1621644792"/>
                    </a:ext>
                  </a:extLst>
                </a:gridCol>
                <a:gridCol w="1581150">
                  <a:extLst>
                    <a:ext uri="{9D8B030D-6E8A-4147-A177-3AD203B41FA5}">
                      <a16:colId xmlns:a16="http://schemas.microsoft.com/office/drawing/2014/main" val="3994032599"/>
                    </a:ext>
                  </a:extLst>
                </a:gridCol>
              </a:tblGrid>
              <a:tr h="947515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NaOCl</a:t>
                      </a:r>
                      <a:endParaRPr lang="en-US" sz="2200" baseline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2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CTC-00011</a:t>
                      </a:r>
                    </a:p>
                    <a:p>
                      <a:pPr algn="ctr"/>
                      <a:r>
                        <a:rPr lang="en-US" sz="22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%Fe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Free Cl</a:t>
                      </a:r>
                      <a:r>
                        <a:rPr lang="en-US" sz="2200" baseline="-25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Residual</a:t>
                      </a:r>
                    </a:p>
                    <a:p>
                      <a:pPr algn="ctr"/>
                      <a:r>
                        <a:rPr lang="en-US" sz="2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 marL="91107" marR="91107" marT="45554" marB="4555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0.042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98.1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0.99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747961277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J2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96.3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0.146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93.3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0.97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3180538308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J3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0.12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98.1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0.008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0.093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95.7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1.07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1643512174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J4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0.09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0.008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99.6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1.01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2275107422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J5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0.71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91.7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0.037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0.454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79.2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0.97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J6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0.042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0.79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J7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98.7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&gt;1.45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J8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97.9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0.009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0.102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95.3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0.70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20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6" y="113920"/>
            <a:ext cx="11915774" cy="1325563"/>
          </a:xfrm>
        </p:spPr>
        <p:txBody>
          <a:bodyPr>
            <a:norm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Baycliff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Water: Jar Test 9-12 Results, Ag Well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Flash Mix 200 RPM (20 sec)</a:t>
            </a: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E713EEAE-8A57-4C97-BAAD-C1B22868CA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6078246"/>
              </p:ext>
            </p:extLst>
          </p:nvPr>
        </p:nvGraphicFramePr>
        <p:xfrm>
          <a:off x="133350" y="1847681"/>
          <a:ext cx="11572874" cy="2832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9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3062501869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3508555336"/>
                    </a:ext>
                  </a:extLst>
                </a:gridCol>
                <a:gridCol w="1020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3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98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634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6751">
                  <a:extLst>
                    <a:ext uri="{9D8B030D-6E8A-4147-A177-3AD203B41FA5}">
                      <a16:colId xmlns:a16="http://schemas.microsoft.com/office/drawing/2014/main" val="2453550934"/>
                    </a:ext>
                  </a:extLst>
                </a:gridCol>
                <a:gridCol w="1547208">
                  <a:extLst>
                    <a:ext uri="{9D8B030D-6E8A-4147-A177-3AD203B41FA5}">
                      <a16:colId xmlns:a16="http://schemas.microsoft.com/office/drawing/2014/main" val="1621644792"/>
                    </a:ext>
                  </a:extLst>
                </a:gridCol>
                <a:gridCol w="1426869">
                  <a:extLst>
                    <a:ext uri="{9D8B030D-6E8A-4147-A177-3AD203B41FA5}">
                      <a16:colId xmlns:a16="http://schemas.microsoft.com/office/drawing/2014/main" val="3994032599"/>
                    </a:ext>
                  </a:extLst>
                </a:gridCol>
              </a:tblGrid>
              <a:tr h="94751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Jar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Floc</a:t>
                      </a:r>
                    </a:p>
                    <a:p>
                      <a:pPr algn="ctr"/>
                      <a:r>
                        <a:rPr lang="en-US" sz="20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RPM</a:t>
                      </a:r>
                    </a:p>
                    <a:p>
                      <a:pPr algn="ctr"/>
                      <a:r>
                        <a:rPr lang="en-US" sz="20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NaOCl</a:t>
                      </a:r>
                      <a:endParaRPr lang="en-US" sz="2000" baseline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0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CTC-00011</a:t>
                      </a:r>
                    </a:p>
                    <a:p>
                      <a:pPr algn="ctr"/>
                      <a:r>
                        <a:rPr lang="en-US" sz="20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NTU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%UVT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Filtrate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UVA/cm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%Fe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Free Cl</a:t>
                      </a:r>
                      <a:r>
                        <a:rPr lang="en-US" sz="2000" baseline="-25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Residual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mg/L</a:t>
                      </a:r>
                    </a:p>
                  </a:txBody>
                  <a:tcPr marL="91107" marR="91107" marT="45554" marB="4555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J9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98.6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0.144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93.4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1.51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747961277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J10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0.32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95.8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0.018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0.455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79.1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1.35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3180538308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J11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0.36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0.022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1.39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1643512174"/>
                  </a:ext>
                </a:extLst>
              </a:tr>
              <a:tr h="40087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J12</a:t>
                      </a:r>
                    </a:p>
                  </a:txBody>
                  <a:tcPr marL="91107" marR="91107" marT="45554" marB="45554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0.12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97.8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0.009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0.058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97.3</a:t>
                      </a:r>
                    </a:p>
                  </a:txBody>
                  <a:tcPr marL="5562" marR="5562" marT="556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1.07</a:t>
                      </a:r>
                    </a:p>
                  </a:txBody>
                  <a:tcPr marL="5562" marR="5562" marT="5562" marB="0" anchor="ctr"/>
                </a:tc>
                <a:extLst>
                  <a:ext uri="{0D108BD9-81ED-4DB2-BD59-A6C34878D82A}">
                    <a16:rowId xmlns:a16="http://schemas.microsoft.com/office/drawing/2014/main" val="2275107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384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2BCBF-DE54-4B13-B7FD-6F0A91E7A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776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Jar Testing for 1-Liter Jars: </a:t>
            </a:r>
            <a:b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Procedures for Iron Removal</a:t>
            </a:r>
          </a:p>
        </p:txBody>
      </p: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03522FC9-9B5B-42E9-AFBC-560C03AAA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184" y="1380339"/>
            <a:ext cx="11576304" cy="542288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Fill jars with source water prior to coagulant injection and set paddle speed at 30 rpm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 chemicals (i.e., NaOCl, primary coagulant, coagulant aid) to each jar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Flash mix for 20 seconds (200 rpm)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Slow mix for 2 minutes (20 rpm).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Syringe 25 mL from each jar taken 1-inch below surface (25 mL/12 sec rate).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Filtered through 1.2 um isopore membrane into cuvette drip rate, 15 mL/(50-90 sec).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Measure filtrate turbidity, %UVT/UVA and Fe.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Dip cuvette into jar and measure chlorine residual.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Record all data.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093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66337-CE30-4E8B-A13C-E7CB0808D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44" y="322091"/>
            <a:ext cx="5006336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Jar Test</a:t>
            </a:r>
            <a:b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Filterability Test Equipment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ACA29E-0321-4002-88D1-8B5CC77C3E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5176" y="1518082"/>
            <a:ext cx="6775704" cy="5220069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Turbidity Instrument</a:t>
            </a:r>
          </a:p>
          <a:p>
            <a:pPr>
              <a:spcBef>
                <a:spcPts val="0"/>
              </a:spcBef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Syringe w/Luer-Lock Tip, 30 cc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(part#: 2225800, by Hach)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Swinnex Filter Holder, 25 mm                                   (part#: SX0002500)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Isopore Membrane Filter, 1.2 um absolute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pore size, </a:t>
            </a:r>
          </a:p>
          <a:p>
            <a:pPr>
              <a:spcBef>
                <a:spcPts val="0"/>
              </a:spcBef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Φ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25 mm , thickness: 24 um, 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hydrophilic polycarbonate membrane</a:t>
            </a: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(part #: RTTP02500)</a:t>
            </a:r>
          </a:p>
          <a:p>
            <a:pPr indent="-2286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Go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Sigma-Aldrich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laboratory supplies  http://www.sigmaaldrich.com/united-states.html</a:t>
            </a:r>
          </a:p>
        </p:txBody>
      </p:sp>
      <p:pic>
        <p:nvPicPr>
          <p:cNvPr id="8" name="Picture Placeholder 7" descr="An image of filter test equipment: Turbidity meter, syringes, filter holders, 1.2 micron filters and cuvettes.">
            <a:extLst>
              <a:ext uri="{FF2B5EF4-FFF2-40B4-BE49-F238E27FC236}">
                <a16:creationId xmlns:a16="http://schemas.microsoft.com/office/drawing/2014/main" id="{DEF1E14A-41AE-44B3-AAC8-FE2F080A76F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67846" y="0"/>
            <a:ext cx="6024154" cy="685799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01331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1C8F8-1390-43E2-A290-93BB11945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152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Isopore Membrane Information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2369561-20DE-49D7-BDA9-84D7F50719B6}"/>
              </a:ext>
            </a:extLst>
          </p:cNvPr>
          <p:cNvGraphicFramePr>
            <a:graphicFrameLocks noGrp="1"/>
          </p:cNvGraphicFramePr>
          <p:nvPr/>
        </p:nvGraphicFramePr>
        <p:xfrm>
          <a:off x="261255" y="1096030"/>
          <a:ext cx="11501657" cy="5229931"/>
        </p:xfrm>
        <a:graphic>
          <a:graphicData uri="http://schemas.openxmlformats.org/drawingml/2006/table">
            <a:tbl>
              <a:tblPr firstRow="1" firstCol="1"/>
              <a:tblGrid>
                <a:gridCol w="3027672">
                  <a:extLst>
                    <a:ext uri="{9D8B030D-6E8A-4147-A177-3AD203B41FA5}">
                      <a16:colId xmlns:a16="http://schemas.microsoft.com/office/drawing/2014/main" val="195345807"/>
                    </a:ext>
                  </a:extLst>
                </a:gridCol>
                <a:gridCol w="8473985">
                  <a:extLst>
                    <a:ext uri="{9D8B030D-6E8A-4147-A177-3AD203B41FA5}">
                      <a16:colId xmlns:a16="http://schemas.microsoft.com/office/drawing/2014/main" val="17063581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Categories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77454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 name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Isopore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7104343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filter color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White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3180898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chemistry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Polycarbonate (PC)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2568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 flow rate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24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Avg. 175 mL/min x cm² (typical results @ 10 psi)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28229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Isopore</a:t>
                      </a:r>
                      <a:r>
                        <a:rPr lang="en-US" sz="2400" b="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®</a:t>
                      </a:r>
                      <a:endParaRPr lang="en-US" sz="2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178807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wettability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Hydrophilic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6319466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porosity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14.7%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484501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pore size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 µm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492635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bubble point at 23 °C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 bar, air with water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334925"/>
                  </a:ext>
                </a:extLst>
              </a:tr>
              <a:tr h="18320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thickness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µm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059731"/>
                  </a:ext>
                </a:extLst>
              </a:tr>
              <a:tr h="326584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filter diameter (ø)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mm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869656"/>
                  </a:ext>
                </a:extLst>
              </a:tr>
              <a:tr h="469963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 size  </a:t>
                      </a:r>
                    </a:p>
                  </a:txBody>
                  <a:tcPr marL="0" marR="0" marT="15452" marB="15452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polycarbonate, Hydrophilic, 1.2 µm, 25 mm, white, plain, 100</a:t>
                      </a:r>
                    </a:p>
                  </a:txBody>
                  <a:tcPr marL="0" marR="0" marT="15452" marB="1545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976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193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976</Words>
  <Application>Microsoft Office PowerPoint</Application>
  <PresentationFormat>Widescreen</PresentationFormat>
  <Paragraphs>250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Baycliff Water CA1700606, Lake County, Jar Test,  Fe Removal</vt:lpstr>
      <vt:lpstr>Baycliff Water  Ag Well Source: Fe: 2.18 mg/L</vt:lpstr>
      <vt:lpstr>UVT/UVA, pathlength 10 mm</vt:lpstr>
      <vt:lpstr>Applied Coagulants for Jar Testing (1)</vt:lpstr>
      <vt:lpstr>Baycliff Water: Jar Test 1-8 Results, Ag Well Flash Mix 200 RPM (20 sec); Floc Mix 20 RPM (2 minutes)</vt:lpstr>
      <vt:lpstr>Baycliff Water: Jar Test 9-12 Results, Ag Well Flash Mix 200 RPM (20 sec)</vt:lpstr>
      <vt:lpstr>Jar Testing for 1-Liter Jars:  Procedures for Iron Removal</vt:lpstr>
      <vt:lpstr>Jar Test Filterability Test Equipment</vt:lpstr>
      <vt:lpstr>Isopore Membrane Information</vt:lpstr>
      <vt:lpstr>Isopore Membrane Background Information </vt:lpstr>
      <vt:lpstr>Jar Test - Filterability Test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Baycliff Water CA1700606, Lake County, Jar Test,  Fe Removal</dc:title>
  <dc:creator>Schott, Guy@Waterboards</dc:creator>
  <cp:lastModifiedBy>Schott, Guy@Waterboards</cp:lastModifiedBy>
  <cp:revision>2</cp:revision>
  <dcterms:created xsi:type="dcterms:W3CDTF">2021-09-14T18:17:48Z</dcterms:created>
  <dcterms:modified xsi:type="dcterms:W3CDTF">2021-09-14T18:20:59Z</dcterms:modified>
</cp:coreProperties>
</file>