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1631" r:id="rId2"/>
    <p:sldId id="1641" r:id="rId3"/>
    <p:sldId id="1541" r:id="rId4"/>
    <p:sldId id="1591" r:id="rId5"/>
    <p:sldId id="1322" r:id="rId6"/>
    <p:sldId id="1524" r:id="rId7"/>
    <p:sldId id="1639" r:id="rId8"/>
    <p:sldId id="1127" r:id="rId9"/>
    <p:sldId id="1559" r:id="rId10"/>
    <p:sldId id="1593" r:id="rId11"/>
    <p:sldId id="1500" r:id="rId12"/>
    <p:sldId id="1389" r:id="rId13"/>
    <p:sldId id="1390" r:id="rId14"/>
    <p:sldId id="1399" r:id="rId15"/>
    <p:sldId id="1592" r:id="rId16"/>
    <p:sldId id="1056" r:id="rId17"/>
    <p:sldId id="1057" r:id="rId18"/>
    <p:sldId id="1058" r:id="rId19"/>
    <p:sldId id="1599" r:id="rId20"/>
    <p:sldId id="1600" r:id="rId21"/>
    <p:sldId id="1603" r:id="rId22"/>
    <p:sldId id="1604" r:id="rId23"/>
    <p:sldId id="1605" r:id="rId24"/>
    <p:sldId id="1606" r:id="rId25"/>
    <p:sldId id="1154" r:id="rId26"/>
    <p:sldId id="1155" r:id="rId27"/>
    <p:sldId id="1129" r:id="rId28"/>
    <p:sldId id="1148" r:id="rId29"/>
    <p:sldId id="1156" r:id="rId30"/>
    <p:sldId id="1157" r:id="rId3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360" autoAdjust="0"/>
  </p:normalViewPr>
  <p:slideViewPr>
    <p:cSldViewPr snapToGrid="0">
      <p:cViewPr varScale="1">
        <p:scale>
          <a:sx n="106" d="100"/>
          <a:sy n="106" d="100"/>
        </p:scale>
        <p:origin x="108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19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5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3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Lazy S Mobile Ranch</a:t>
            </a:r>
            <a:br>
              <a:rPr lang="en-US" sz="3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CA1700609, Lake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January 20, 2023</a:t>
            </a:r>
          </a:p>
        </p:txBody>
      </p:sp>
      <p:pic>
        <p:nvPicPr>
          <p:cNvPr id="6" name="Picture 5" descr="Image of jar testing.">
            <a:extLst>
              <a:ext uri="{FF2B5EF4-FFF2-40B4-BE49-F238E27FC236}">
                <a16:creationId xmlns:a16="http://schemas.microsoft.com/office/drawing/2014/main" id="{C6F64D8A-C7F7-A8E0-37F6-ED846875E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41" name="Straight Connector 37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139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Lazy S Mobile Ranch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933441"/>
              </p:ext>
            </p:extLst>
          </p:nvPr>
        </p:nvGraphicFramePr>
        <p:xfrm>
          <a:off x="110835" y="1432628"/>
          <a:ext cx="11507425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897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433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7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9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082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38927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(ACH)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65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Amerfloc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486 (pDADMAC)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BDEDA955-3539-70B0-1F20-50460AC6A3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BCC1ECC-9144-9692-B051-390DEDEBD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8097" y="127475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pDADMAC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3.28 NTU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E856CB-FD59-0243-E89A-6E1BDD045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0001" y="121026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pDADMAC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5.92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FE43E-BA42-6237-8F5A-EB6658B19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8355" y="121026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pDADMAC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7.98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A0FAB-2EC7-DD25-AB7E-07047E8B6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6523" y="128013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pDADMAC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1.55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8.67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930714E8-E319-7CB7-7218-5E500EDB2D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291" y="5317240"/>
            <a:ext cx="11341510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87C38D5-7D1B-F64F-E142-0638D2A7D9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A30F2E6-23D1-3BD1-5FC6-7F9F53DC5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6929" y="94557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pDADMAC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3.28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8669D-B095-5C43-7D94-B5211376A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8833" y="88108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pDADMAC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5.92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974DF-F41D-34F0-0EE5-035BFFC39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7187" y="88108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pDADMAC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7.98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A4588-0652-C286-9193-D17F8EC91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5355" y="9509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pDADMAC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1.55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8.67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19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E513C1FB-D2C5-DEED-7EEB-2F70FBE8CF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3" name="Rectangle 6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74" name="Straight Connector 6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3969E46-E3A1-1FB1-C343-08DC5C1E3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5750" y="119397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2.98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D17C3-8A69-31D4-4C2A-C8CD90F30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2738" y="119397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B884A-1117-1A84-7378-B4393FD88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56438" y="119397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CAEF4-F647-CBE6-82DF-74978BB19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4219" y="124356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1.97 NTU</a:t>
            </a:r>
          </a:p>
        </p:txBody>
      </p:sp>
    </p:spTree>
    <p:extLst>
      <p:ext uri="{BB962C8B-B14F-4D97-AF65-F5344CB8AC3E}">
        <p14:creationId xmlns:p14="http://schemas.microsoft.com/office/powerpoint/2010/main" val="251997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61777C53-DB67-A6D3-58C4-31A57741AA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722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FACC1FE-B791-8395-F4BB-A219712297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6B093C2-C9CC-228A-86FD-6CB4324DE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5750" y="57540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2.98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72A62-1AB5-179C-1599-16E2B9B02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2738" y="57540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B1A79-B76F-8F21-B847-D7D40C4F6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2980" y="5754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E7554-01A2-0A8C-FB44-33748F4F5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0055" y="62499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1.97 NTU</a:t>
            </a:r>
          </a:p>
        </p:txBody>
      </p:sp>
    </p:spTree>
    <p:extLst>
      <p:ext uri="{BB962C8B-B14F-4D97-AF65-F5344CB8AC3E}">
        <p14:creationId xmlns:p14="http://schemas.microsoft.com/office/powerpoint/2010/main" val="24293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 (ACH)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4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Image of St. Helena Creek">
            <a:extLst>
              <a:ext uri="{FF2B5EF4-FFF2-40B4-BE49-F238E27FC236}">
                <a16:creationId xmlns:a16="http://schemas.microsoft.com/office/drawing/2014/main" id="{8465BE81-79D9-2F57-B1B5-2553AA1F03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BE580F8-5113-D3E3-5898-3F0816393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8155" y="120134"/>
            <a:ext cx="4375355" cy="523220"/>
          </a:xfrm>
          <a:prstGeom prst="rect">
            <a:avLst/>
          </a:prstGeom>
          <a:solidFill>
            <a:schemeClr val="tx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St. Helena Creek/Source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303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38556088-F3DB-06F3-DB0D-3EE5A604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8943EC3-89D5-4E61-8F2B-A25E6126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311" y="1246042"/>
            <a:ext cx="1895904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0.64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3.53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10536-00AF-B04A-5CD1-F21FB7758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9563" y="124604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3.10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BE397-5F2E-17E6-327A-E8436BC4A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2982" y="12381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3.68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72910C-CE74-1213-4300-849476D64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6401" y="123817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3.75 NTU</a:t>
            </a:r>
          </a:p>
        </p:txBody>
      </p:sp>
    </p:spTree>
    <p:extLst>
      <p:ext uri="{BB962C8B-B14F-4D97-AF65-F5344CB8AC3E}">
        <p14:creationId xmlns:p14="http://schemas.microsoft.com/office/powerpoint/2010/main" val="3256383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 (ACH)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5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4FFFFE70-5B29-A1D7-D9BD-0980FCF9D7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0CCA331-A189-48ED-D5A4-8E64606A3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57323" y="12255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4.29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75E6F-E9D0-AC80-EE83-641726C39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34047" y="122557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5AB88-074C-1AE3-1036-C9DD4410F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4099" y="117368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82E5B-22FD-5903-F882-C4300D1DE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37032" y="11654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4.46 NTU</a:t>
            </a:r>
          </a:p>
        </p:txBody>
      </p:sp>
    </p:spTree>
    <p:extLst>
      <p:ext uri="{BB962C8B-B14F-4D97-AF65-F5344CB8AC3E}">
        <p14:creationId xmlns:p14="http://schemas.microsoft.com/office/powerpoint/2010/main" val="134184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2F13EF1A-6B10-9130-A964-D9DF242266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45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142FC6B-F917-AF9D-5C01-ACD25A0E4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0A0542E-8D5C-0F71-D429-24022B55D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7654" y="118075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4.29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369B9-1A5C-2115-1E0C-4B8F8DA60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25083" y="11807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E36AF-A556-0416-155C-90D7556A2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6524" y="112886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27081-4496-675A-9C73-D296C2024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4302" y="112057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4.46 NTU</a:t>
            </a:r>
          </a:p>
        </p:txBody>
      </p:sp>
    </p:spTree>
    <p:extLst>
      <p:ext uri="{BB962C8B-B14F-4D97-AF65-F5344CB8AC3E}">
        <p14:creationId xmlns:p14="http://schemas.microsoft.com/office/powerpoint/2010/main" val="1719878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20-30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Lazy S Mobile Ranch Source &amp; 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Characteristics, January 20, 2023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St. Helena Creek	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7.22 -7.48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78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4.47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85.0%,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0.070/cm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0.17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87.7%,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109926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Amerfloc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482 (WC1118)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pDADMAC (20% active, 80%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 mg/L = 1 mg/L pDADMAC active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1106" y="1825625"/>
            <a:ext cx="494956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938" y="1825625"/>
            <a:ext cx="5832818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mg/L as 9800 = Reduction 1.18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64"/>
            <a:ext cx="6254496" cy="8012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112363"/>
            <a:ext cx="6254496" cy="538051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7.22-7.48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Amerfloc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482: 8 mg/L as pDADMAC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overdose (&gt;+80 on LCA)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74794995-A4FC-CA06-D40D-35ED15AFC3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9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Lazy S Mobile Ranch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417380"/>
              </p:ext>
            </p:extLst>
          </p:nvPr>
        </p:nvGraphicFramePr>
        <p:xfrm>
          <a:off x="110836" y="1432628"/>
          <a:ext cx="1152184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420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506071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192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1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128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0260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Amerfloc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482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pDADMAC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7.98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8.67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6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2312</Words>
  <Application>Microsoft Office PowerPoint</Application>
  <PresentationFormat>Widescreen</PresentationFormat>
  <Paragraphs>470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Lazy S Mobile Ranch CA1700609, Lake County, Jar Test</vt:lpstr>
      <vt:lpstr>St. Helena Creek/Source</vt:lpstr>
      <vt:lpstr>Lazy S Mobile Ranch Source &amp;  Water Characteristics, January 20, 2023</vt:lpstr>
      <vt:lpstr>Applied Coagulants for Jar Testing (1)</vt:lpstr>
      <vt:lpstr>Applied Coagulants for Jar Testing (2)</vt:lpstr>
      <vt:lpstr>UVT/UVA, pathlength 10 mm</vt:lpstr>
      <vt:lpstr>Laboratory Charge Analyzer</vt:lpstr>
      <vt:lpstr>Coagulant Information</vt:lpstr>
      <vt:lpstr>Lazy S Mobile Ranch; Jar Test 1 - 8 Results Flash Mix 200 RPM (20 sec); Floc Mix 20 RPM (5 min)</vt:lpstr>
      <vt:lpstr>Lazy S Mobile Ranch; Jar Test 9 - 16 Results Flash Mix 200 RPM (20 sec); Floc Mix 20 RPM (5 min)</vt:lpstr>
      <vt:lpstr>Jars 1-4 Test Flash Mix 20 Sec (200 RPM) Floc Mix 5 min (20 RPM)    Applied Coagulant  Amerfloc 486 (pDADMAC) </vt:lpstr>
      <vt:lpstr>Jars 1-4:  End of 5-minute flocculation (20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20 Sec (200 RPM) Floc Mix 5 min (20 RPM)    Applied Coagulant  CTC-00011 </vt:lpstr>
      <vt:lpstr>Jars 5-8:  End of 5-minute flocculation (20 RPM) duration. </vt:lpstr>
      <vt:lpstr>Jars 5-8: After 5 min of settling, 25 mL is syringed for filterability and %UVT/UVA.</vt:lpstr>
      <vt:lpstr>Jars 5-8: After 25-minutes of settling, settled water turbidity is taken.</vt:lpstr>
      <vt:lpstr>Jars 9-12 Test Flash Mix 20 Sec (200 RPM) Floc Mix 5 min (20 RPM)    Applied Coagulant  9800 (ACH) </vt:lpstr>
      <vt:lpstr>Jars 9-12:  End of 5-minute flocculation (20 RPM) duration. </vt:lpstr>
      <vt:lpstr>Jars 13-16 Test Flash Mix 20 Sec (200 RPM) Floc Mix 5 min (20 RPM)    Applied Coagulant  9800 (ACH) </vt:lpstr>
      <vt:lpstr>Jars 13-16:  End of 5-minute flocculation (20 RPM) duration. </vt:lpstr>
      <vt:lpstr>Jars 13-16: After 5 min of settling, 25 mL is syringed for filterability and %UVT/UVA.</vt:lpstr>
      <vt:lpstr>Jars 13-16: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American Canyon CA2810005, Napa County, Jar Test</dc:title>
  <dc:creator>Schott, Guy@Waterboards</dc:creator>
  <cp:lastModifiedBy>Schott, Guy@Waterboards</cp:lastModifiedBy>
  <cp:revision>34</cp:revision>
  <dcterms:created xsi:type="dcterms:W3CDTF">2021-09-28T20:50:27Z</dcterms:created>
  <dcterms:modified xsi:type="dcterms:W3CDTF">2023-04-19T17:16:05Z</dcterms:modified>
</cp:coreProperties>
</file>