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631" r:id="rId2"/>
    <p:sldId id="1641" r:id="rId3"/>
    <p:sldId id="1541" r:id="rId4"/>
    <p:sldId id="1591" r:id="rId5"/>
    <p:sldId id="1322" r:id="rId6"/>
    <p:sldId id="1524" r:id="rId7"/>
    <p:sldId id="1127" r:id="rId8"/>
    <p:sldId id="1593" r:id="rId9"/>
    <p:sldId id="1642" r:id="rId10"/>
    <p:sldId id="1643" r:id="rId11"/>
    <p:sldId id="1154" r:id="rId12"/>
    <p:sldId id="1155" r:id="rId13"/>
    <p:sldId id="1129" r:id="rId14"/>
    <p:sldId id="1148" r:id="rId15"/>
    <p:sldId id="1156" r:id="rId16"/>
    <p:sldId id="1157" r:id="rId17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360" autoAdjust="0"/>
  </p:normalViewPr>
  <p:slideViewPr>
    <p:cSldViewPr snapToGrid="0">
      <p:cViewPr varScale="1">
        <p:scale>
          <a:sx n="106" d="100"/>
          <a:sy n="106" d="100"/>
        </p:scale>
        <p:origin x="108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1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3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5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boards.ca.gov/drinking_water/programs/districts/mendocino_district.html" TargetMode="External"/><Relationship Id="rId7" Type="http://schemas.openxmlformats.org/officeDocument/2006/relationships/image" Target="../media/image8.svg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mailto:Guy.Schott@waterboards.ca.gov" TargetMode="External"/><Relationship Id="rId4" Type="http://schemas.openxmlformats.org/officeDocument/2006/relationships/hyperlink" Target="https://www.youtube.com/watch?v=aGByyxhelk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310" y="4960758"/>
            <a:ext cx="6796345" cy="1236086"/>
          </a:xfrm>
          <a:noFill/>
        </p:spPr>
        <p:txBody>
          <a:bodyPr anchor="ctr">
            <a:normAutofit/>
          </a:bodyPr>
          <a:lstStyle/>
          <a:p>
            <a:pPr algn="r"/>
            <a:r>
              <a:rPr lang="en-US" sz="3300">
                <a:latin typeface="Arial" panose="020B0604020202020204" pitchFamily="34" charset="0"/>
                <a:cs typeface="Arial" panose="020B0604020202020204" pitchFamily="34" charset="0"/>
              </a:rPr>
              <a:t>Lazy S Mobile Ranch</a:t>
            </a:r>
            <a:br>
              <a:rPr lang="en-US" sz="33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>
                <a:latin typeface="Arial" panose="020B0604020202020204" pitchFamily="34" charset="0"/>
                <a:cs typeface="Arial" panose="020B0604020202020204" pitchFamily="34" charset="0"/>
              </a:rPr>
              <a:t>CA1700609, Lake County, 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9869" y="4960758"/>
            <a:ext cx="3323819" cy="1236086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 May 5, 2023</a:t>
            </a:r>
          </a:p>
        </p:txBody>
      </p:sp>
      <p:pic>
        <p:nvPicPr>
          <p:cNvPr id="5" name="Picture 4" descr="Phone of jar testing">
            <a:extLst>
              <a:ext uri="{FF2B5EF4-FFF2-40B4-BE49-F238E27FC236}">
                <a16:creationId xmlns:a16="http://schemas.microsoft.com/office/drawing/2014/main" id="{362F9336-6BA0-368B-C7FA-C9550B7038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58" name="Straight Connector 54">
            <a:extLst>
              <a:ext uri="{FF2B5EF4-FFF2-40B4-BE49-F238E27FC236}">
                <a16:creationId xmlns:a16="http://schemas.microsoft.com/office/drawing/2014/main" id="{8AD2EEB5-F5B4-4BDA-8293-9A997C129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827285" y="5121601"/>
            <a:ext cx="0" cy="9144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139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Lazy S Mobile Ranch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17 - 20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254480"/>
              </p:ext>
            </p:extLst>
          </p:nvPr>
        </p:nvGraphicFramePr>
        <p:xfrm>
          <a:off x="110834" y="1432628"/>
          <a:ext cx="11776365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2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265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621385">
                  <a:extLst>
                    <a:ext uri="{9D8B030D-6E8A-4147-A177-3AD203B41FA5}">
                      <a16:colId xmlns:a16="http://schemas.microsoft.com/office/drawing/2014/main" val="184284400"/>
                    </a:ext>
                  </a:extLst>
                </a:gridCol>
                <a:gridCol w="1304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25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5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57278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0044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68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20-30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www.waterboards.ca.gov/drinking_water/programs/districts/mendocino_district.html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Testing Done Right training video: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https://www.youtube.com/watch?v=aGByyxhelkI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Image of St. Helena Creek">
            <a:extLst>
              <a:ext uri="{FF2B5EF4-FFF2-40B4-BE49-F238E27FC236}">
                <a16:creationId xmlns:a16="http://schemas.microsoft.com/office/drawing/2014/main" id="{8465BE81-79D9-2F57-B1B5-2553AA1F03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BE580F8-5113-D3E3-5898-3F0816393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8155" y="120134"/>
            <a:ext cx="4375355" cy="523220"/>
          </a:xfrm>
          <a:prstGeom prst="rect">
            <a:avLst/>
          </a:prstGeom>
          <a:solidFill>
            <a:schemeClr val="tx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St. Helena Creek/Source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30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64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Lazy S Mobile Ranch Source &amp; 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Characteristics, May 5, 2023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4338"/>
            <a:ext cx="5181600" cy="4932625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– St. Helena Creek	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96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0.35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93.2%,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0.16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93.3%,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D81439-0EB6-F3BD-470E-EC7C02F47689}"/>
              </a:ext>
            </a:extLst>
          </p:cNvPr>
          <p:cNvSpPr txBox="1">
            <a:spLocks/>
          </p:cNvSpPr>
          <p:nvPr/>
        </p:nvSpPr>
        <p:spPr>
          <a:xfrm>
            <a:off x="6019800" y="1244338"/>
            <a:ext cx="5181600" cy="5380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Treatment	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Settled Water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1.55 NTU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Post Multi-Media Filter</a:t>
            </a:r>
            <a:endParaRPr lang="en-US" sz="2400" b="1" u="sng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95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0.09 NTU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98.4%,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0.006/cm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Post Membrane/GAC Filters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0.04 NTU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99.4%,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0.002/cm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10992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23.62%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12.5% Al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1106" y="1825625"/>
            <a:ext cx="494956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NTU Technologies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9810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~22.4%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~11.9%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200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10 mg/L = 0.25 mg/L polyamines active</a:t>
            </a:r>
          </a:p>
        </p:txBody>
      </p:sp>
    </p:spTree>
    <p:extLst>
      <p:ext uri="{BB962C8B-B14F-4D97-AF65-F5344CB8AC3E}">
        <p14:creationId xmlns:p14="http://schemas.microsoft.com/office/powerpoint/2010/main" val="344550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938" y="1825625"/>
            <a:ext cx="5832818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961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32% Polyaluminum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2% pDADMAC (blend?)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66% Water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1.2-1.24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255 mg/L as Product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10 mg/L = 0.1-0.2 mg/L pDADMAC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(254 nm) that passes through a water sample compared to the amount of light that passes through a pure water sample. The measurement is expressed as % UVT.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3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Aluminum Sulfate doses are reported as hydrated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Lazy S Mobile Ranch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188268"/>
              </p:ext>
            </p:extLst>
          </p:nvPr>
        </p:nvGraphicFramePr>
        <p:xfrm>
          <a:off x="110835" y="1432628"/>
          <a:ext cx="11507425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2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897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433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71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90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5082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538927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96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Lazy S Mobile Ranch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9 - 16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980860"/>
              </p:ext>
            </p:extLst>
          </p:nvPr>
        </p:nvGraphicFramePr>
        <p:xfrm>
          <a:off x="110834" y="1432628"/>
          <a:ext cx="11776365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2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265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621385">
                  <a:extLst>
                    <a:ext uri="{9D8B030D-6E8A-4147-A177-3AD203B41FA5}">
                      <a16:colId xmlns:a16="http://schemas.microsoft.com/office/drawing/2014/main" val="184284400"/>
                    </a:ext>
                  </a:extLst>
                </a:gridCol>
                <a:gridCol w="1304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25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5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57278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0044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873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1367</Words>
  <Application>Microsoft Office PowerPoint</Application>
  <PresentationFormat>Widescreen</PresentationFormat>
  <Paragraphs>340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Lazy S Mobile Ranch CA1700609, Lake County, Jar Test</vt:lpstr>
      <vt:lpstr>St. Helena Creek/Source</vt:lpstr>
      <vt:lpstr>Lazy S Mobile Ranch Source &amp;  Water Characteristics, May 5, 2023</vt:lpstr>
      <vt:lpstr>Applied Coagulants for Jar Testing (1)</vt:lpstr>
      <vt:lpstr>Applied Coagulants for Jar Testing (2)</vt:lpstr>
      <vt:lpstr>UVT/UVA, pathlength 10 mm</vt:lpstr>
      <vt:lpstr>Coagulant Information</vt:lpstr>
      <vt:lpstr>Lazy S Mobile Ranch; Jar Test 1 - 8 Results Flash Mix 200 RPM (20 sec); Floc Mix 20 RPM (5 min)</vt:lpstr>
      <vt:lpstr>Lazy S Mobile Ranch; Jar Test 9 - 16 Results Flash Mix 200 RPM (20 sec); Floc Mix 20 RPM (5 min)</vt:lpstr>
      <vt:lpstr>Lazy S Mobile Ranch; Jar Test 17 - 20 Results Flash Mix 200 RPM (20 sec); Floc Mix 20 RPM (5 min)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American Canyon CA2810005, Napa County, Jar Test</dc:title>
  <dc:creator>Schott, Guy@Waterboards</dc:creator>
  <cp:lastModifiedBy>Schott, Guy@Waterboards</cp:lastModifiedBy>
  <cp:revision>39</cp:revision>
  <dcterms:created xsi:type="dcterms:W3CDTF">2021-09-28T20:50:27Z</dcterms:created>
  <dcterms:modified xsi:type="dcterms:W3CDTF">2023-09-05T22:09:50Z</dcterms:modified>
</cp:coreProperties>
</file>