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737" r:id="rId2"/>
    <p:sldId id="638" r:id="rId3"/>
    <p:sldId id="1188" r:id="rId4"/>
    <p:sldId id="1153" r:id="rId5"/>
    <p:sldId id="1322" r:id="rId6"/>
    <p:sldId id="1496" r:id="rId7"/>
    <p:sldId id="1127" r:id="rId8"/>
    <p:sldId id="1325" r:id="rId9"/>
    <p:sldId id="1355" r:id="rId10"/>
    <p:sldId id="1356" r:id="rId11"/>
    <p:sldId id="1357" r:id="rId12"/>
    <p:sldId id="1497" r:id="rId13"/>
    <p:sldId id="1498" r:id="rId14"/>
    <p:sldId id="1499" r:id="rId15"/>
    <p:sldId id="757" r:id="rId16"/>
    <p:sldId id="1169" r:id="rId17"/>
    <p:sldId id="1129" r:id="rId18"/>
    <p:sldId id="1148" r:id="rId19"/>
    <p:sldId id="1170" r:id="rId20"/>
    <p:sldId id="1171" r:id="rId21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67" autoAdjust="0"/>
  </p:normalViewPr>
  <p:slideViewPr>
    <p:cSldViewPr snapToGrid="0">
      <p:cViewPr varScale="1">
        <p:scale>
          <a:sx n="101" d="100"/>
          <a:sy n="101" d="100"/>
        </p:scale>
        <p:origin x="3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3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hoto of jar testing">
            <a:extLst>
              <a:ext uri="{FF2B5EF4-FFF2-40B4-BE49-F238E27FC236}">
                <a16:creationId xmlns:a16="http://schemas.microsoft.com/office/drawing/2014/main" id="{972C8656-A597-C895-2379-DD5624AA62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D38A241E-0395-41E5-8607-BAA2799A4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4892040"/>
            <a:ext cx="12191999" cy="1965960"/>
          </a:xfrm>
          <a:prstGeom prst="rect">
            <a:avLst/>
          </a:prstGeom>
          <a:solidFill>
            <a:schemeClr val="bg1">
              <a:alpha val="7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9264" y="5154168"/>
            <a:ext cx="6973204" cy="1477860"/>
          </a:xfrm>
        </p:spPr>
        <p:txBody>
          <a:bodyPr anchor="ctr">
            <a:no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CA1710001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 County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8200" y="5154167"/>
            <a:ext cx="2892986" cy="1477859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21, 2022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E352288-84AD-4CA8-BCD5-76C29D34E1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38160" y="5325066"/>
            <a:ext cx="0" cy="9144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882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521685"/>
              </p:ext>
            </p:extLst>
          </p:nvPr>
        </p:nvGraphicFramePr>
        <p:xfrm>
          <a:off x="131976" y="1444283"/>
          <a:ext cx="11568793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30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1241376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460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89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70571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411093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24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2494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81036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15570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663328311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17-24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Flash 20 sec (200 RPM), Floc  5 min (30 RPM)</a:t>
            </a:r>
          </a:p>
        </p:txBody>
      </p:sp>
    </p:spTree>
    <p:extLst>
      <p:ext uri="{BB962C8B-B14F-4D97-AF65-F5344CB8AC3E}">
        <p14:creationId xmlns:p14="http://schemas.microsoft.com/office/powerpoint/2010/main" val="269226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042350"/>
              </p:ext>
            </p:extLst>
          </p:nvPr>
        </p:nvGraphicFramePr>
        <p:xfrm>
          <a:off x="131976" y="1444283"/>
          <a:ext cx="11759709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779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964304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992946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60278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77313">
                  <a:extLst>
                    <a:ext uri="{9D8B030D-6E8A-4147-A177-3AD203B41FA5}">
                      <a16:colId xmlns:a16="http://schemas.microsoft.com/office/drawing/2014/main" val="3944230591"/>
                    </a:ext>
                  </a:extLst>
                </a:gridCol>
                <a:gridCol w="961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9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6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2640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27426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25-28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4048234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943281"/>
              </p:ext>
            </p:extLst>
          </p:nvPr>
        </p:nvGraphicFramePr>
        <p:xfrm>
          <a:off x="131976" y="1444283"/>
          <a:ext cx="11986453" cy="4482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830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81631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325419">
                  <a:extLst>
                    <a:ext uri="{9D8B030D-6E8A-4147-A177-3AD203B41FA5}">
                      <a16:colId xmlns:a16="http://schemas.microsoft.com/office/drawing/2014/main" val="1942415032"/>
                    </a:ext>
                  </a:extLst>
                </a:gridCol>
                <a:gridCol w="132541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66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097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17721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6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29-36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79586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242276"/>
              </p:ext>
            </p:extLst>
          </p:nvPr>
        </p:nvGraphicFramePr>
        <p:xfrm>
          <a:off x="120686" y="1710983"/>
          <a:ext cx="11759709" cy="2407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558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87849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36628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123996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94423059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47452229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90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5220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947603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59192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37-40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Pre-ozone was applied</a:t>
            </a:r>
          </a:p>
        </p:txBody>
      </p:sp>
    </p:spTree>
    <p:extLst>
      <p:ext uri="{BB962C8B-B14F-4D97-AF65-F5344CB8AC3E}">
        <p14:creationId xmlns:p14="http://schemas.microsoft.com/office/powerpoint/2010/main" val="3496468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750919"/>
              </p:ext>
            </p:extLst>
          </p:nvPr>
        </p:nvGraphicFramePr>
        <p:xfrm>
          <a:off x="120686" y="1710983"/>
          <a:ext cx="11759709" cy="2407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558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87849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36628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123996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94423059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47452229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90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5220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947603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59192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41-44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Pre-ozone was applied</a:t>
            </a:r>
          </a:p>
        </p:txBody>
      </p:sp>
    </p:spTree>
    <p:extLst>
      <p:ext uri="{BB962C8B-B14F-4D97-AF65-F5344CB8AC3E}">
        <p14:creationId xmlns:p14="http://schemas.microsoft.com/office/powerpoint/2010/main" val="940733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65989"/>
            <a:ext cx="10948458" cy="69758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Testing – Procedures for </a:t>
            </a:r>
            <a:r>
              <a:rPr 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Actiflo</a:t>
            </a: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1-Liter Jars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2" y="829560"/>
            <a:ext cx="11972040" cy="58069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Jars 1 – 20</a:t>
            </a: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Actiflow</a:t>
            </a: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only):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Start flash mix and hold for 2 minutes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ballast sand and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acrylamide </a:t>
            </a: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polymer during flash mixing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paddled speed to 110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Jars 21 – 44 (</a:t>
            </a:r>
            <a:r>
              <a:rPr lang="en-US" sz="1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Actiflow</a:t>
            </a: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only):  Flash 200 for 20 sec, then reduce paddle speed to 110 and add sand/polymer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 speed to 60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 paddles out of water and settled for 1 minute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Syringe 25 mL from each jar taken 1-inch below surface (25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Filtered through 1.2 um </a:t>
            </a:r>
            <a:r>
              <a:rPr lang="en-US" sz="1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membrane into cuvette (drip rate, 15 mL/90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 or 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8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15E8F-2717-4BFD-8059-2F8E0DF8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Water: Clear Lake</a:t>
            </a:r>
            <a:b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Treatment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Image of pier leading to Clear Lake intake.">
            <a:extLst>
              <a:ext uri="{FF2B5EF4-FFF2-40B4-BE49-F238E27FC236}">
                <a16:creationId xmlns:a16="http://schemas.microsoft.com/office/drawing/2014/main" id="{6A5A1A9A-5314-45FC-9AFF-3C5BFE2688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9" name="Picture 8" descr="Image of Clear Lake and source water intake.">
            <a:extLst>
              <a:ext uri="{FF2B5EF4-FFF2-40B4-BE49-F238E27FC236}">
                <a16:creationId xmlns:a16="http://schemas.microsoft.com/office/drawing/2014/main" id="{34273582-1764-481D-A981-F47F149640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80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D8B5-6EDE-46CC-9EEA-49139CAB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420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 Characteristics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21,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C0F48-7E80-491C-BA7F-1096A7AB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8252"/>
            <a:ext cx="5181600" cy="413861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(at Pier) – After Ozonation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pH: x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7.5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80.2%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0.095/cm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0.29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85.5%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0.067/cm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0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493113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NTU Technologies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9800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Aluminum Chlorohydrate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Water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23.62%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12.5% Al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 mg/L as 9800 = Reduction 1.18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Veolia Water Solutions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HYDREX 3511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Low anionic polymer (dry)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1.0 mg/L as Product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HYDREX 3621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Cationic polymer (dry)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1.0 mg/L as Product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2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027" y="1825625"/>
            <a:ext cx="6017321" cy="451861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NTU Technologies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9810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45-50% Aluminum Chlorohydrate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45-50% Water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~22.4%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~11.9% Al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5% polyamine (50% water, 50% active polyamines)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200 mg/L as Product;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40 mg/L = 1 mg/L polyamines active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5324" y="1825625"/>
            <a:ext cx="512534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NTU Technologies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AD313P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Anionic polymer (dry)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1.0 mg/L as Product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NTU Technologies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CD313P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Cationic polymer (dry)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1.0 mg/L as Product</a:t>
            </a:r>
          </a:p>
        </p:txBody>
      </p:sp>
    </p:spTree>
    <p:extLst>
      <p:ext uri="{BB962C8B-B14F-4D97-AF65-F5344CB8AC3E}">
        <p14:creationId xmlns:p14="http://schemas.microsoft.com/office/powerpoint/2010/main" val="1778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923977"/>
              </p:ext>
            </p:extLst>
          </p:nvPr>
        </p:nvGraphicFramePr>
        <p:xfrm>
          <a:off x="131976" y="1444283"/>
          <a:ext cx="11568795" cy="457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814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8334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30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3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95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09544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04377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1-8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5094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435293"/>
              </p:ext>
            </p:extLst>
          </p:nvPr>
        </p:nvGraphicFramePr>
        <p:xfrm>
          <a:off x="131976" y="1444283"/>
          <a:ext cx="11986453" cy="4482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830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81631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325419">
                  <a:extLst>
                    <a:ext uri="{9D8B030D-6E8A-4147-A177-3AD203B41FA5}">
                      <a16:colId xmlns:a16="http://schemas.microsoft.com/office/drawing/2014/main" val="1942415032"/>
                    </a:ext>
                  </a:extLst>
                </a:gridCol>
                <a:gridCol w="132541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66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097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17721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6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9-16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92780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2076</Words>
  <Application>Microsoft Office PowerPoint</Application>
  <PresentationFormat>Widescreen</PresentationFormat>
  <Paragraphs>779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Clearlake Oaks CWD CA1710001 Lake County Jar Test</vt:lpstr>
      <vt:lpstr>Clearlake Oaks CWD Source Water: Clear Lake Conventional Treatment</vt:lpstr>
      <vt:lpstr>Clearlake Oaks CWD.: Source Water Characteristics October 21, 2022</vt:lpstr>
      <vt:lpstr>UVT/UVA, pathlength 10 mm</vt:lpstr>
      <vt:lpstr>Applied Coagulants for Jar Testing (1)</vt:lpstr>
      <vt:lpstr>Applied Coagulants for Jar Testing (2)</vt:lpstr>
      <vt:lpstr>Coagulant Information</vt:lpstr>
      <vt:lpstr>Source: Clear Lake (Pier): Jar Test 1-8 Results Flash 2 min (200 RPM), Floc1 2 min (110 RPM), Floc2 2 min (60 RPM)</vt:lpstr>
      <vt:lpstr>Source: Clear Lake (Pier): Jar Test 9-16 Results Flash 2 min (200 RPM), Floc1 2 min (110 RPM), Floc2 2 min (60 RPM)</vt:lpstr>
      <vt:lpstr>Source: Clear Lake (Pier): Jar Test 17-24 Results Flash 20 sec (200 RPM), Floc  5 min (30 RPM)</vt:lpstr>
      <vt:lpstr>Source: Clear Lake (Pier): Jar Test 25-28 Results Flash 2 min (200 RPM), Floc1 2 min (110 RPM), Floc2 2 min (60 RPM)</vt:lpstr>
      <vt:lpstr>Source: Clear Lake (Pier): Jar Test 29-36 Results Flash 2 min (200 RPM), Floc1 2 min (110 RPM), Floc2 2 min (60 RPM)</vt:lpstr>
      <vt:lpstr>Source: Clear Lake (Pier): Jar Test 37-40 Results Flash 2 min (200 RPM), Floc1 2 min (110 RPM), Floc2 2 min (60 RPM) Pre-ozone was applied</vt:lpstr>
      <vt:lpstr>Source: Clear Lake (Pier): Jar Test 41-44 Results Flash 2 min (200 RPM), Floc1 2 min (110 RPM), Floc2 2 min (60 RPM) Pre-ozone was applied</vt:lpstr>
      <vt:lpstr>Jar Testing – Procedures for Actiflo, 1-Liter Jars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Clearlake Oaks CWD CA1710001 Lake County Jar Test</dc:title>
  <dc:creator>Schott, Guy@Waterboards</dc:creator>
  <cp:lastModifiedBy>Schott, Guy@Waterboards</cp:lastModifiedBy>
  <cp:revision>58</cp:revision>
  <dcterms:created xsi:type="dcterms:W3CDTF">2021-08-09T21:39:55Z</dcterms:created>
  <dcterms:modified xsi:type="dcterms:W3CDTF">2023-01-06T16:19:39Z</dcterms:modified>
</cp:coreProperties>
</file>