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737" r:id="rId2"/>
    <p:sldId id="638" r:id="rId3"/>
    <p:sldId id="1188" r:id="rId4"/>
    <p:sldId id="1153" r:id="rId5"/>
    <p:sldId id="1322" r:id="rId6"/>
    <p:sldId id="1127" r:id="rId7"/>
    <p:sldId id="1325" r:id="rId8"/>
    <p:sldId id="1355" r:id="rId9"/>
    <p:sldId id="1356" r:id="rId10"/>
    <p:sldId id="1357" r:id="rId11"/>
    <p:sldId id="757" r:id="rId12"/>
    <p:sldId id="1169" r:id="rId13"/>
    <p:sldId id="1129" r:id="rId14"/>
    <p:sldId id="1148" r:id="rId15"/>
    <p:sldId id="1170" r:id="rId16"/>
    <p:sldId id="1171" r:id="rId17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67" autoAdjust="0"/>
  </p:normalViewPr>
  <p:slideViewPr>
    <p:cSldViewPr snapToGrid="0">
      <p:cViewPr varScale="1">
        <p:scale>
          <a:sx n="101" d="100"/>
          <a:sy n="101" d="100"/>
        </p:scale>
        <p:origin x="19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3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5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1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br>
              <a:rPr lang="en-US" sz="1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CA1710001</a:t>
            </a:r>
            <a:br>
              <a:rPr lang="en-US" sz="1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Lake County</a:t>
            </a:r>
            <a:br>
              <a:rPr lang="en-US" sz="1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Guy Schott, P.E.</a:t>
            </a:r>
          </a:p>
          <a:p>
            <a:pPr algn="l"/>
            <a:r>
              <a:rPr lang="en-US" sz="20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20, 2022</a:t>
            </a:r>
          </a:p>
        </p:txBody>
      </p:sp>
      <p:pic>
        <p:nvPicPr>
          <p:cNvPr id="6" name="Picture 5" descr="Jar testing">
            <a:extLst>
              <a:ext uri="{FF2B5EF4-FFF2-40B4-BE49-F238E27FC236}">
                <a16:creationId xmlns:a16="http://schemas.microsoft.com/office/drawing/2014/main" id="{AEAC22AD-B1BB-1309-CDC6-0B0E818403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88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071162"/>
              </p:ext>
            </p:extLst>
          </p:nvPr>
        </p:nvGraphicFramePr>
        <p:xfrm>
          <a:off x="131976" y="1444283"/>
          <a:ext cx="11568794" cy="4147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674">
                  <a:extLst>
                    <a:ext uri="{9D8B030D-6E8A-4147-A177-3AD203B41FA5}">
                      <a16:colId xmlns:a16="http://schemas.microsoft.com/office/drawing/2014/main" val="91802523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9372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024998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Pre-</a:t>
                      </a:r>
                      <a:b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NaOCl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  <a:tr h="45960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719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44870982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32438943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21-28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4048234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46" y="65989"/>
            <a:ext cx="10948458" cy="69758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Testing – Procedures for </a:t>
            </a:r>
            <a:r>
              <a:rPr lang="en-US" sz="4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Actiflo</a:t>
            </a: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1-Liter Jars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2" y="829560"/>
            <a:ext cx="11972040" cy="580691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Start flash mix and hold for 2 minutes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ballast sand 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polymer during flash mixing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paddled speed to 110 RPM for 2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paddle speed to 60 RPM for 2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 paddles out of water and settled for 1 minute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Syringe 25 mL from each jar taken 1-inch below surface (25 mL/12 sec rate)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Filtered through 1.2 um </a:t>
            </a:r>
            <a:r>
              <a:rPr lang="en-US" sz="2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membrane into cuvette (drip rate, 15 mL/90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 or 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settled water turbidity after 5 minutes of total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8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/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15E8F-2717-4BFD-8059-2F8E0DF8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b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Water: Clear Lake</a:t>
            </a:r>
            <a:b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Treatment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94CBDB-A76C-499E-95AB-C0A049E31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Image of pier leading to Clear Lake intake.">
            <a:extLst>
              <a:ext uri="{FF2B5EF4-FFF2-40B4-BE49-F238E27FC236}">
                <a16:creationId xmlns:a16="http://schemas.microsoft.com/office/drawing/2014/main" id="{6A5A1A9A-5314-45FC-9AFF-3C5BFE2688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317635" y="321733"/>
            <a:ext cx="4160452" cy="6214534"/>
          </a:xfrm>
          <a:prstGeom prst="rect">
            <a:avLst/>
          </a:prstGeom>
        </p:spPr>
      </p:pic>
      <p:pic>
        <p:nvPicPr>
          <p:cNvPr id="9" name="Picture 8" descr="Image of Clear Lake and source water intake.">
            <a:extLst>
              <a:ext uri="{FF2B5EF4-FFF2-40B4-BE49-F238E27FC236}">
                <a16:creationId xmlns:a16="http://schemas.microsoft.com/office/drawing/2014/main" id="{34273582-1764-481D-A981-F47F1496409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8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D8B5-6EDE-46CC-9EEA-49139CAB9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420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Water Characteristics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20,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C0F48-7E80-491C-BA7F-1096A7ABF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8252"/>
            <a:ext cx="5181600" cy="413861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US" sz="28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(at Pier) – No Ozonation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pH: x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15.1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74.5%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0.127/cm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0.4 um Filtered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0.61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82.7%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0.082/cm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EC13FD-3544-A50E-AC7D-7E2BE9155292}"/>
              </a:ext>
            </a:extLst>
          </p:cNvPr>
          <p:cNvSpPr txBox="1">
            <a:spLocks/>
          </p:cNvSpPr>
          <p:nvPr/>
        </p:nvSpPr>
        <p:spPr>
          <a:xfrm>
            <a:off x="6229350" y="2018252"/>
            <a:ext cx="5181600" cy="41386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(at Pier) – After-Ozonation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pH: x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12.2 NTU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77.6%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0.109/cm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0.4 um Filtered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1.32 NTU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85.5%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0.067/cm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0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493113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480060" y="1567943"/>
            <a:ext cx="3425957" cy="37216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567943"/>
            <a:ext cx="7161017" cy="4924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(commonly at 254 nm due to its germicidal effect) that passes through a water sample compared to the amount of light that passes through a pure water sample. The measurement is expressed as a percentage, % UVT.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9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38" y="1825625"/>
            <a:ext cx="5832818" cy="435133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Pac 9800 (NTU Technologies)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Aluminum Chlorohydrate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Water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23.62%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12.5% Al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83% Basicity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1.25-1.34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250 mg/L as Product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 mg/L as 9800 = Reduction 1.18 mg/L as CaCO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9" y="1825625"/>
            <a:ext cx="5656729" cy="435133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Veolia Water Solutions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HYDREX 3621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Polymer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Cationic polymer (dry)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1.0 mg/L as Product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2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and/or 0.1 percent strength using 100 and/or 200 mL volumetric flasks.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025614"/>
              </p:ext>
            </p:extLst>
          </p:nvPr>
        </p:nvGraphicFramePr>
        <p:xfrm>
          <a:off x="131976" y="1444283"/>
          <a:ext cx="11568795" cy="457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814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283349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30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3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95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09544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04377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0.051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  <a:tr h="4596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719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44870982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32438943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1-8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25094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074666"/>
              </p:ext>
            </p:extLst>
          </p:nvPr>
        </p:nvGraphicFramePr>
        <p:xfrm>
          <a:off x="131976" y="1444283"/>
          <a:ext cx="11568795" cy="457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114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23819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04377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0.061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0.059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  <a:tr h="4596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719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44870982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32438943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9-16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92780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893673"/>
              </p:ext>
            </p:extLst>
          </p:nvPr>
        </p:nvGraphicFramePr>
        <p:xfrm>
          <a:off x="131976" y="1444283"/>
          <a:ext cx="11568795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164">
                  <a:extLst>
                    <a:ext uri="{9D8B030D-6E8A-4147-A177-3AD203B41FA5}">
                      <a16:colId xmlns:a16="http://schemas.microsoft.com/office/drawing/2014/main" val="409107293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85719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04377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HYDREX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0.059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(Pier)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17-20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2692266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1557</Words>
  <Application>Microsoft Office PowerPoint</Application>
  <PresentationFormat>Widescreen</PresentationFormat>
  <Paragraphs>508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Clearlake Oaks CWD CA1710001 Lake County Jar Test</vt:lpstr>
      <vt:lpstr>Clearlake Oaks CWD Source Water: Clear Lake Conventional Treatment</vt:lpstr>
      <vt:lpstr>Clearlake Oaks CWD.: Source Water Characteristics September 20, 2022</vt:lpstr>
      <vt:lpstr>UVT/UVA, pathlength 10 mm</vt:lpstr>
      <vt:lpstr>Applied Coagulants for Jar Testing (1)</vt:lpstr>
      <vt:lpstr>Coagulant Information</vt:lpstr>
      <vt:lpstr>Source: Clear Lake (Pier): Jar Test 1-8 Results Flash 2 min (200 RPM), Floc1 2 min (110 RPM), Floc2 2 min (60 RPM)</vt:lpstr>
      <vt:lpstr>Source: Clear Lake (Pier): Jar Test 9-16 Results Flash 2 min (200 RPM), Floc1 2 min (110 RPM), Floc2 2 min (60 RPM)</vt:lpstr>
      <vt:lpstr>Source: Clear Lake (Pier): Jar Test 17-20 Results Flash 2 min (200 RPM), Floc1 2 min (110 RPM), Floc2 2 min (60 RPM)</vt:lpstr>
      <vt:lpstr>Source: Clear Lake (Pier): Jar Test 21-28 Results Flash 2 min (200 RPM), Floc1 2 min (110 RPM), Floc2 2 min (60 RPM)</vt:lpstr>
      <vt:lpstr>Jar Testing – Procedures for Actiflo, 1-Liter Jars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Clearlake Oaks CWD CA1710001 Lake County Jar Test</dc:title>
  <dc:creator>Schott, Guy@Waterboards</dc:creator>
  <cp:lastModifiedBy>Guy Schott</cp:lastModifiedBy>
  <cp:revision>45</cp:revision>
  <dcterms:created xsi:type="dcterms:W3CDTF">2021-08-09T21:39:55Z</dcterms:created>
  <dcterms:modified xsi:type="dcterms:W3CDTF">2022-10-13T18:31:08Z</dcterms:modified>
</cp:coreProperties>
</file>