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737" r:id="rId2"/>
    <p:sldId id="638" r:id="rId3"/>
    <p:sldId id="732" r:id="rId4"/>
    <p:sldId id="1188" r:id="rId5"/>
    <p:sldId id="1153" r:id="rId6"/>
    <p:sldId id="1322" r:id="rId7"/>
    <p:sldId id="1350" r:id="rId8"/>
    <p:sldId id="1127" r:id="rId9"/>
    <p:sldId id="1324" r:id="rId10"/>
    <p:sldId id="1351" r:id="rId11"/>
    <p:sldId id="1325" r:id="rId12"/>
    <p:sldId id="1326" r:id="rId13"/>
    <p:sldId id="1327" r:id="rId14"/>
    <p:sldId id="1352" r:id="rId15"/>
    <p:sldId id="1353" r:id="rId16"/>
    <p:sldId id="757" r:id="rId17"/>
    <p:sldId id="1169" r:id="rId18"/>
    <p:sldId id="1129" r:id="rId19"/>
    <p:sldId id="1148" r:id="rId20"/>
    <p:sldId id="1170" r:id="rId21"/>
    <p:sldId id="1171" r:id="rId22"/>
  </p:sldIdLst>
  <p:sldSz cx="12192000" cy="6858000"/>
  <p:notesSz cx="7010400" cy="92964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367" autoAdjust="0"/>
  </p:normalViewPr>
  <p:slideViewPr>
    <p:cSldViewPr snapToGrid="0">
      <p:cViewPr varScale="1">
        <p:scale>
          <a:sx n="101" d="100"/>
          <a:sy n="101" d="100"/>
        </p:scale>
        <p:origin x="312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1EFBF0F-E7FD-484D-BBA2-910229994995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E3150F4-05B9-4F1A-A748-0CB3DFC0A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600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3150F4-05B9-4F1A-A748-0CB3DFC0AEB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251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201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449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117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80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433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667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614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449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272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164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765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FF843-9FE6-4ADA-8A19-21F1FE062163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3001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www.sigmaaldrich.com/united-states.html" TargetMode="Externa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Guy.Schott@waterboards.ca.gov" TargetMode="External"/><Relationship Id="rId2" Type="http://schemas.openxmlformats.org/officeDocument/2006/relationships/hyperlink" Target="https://www.waterboards.ca.gov/drinking_water/programs/districts/mendocino_district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>
            <a:extLst>
              <a:ext uri="{FF2B5EF4-FFF2-40B4-BE49-F238E27FC236}">
                <a16:creationId xmlns:a16="http://schemas.microsoft.com/office/drawing/2014/main" id="{86295E7F-EA66-480B-B001-C8BE7CD619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0040" y="4892040"/>
            <a:ext cx="11548872" cy="1645920"/>
          </a:xfrm>
          <a:prstGeom prst="rect">
            <a:avLst/>
          </a:prstGeom>
          <a:solidFill>
            <a:srgbClr val="262626"/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8686" y="5091762"/>
            <a:ext cx="7484787" cy="1264588"/>
          </a:xfrm>
        </p:spPr>
        <p:txBody>
          <a:bodyPr anchor="ctr">
            <a:noAutofit/>
          </a:bodyPr>
          <a:lstStyle/>
          <a:p>
            <a:pPr algn="r"/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Clearlake Oaks CWD</a:t>
            </a:r>
            <a:b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CA1710001</a:t>
            </a:r>
            <a:b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Lake County</a:t>
            </a:r>
            <a:b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 Test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02119" y="5091763"/>
            <a:ext cx="2871195" cy="1264587"/>
          </a:xfrm>
        </p:spPr>
        <p:txBody>
          <a:bodyPr anchor="ctr">
            <a:normAutofit/>
          </a:bodyPr>
          <a:lstStyle/>
          <a:p>
            <a:pPr algn="l"/>
            <a:r>
              <a:rPr lang="en-US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Guy Schott, P.E.</a:t>
            </a:r>
          </a:p>
          <a:p>
            <a:pPr algn="l"/>
            <a:r>
              <a:rPr lang="en-US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September 7, 2022</a:t>
            </a:r>
          </a:p>
        </p:txBody>
      </p:sp>
      <p:pic>
        <p:nvPicPr>
          <p:cNvPr id="5" name="Picture 4" descr="Image of Jar testing">
            <a:extLst>
              <a:ext uri="{FF2B5EF4-FFF2-40B4-BE49-F238E27FC236}">
                <a16:creationId xmlns:a16="http://schemas.microsoft.com/office/drawing/2014/main" id="{41020E50-3061-48A6-9ECA-3105DA078C8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320040" y="320040"/>
            <a:ext cx="11548872" cy="4462272"/>
          </a:xfrm>
          <a:prstGeom prst="rect">
            <a:avLst/>
          </a:prstGeom>
        </p:spPr>
      </p:pic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E126E481-B945-4179-BD79-05E96E9B29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48820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0744452"/>
              </p:ext>
            </p:extLst>
          </p:nvPr>
        </p:nvGraphicFramePr>
        <p:xfrm>
          <a:off x="131975" y="1444283"/>
          <a:ext cx="11166645" cy="2834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9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7888">
                  <a:extLst>
                    <a:ext uri="{9D8B030D-6E8A-4147-A177-3AD203B41FA5}">
                      <a16:colId xmlns:a16="http://schemas.microsoft.com/office/drawing/2014/main" val="3769542698"/>
                    </a:ext>
                  </a:extLst>
                </a:gridCol>
                <a:gridCol w="1411102">
                  <a:extLst>
                    <a:ext uri="{9D8B030D-6E8A-4147-A177-3AD203B41FA5}">
                      <a16:colId xmlns:a16="http://schemas.microsoft.com/office/drawing/2014/main" val="723571575"/>
                    </a:ext>
                  </a:extLst>
                </a:gridCol>
                <a:gridCol w="1442459">
                  <a:extLst>
                    <a:ext uri="{9D8B030D-6E8A-4147-A177-3AD203B41FA5}">
                      <a16:colId xmlns:a16="http://schemas.microsoft.com/office/drawing/2014/main" val="292442534"/>
                    </a:ext>
                  </a:extLst>
                </a:gridCol>
                <a:gridCol w="11602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334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738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713936">
                  <a:extLst>
                    <a:ext uri="{9D8B030D-6E8A-4147-A177-3AD203B41FA5}">
                      <a16:colId xmlns:a16="http://schemas.microsoft.com/office/drawing/2014/main" val="299050871"/>
                    </a:ext>
                  </a:extLst>
                </a:gridCol>
                <a:gridCol w="1133839">
                  <a:extLst>
                    <a:ext uri="{9D8B030D-6E8A-4147-A177-3AD203B41FA5}">
                      <a16:colId xmlns:a16="http://schemas.microsoft.com/office/drawing/2014/main" val="22604056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Jar 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9800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Ballast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3523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UVA/cm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%UVA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Settle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NTU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min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0.41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84.7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0.072</a:t>
                      </a:r>
                    </a:p>
                  </a:txBody>
                  <a:tcPr marL="5582" marR="5582" marT="5582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17.2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8.7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84.6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0.072</a:t>
                      </a:r>
                    </a:p>
                  </a:txBody>
                  <a:tcPr marL="5582" marR="5582" marT="5582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17.2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7.3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84.7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0.072</a:t>
                      </a:r>
                    </a:p>
                  </a:txBody>
                  <a:tcPr marL="5582" marR="5582" marT="5582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17.2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8.2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0.41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85.1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0.070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19.5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6.5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23AFC211-3A93-4D35-ABDF-9B8CB1DE2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314" y="119063"/>
            <a:ext cx="11400455" cy="1325562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Source: Clear Lake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: Jar Test 5-8 Results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Flash 2 min (200 RPM), Floc1 2 min (110 RPM), Floc2 3 min (60 RPM)</a:t>
            </a:r>
          </a:p>
        </p:txBody>
      </p:sp>
    </p:spTree>
    <p:extLst>
      <p:ext uri="{BB962C8B-B14F-4D97-AF65-F5344CB8AC3E}">
        <p14:creationId xmlns:p14="http://schemas.microsoft.com/office/powerpoint/2010/main" val="1164179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9804103"/>
              </p:ext>
            </p:extLst>
          </p:nvPr>
        </p:nvGraphicFramePr>
        <p:xfrm>
          <a:off x="131976" y="1444283"/>
          <a:ext cx="11568794" cy="46658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61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1136">
                  <a:extLst>
                    <a:ext uri="{9D8B030D-6E8A-4147-A177-3AD203B41FA5}">
                      <a16:colId xmlns:a16="http://schemas.microsoft.com/office/drawing/2014/main" val="3769542698"/>
                    </a:ext>
                  </a:extLst>
                </a:gridCol>
                <a:gridCol w="1158742">
                  <a:extLst>
                    <a:ext uri="{9D8B030D-6E8A-4147-A177-3AD203B41FA5}">
                      <a16:colId xmlns:a16="http://schemas.microsoft.com/office/drawing/2014/main" val="3784119251"/>
                    </a:ext>
                  </a:extLst>
                </a:gridCol>
                <a:gridCol w="1522917">
                  <a:extLst>
                    <a:ext uri="{9D8B030D-6E8A-4147-A177-3AD203B41FA5}">
                      <a16:colId xmlns:a16="http://schemas.microsoft.com/office/drawing/2014/main" val="292442534"/>
                    </a:ext>
                  </a:extLst>
                </a:gridCol>
                <a:gridCol w="12249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22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5602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809537">
                  <a:extLst>
                    <a:ext uri="{9D8B030D-6E8A-4147-A177-3AD203B41FA5}">
                      <a16:colId xmlns:a16="http://schemas.microsoft.com/office/drawing/2014/main" val="299050871"/>
                    </a:ext>
                  </a:extLst>
                </a:gridCol>
                <a:gridCol w="1197083">
                  <a:extLst>
                    <a:ext uri="{9D8B030D-6E8A-4147-A177-3AD203B41FA5}">
                      <a16:colId xmlns:a16="http://schemas.microsoft.com/office/drawing/2014/main" val="22604056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Jar 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9800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Ballast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3523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UVA/cm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%UVA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Settle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NTU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min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85.6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0.067</a:t>
                      </a:r>
                    </a:p>
                  </a:txBody>
                  <a:tcPr marL="5582" marR="5582" marT="5582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23.0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85.5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0.068</a:t>
                      </a:r>
                    </a:p>
                  </a:txBody>
                  <a:tcPr marL="5582" marR="5582" marT="5582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21.8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7.6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0.21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85.9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0.066</a:t>
                      </a:r>
                    </a:p>
                  </a:txBody>
                  <a:tcPr marL="5582" marR="5582" marT="5582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24.1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9.7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0.12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86.7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0.061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29.9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9.2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86.4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27.6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9.2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3691272930"/>
                  </a:ext>
                </a:extLst>
              </a:tr>
              <a:tr h="45960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86.7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0.061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29.9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6.6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367192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1.5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86.7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0.061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29.9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5.1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3444870982"/>
                  </a:ext>
                </a:extLst>
              </a:tr>
              <a:tr h="24618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1.5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86.7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0.061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29.9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6.4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324389433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23AFC211-3A93-4D35-ABDF-9B8CB1DE2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314" y="119063"/>
            <a:ext cx="11400455" cy="1325562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Source: Clear Lake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: Jar Test 9-16 Results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Flash 2 min (200 RPM), Floc1 2 min (110 RPM), Floc2 2 min (60 RPM)</a:t>
            </a:r>
          </a:p>
        </p:txBody>
      </p:sp>
    </p:spTree>
    <p:extLst>
      <p:ext uri="{BB962C8B-B14F-4D97-AF65-F5344CB8AC3E}">
        <p14:creationId xmlns:p14="http://schemas.microsoft.com/office/powerpoint/2010/main" val="2509490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4316887"/>
              </p:ext>
            </p:extLst>
          </p:nvPr>
        </p:nvGraphicFramePr>
        <p:xfrm>
          <a:off x="131976" y="1444283"/>
          <a:ext cx="11759710" cy="2834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22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4255">
                  <a:extLst>
                    <a:ext uri="{9D8B030D-6E8A-4147-A177-3AD203B41FA5}">
                      <a16:colId xmlns:a16="http://schemas.microsoft.com/office/drawing/2014/main" val="3769542698"/>
                    </a:ext>
                  </a:extLst>
                </a:gridCol>
                <a:gridCol w="1055077">
                  <a:extLst>
                    <a:ext uri="{9D8B030D-6E8A-4147-A177-3AD203B41FA5}">
                      <a16:colId xmlns:a16="http://schemas.microsoft.com/office/drawing/2014/main" val="3784119251"/>
                    </a:ext>
                  </a:extLst>
                </a:gridCol>
                <a:gridCol w="1225899">
                  <a:extLst>
                    <a:ext uri="{9D8B030D-6E8A-4147-A177-3AD203B41FA5}">
                      <a16:colId xmlns:a16="http://schemas.microsoft.com/office/drawing/2014/main" val="723571575"/>
                    </a:ext>
                  </a:extLst>
                </a:gridCol>
                <a:gridCol w="1386672">
                  <a:extLst>
                    <a:ext uri="{9D8B030D-6E8A-4147-A177-3AD203B41FA5}">
                      <a16:colId xmlns:a16="http://schemas.microsoft.com/office/drawing/2014/main" val="292442534"/>
                    </a:ext>
                  </a:extLst>
                </a:gridCol>
                <a:gridCol w="11153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857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1681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647650">
                  <a:extLst>
                    <a:ext uri="{9D8B030D-6E8A-4147-A177-3AD203B41FA5}">
                      <a16:colId xmlns:a16="http://schemas.microsoft.com/office/drawing/2014/main" val="299050871"/>
                    </a:ext>
                  </a:extLst>
                </a:gridCol>
                <a:gridCol w="1089988">
                  <a:extLst>
                    <a:ext uri="{9D8B030D-6E8A-4147-A177-3AD203B41FA5}">
                      <a16:colId xmlns:a16="http://schemas.microsoft.com/office/drawing/2014/main" val="22604056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Jar 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9800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9890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Ballast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3523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UVA/cm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%UVA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Settle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NTU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min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86.6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0.062</a:t>
                      </a:r>
                    </a:p>
                  </a:txBody>
                  <a:tcPr marL="5582" marR="5582" marT="5582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4.8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86.6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0.062</a:t>
                      </a:r>
                    </a:p>
                  </a:txBody>
                  <a:tcPr marL="5582" marR="5582" marT="5582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28.7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5.8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86.9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0.060</a:t>
                      </a:r>
                    </a:p>
                  </a:txBody>
                  <a:tcPr marL="5582" marR="5582" marT="5582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31.0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6.7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86.4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0.061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29.9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4.3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23AFC211-3A93-4D35-ABDF-9B8CB1DE2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314" y="119063"/>
            <a:ext cx="11400455" cy="1325562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Source: Clear Lake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: Jar Test 17-20 Results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Flash 2 min (200 RPM), Floc1 2 min (110 RPM), Floc2 2 min (60 RPM)</a:t>
            </a:r>
          </a:p>
        </p:txBody>
      </p:sp>
    </p:spTree>
    <p:extLst>
      <p:ext uri="{BB962C8B-B14F-4D97-AF65-F5344CB8AC3E}">
        <p14:creationId xmlns:p14="http://schemas.microsoft.com/office/powerpoint/2010/main" val="13431661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8871474"/>
              </p:ext>
            </p:extLst>
          </p:nvPr>
        </p:nvGraphicFramePr>
        <p:xfrm>
          <a:off x="131976" y="1444283"/>
          <a:ext cx="11895903" cy="3291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00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1689">
                  <a:extLst>
                    <a:ext uri="{9D8B030D-6E8A-4147-A177-3AD203B41FA5}">
                      <a16:colId xmlns:a16="http://schemas.microsoft.com/office/drawing/2014/main" val="3769542698"/>
                    </a:ext>
                  </a:extLst>
                </a:gridCol>
                <a:gridCol w="1222341">
                  <a:extLst>
                    <a:ext uri="{9D8B030D-6E8A-4147-A177-3AD203B41FA5}">
                      <a16:colId xmlns:a16="http://schemas.microsoft.com/office/drawing/2014/main" val="352609006"/>
                    </a:ext>
                  </a:extLst>
                </a:gridCol>
                <a:gridCol w="1222341">
                  <a:extLst>
                    <a:ext uri="{9D8B030D-6E8A-4147-A177-3AD203B41FA5}">
                      <a16:colId xmlns:a16="http://schemas.microsoft.com/office/drawing/2014/main" val="723571575"/>
                    </a:ext>
                  </a:extLst>
                </a:gridCol>
                <a:gridCol w="1382647">
                  <a:extLst>
                    <a:ext uri="{9D8B030D-6E8A-4147-A177-3AD203B41FA5}">
                      <a16:colId xmlns:a16="http://schemas.microsoft.com/office/drawing/2014/main" val="292442534"/>
                    </a:ext>
                  </a:extLst>
                </a:gridCol>
                <a:gridCol w="11121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822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127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642867">
                  <a:extLst>
                    <a:ext uri="{9D8B030D-6E8A-4147-A177-3AD203B41FA5}">
                      <a16:colId xmlns:a16="http://schemas.microsoft.com/office/drawing/2014/main" val="299050871"/>
                    </a:ext>
                  </a:extLst>
                </a:gridCol>
                <a:gridCol w="1086824">
                  <a:extLst>
                    <a:ext uri="{9D8B030D-6E8A-4147-A177-3AD203B41FA5}">
                      <a16:colId xmlns:a16="http://schemas.microsoft.com/office/drawing/2014/main" val="22604056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Jar 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Dry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</a:t>
                      </a:r>
                      <a:r>
                        <a:rPr kumimoji="0" lang="en-US" sz="2000" b="1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SO</a:t>
                      </a:r>
                      <a:r>
                        <a:rPr kumimoji="0" lang="en-US" sz="2000" b="1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Ballast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3523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UVA/cm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%UVA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Settle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NTU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min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15.4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85.5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0.067</a:t>
                      </a:r>
                    </a:p>
                  </a:txBody>
                  <a:tcPr marL="5582" marR="5582" marT="5582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23.0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5.7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86.1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0.064</a:t>
                      </a:r>
                    </a:p>
                  </a:txBody>
                  <a:tcPr marL="5582" marR="5582" marT="5582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26.4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9.6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19.2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86.5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0.062</a:t>
                      </a:r>
                    </a:p>
                  </a:txBody>
                  <a:tcPr marL="5582" marR="5582" marT="5582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28.7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5.9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21.1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87.0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31.0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4.3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26.9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88.0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36.8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6.4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3691272930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23AFC211-3A93-4D35-ABDF-9B8CB1DE2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314" y="119063"/>
            <a:ext cx="11400455" cy="1325562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Source: Clear Lake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: Jar Test 21-25 Results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Flash 2 min (200 RPM), Floc1 2 min (110 RPM), Floc2 2 min (60 RPM)</a:t>
            </a:r>
          </a:p>
        </p:txBody>
      </p:sp>
    </p:spTree>
    <p:extLst>
      <p:ext uri="{BB962C8B-B14F-4D97-AF65-F5344CB8AC3E}">
        <p14:creationId xmlns:p14="http://schemas.microsoft.com/office/powerpoint/2010/main" val="24529289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6671855"/>
              </p:ext>
            </p:extLst>
          </p:nvPr>
        </p:nvGraphicFramePr>
        <p:xfrm>
          <a:off x="131976" y="1444283"/>
          <a:ext cx="11400454" cy="2377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11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5220">
                  <a:extLst>
                    <a:ext uri="{9D8B030D-6E8A-4147-A177-3AD203B41FA5}">
                      <a16:colId xmlns:a16="http://schemas.microsoft.com/office/drawing/2014/main" val="3769542698"/>
                    </a:ext>
                  </a:extLst>
                </a:gridCol>
                <a:gridCol w="1343025">
                  <a:extLst>
                    <a:ext uri="{9D8B030D-6E8A-4147-A177-3AD203B41FA5}">
                      <a16:colId xmlns:a16="http://schemas.microsoft.com/office/drawing/2014/main" val="723571575"/>
                    </a:ext>
                  </a:extLst>
                </a:gridCol>
                <a:gridCol w="1304925">
                  <a:extLst>
                    <a:ext uri="{9D8B030D-6E8A-4147-A177-3AD203B41FA5}">
                      <a16:colId xmlns:a16="http://schemas.microsoft.com/office/drawing/2014/main" val="292442534"/>
                    </a:ext>
                  </a:extLst>
                </a:gridCol>
                <a:gridCol w="1333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858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33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532391">
                  <a:extLst>
                    <a:ext uri="{9D8B030D-6E8A-4147-A177-3AD203B41FA5}">
                      <a16:colId xmlns:a16="http://schemas.microsoft.com/office/drawing/2014/main" val="299050871"/>
                    </a:ext>
                  </a:extLst>
                </a:gridCol>
                <a:gridCol w="1160839">
                  <a:extLst>
                    <a:ext uri="{9D8B030D-6E8A-4147-A177-3AD203B41FA5}">
                      <a16:colId xmlns:a16="http://schemas.microsoft.com/office/drawing/2014/main" val="22604056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Jar 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CTC-0011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Ballast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3523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UVA/cm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%UVA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Settle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NTU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min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85.7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0.067</a:t>
                      </a:r>
                    </a:p>
                  </a:txBody>
                  <a:tcPr marL="5582" marR="5582" marT="5582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23.0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11.6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85.8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0.066</a:t>
                      </a:r>
                    </a:p>
                  </a:txBody>
                  <a:tcPr marL="5582" marR="5582" marT="5582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24.1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7.3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87.4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0.058</a:t>
                      </a:r>
                    </a:p>
                  </a:txBody>
                  <a:tcPr marL="5582" marR="5582" marT="5582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33.3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4.6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23AFC211-3A93-4D35-ABDF-9B8CB1DE2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314" y="119063"/>
            <a:ext cx="11400455" cy="1325562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Source: Clear Lake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: Jar Test 26-28 Results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Flash 2 min (200 RPM), Floc1 2 min (110 RPM), Floc2 2 min (60 RPM)</a:t>
            </a:r>
          </a:p>
        </p:txBody>
      </p:sp>
    </p:spTree>
    <p:extLst>
      <p:ext uri="{BB962C8B-B14F-4D97-AF65-F5344CB8AC3E}">
        <p14:creationId xmlns:p14="http://schemas.microsoft.com/office/powerpoint/2010/main" val="31051313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2460936"/>
              </p:ext>
            </p:extLst>
          </p:nvPr>
        </p:nvGraphicFramePr>
        <p:xfrm>
          <a:off x="131976" y="1444283"/>
          <a:ext cx="11759710" cy="4663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22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4255">
                  <a:extLst>
                    <a:ext uri="{9D8B030D-6E8A-4147-A177-3AD203B41FA5}">
                      <a16:colId xmlns:a16="http://schemas.microsoft.com/office/drawing/2014/main" val="3769542698"/>
                    </a:ext>
                  </a:extLst>
                </a:gridCol>
                <a:gridCol w="1055077">
                  <a:extLst>
                    <a:ext uri="{9D8B030D-6E8A-4147-A177-3AD203B41FA5}">
                      <a16:colId xmlns:a16="http://schemas.microsoft.com/office/drawing/2014/main" val="3784119251"/>
                    </a:ext>
                  </a:extLst>
                </a:gridCol>
                <a:gridCol w="1225899">
                  <a:extLst>
                    <a:ext uri="{9D8B030D-6E8A-4147-A177-3AD203B41FA5}">
                      <a16:colId xmlns:a16="http://schemas.microsoft.com/office/drawing/2014/main" val="723571575"/>
                    </a:ext>
                  </a:extLst>
                </a:gridCol>
                <a:gridCol w="1386672">
                  <a:extLst>
                    <a:ext uri="{9D8B030D-6E8A-4147-A177-3AD203B41FA5}">
                      <a16:colId xmlns:a16="http://schemas.microsoft.com/office/drawing/2014/main" val="292442534"/>
                    </a:ext>
                  </a:extLst>
                </a:gridCol>
                <a:gridCol w="11153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857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1681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647650">
                  <a:extLst>
                    <a:ext uri="{9D8B030D-6E8A-4147-A177-3AD203B41FA5}">
                      <a16:colId xmlns:a16="http://schemas.microsoft.com/office/drawing/2014/main" val="299050871"/>
                    </a:ext>
                  </a:extLst>
                </a:gridCol>
                <a:gridCol w="1089988">
                  <a:extLst>
                    <a:ext uri="{9D8B030D-6E8A-4147-A177-3AD203B41FA5}">
                      <a16:colId xmlns:a16="http://schemas.microsoft.com/office/drawing/2014/main" val="22604056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Jar 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9800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9890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Ballast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3523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UVA/cm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%UVA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Settle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NTU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min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0.064</a:t>
                      </a:r>
                    </a:p>
                  </a:txBody>
                  <a:tcPr marL="5582" marR="5582" marT="5582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0.86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0.058</a:t>
                      </a:r>
                    </a:p>
                  </a:txBody>
                  <a:tcPr marL="5582" marR="5582" marT="5582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33.3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0.71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86.9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0.060</a:t>
                      </a:r>
                    </a:p>
                  </a:txBody>
                  <a:tcPr marL="5582" marR="5582" marT="5582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31.0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1.11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87.2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32.2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1.77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86.9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31.0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3.56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34775128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87.5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34.5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2.88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2573185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87.8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35.6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3.44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658984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87.8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35.6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0.62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607220615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23AFC211-3A93-4D35-ABDF-9B8CB1DE2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314" y="119063"/>
            <a:ext cx="11400455" cy="1325562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Source: Clear Lake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: Jar Test 29-36 Results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Flash 2 min (200 RPM), Floc1 2 min (110 RPM), Floc2 2 min (60 RPM)</a:t>
            </a:r>
          </a:p>
        </p:txBody>
      </p:sp>
    </p:spTree>
    <p:extLst>
      <p:ext uri="{BB962C8B-B14F-4D97-AF65-F5344CB8AC3E}">
        <p14:creationId xmlns:p14="http://schemas.microsoft.com/office/powerpoint/2010/main" val="18441912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2BCBF-DE54-4B13-B7FD-6F0A91E7A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246" y="65989"/>
            <a:ext cx="10948458" cy="697582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 Testing – Procedures for </a:t>
            </a:r>
            <a:r>
              <a:rPr lang="en-US" sz="40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Actiflo</a:t>
            </a:r>
            <a:r>
              <a:rPr lang="en-US" sz="4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1-Liter Jars</a:t>
            </a:r>
          </a:p>
        </p:txBody>
      </p:sp>
      <p:sp>
        <p:nvSpPr>
          <p:cNvPr id="47" name="Content Placeholder 2">
            <a:extLst>
              <a:ext uri="{FF2B5EF4-FFF2-40B4-BE49-F238E27FC236}">
                <a16:creationId xmlns:a16="http://schemas.microsoft.com/office/drawing/2014/main" id="{03522FC9-9B5B-42E9-AFBC-560C03AAA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42" y="829560"/>
            <a:ext cx="11972040" cy="580691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Fill jars with source water prior to coagulant injection and set paddle speed at 30 rpm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chemicals (i.e., NaOCl, primary coagulant, coagulant aid) to each jar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Start flash mix and hold for 2 minutes (200 rpm)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ballast sand and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acrylamide </a:t>
            </a:r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polymer during flash mixing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Reduce paddled speed to 110 RPM for 2 minutes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Reduce paddle speed to 60 RPM for 2 minutes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Raise paddles out of water and settled for 1 minute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Syringe 25 mL from each jar taken 1-inch below surface (25 mL/12 sec rate)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Filtered through 1.2 um </a:t>
            </a:r>
            <a:r>
              <a:rPr lang="en-US" sz="24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isopore</a:t>
            </a:r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membrane into cuvette (drip rate, 15 mL/90 sec)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Measure filtrate turbidity, chlorine residual and %UVT or UVA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Measure settled water turbidity after 5 minutes of total setting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Record all data</a:t>
            </a:r>
          </a:p>
          <a:p>
            <a:pPr marL="0" indent="0">
              <a:buNone/>
            </a:pPr>
            <a:endParaRPr lang="en-US" sz="24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4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4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4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4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9867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66337-CE30-4E8B-A13C-E7CB0808D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444" y="322091"/>
            <a:ext cx="5006336" cy="1325563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Jar Test</a:t>
            </a:r>
            <a:b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Filterability Test Equipment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ACA29E-0321-4002-88D1-8B5CC77C3E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65176" y="1518082"/>
            <a:ext cx="6775704" cy="5220069"/>
          </a:xfrm>
        </p:spPr>
        <p:txBody>
          <a:bodyPr vert="horz" lIns="91440" tIns="45720" rIns="91440" bIns="45720" rtlCol="0" anchor="t">
            <a:no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Turbidity Instrument</a:t>
            </a:r>
          </a:p>
          <a:p>
            <a:pPr>
              <a:spcBef>
                <a:spcPts val="0"/>
              </a:spcBef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Syringe w/Luer-Lock Tip, 30 cc </a:t>
            </a:r>
          </a:p>
          <a:p>
            <a:pPr>
              <a:spcBef>
                <a:spcPts val="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(part#: 2225800, by Hach)</a:t>
            </a:r>
          </a:p>
          <a:p>
            <a:pPr indent="-2286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Swinnex Filter Holder, 25 mm                                   (part#: SX0002500)</a:t>
            </a:r>
          </a:p>
          <a:p>
            <a:pPr indent="-2286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Isopore Membrane Filter, 1.2 um absolute </a:t>
            </a:r>
          </a:p>
          <a:p>
            <a:pPr>
              <a:spcBef>
                <a:spcPts val="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pore size, </a:t>
            </a:r>
          </a:p>
          <a:p>
            <a:pPr>
              <a:spcBef>
                <a:spcPts val="0"/>
              </a:spcBef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Φ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 25 mm , thickness: 24 um, </a:t>
            </a:r>
          </a:p>
          <a:p>
            <a:pPr>
              <a:spcBef>
                <a:spcPts val="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hydrophilic polycarbonate membrane</a:t>
            </a:r>
          </a:p>
          <a:p>
            <a:pPr>
              <a:spcBef>
                <a:spcPts val="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(part #: RTTP02500)</a:t>
            </a:r>
          </a:p>
          <a:p>
            <a:pPr indent="-2286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Go to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Sigma-Aldrich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for laboratory supplies  http://www.sigmaaldrich.com/united-states.html</a:t>
            </a:r>
          </a:p>
        </p:txBody>
      </p:sp>
      <p:pic>
        <p:nvPicPr>
          <p:cNvPr id="8" name="Picture Placeholder 7" descr="An image of filter test equipment: Turbidity meter, syringes, filter holders, 1.2 micron filters and cuvettes.">
            <a:extLst>
              <a:ext uri="{FF2B5EF4-FFF2-40B4-BE49-F238E27FC236}">
                <a16:creationId xmlns:a16="http://schemas.microsoft.com/office/drawing/2014/main" id="{DEF1E14A-41AE-44B3-AAC8-FE2F080A76F2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167846" y="0"/>
            <a:ext cx="6024154" cy="685799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1013318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1C8F8-1390-43E2-A290-93BB11945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152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Isopore Membrane Information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2369561-20DE-49D7-BDA9-84D7F50719B6}"/>
              </a:ext>
            </a:extLst>
          </p:cNvPr>
          <p:cNvGraphicFramePr>
            <a:graphicFrameLocks noGrp="1"/>
          </p:cNvGraphicFramePr>
          <p:nvPr/>
        </p:nvGraphicFramePr>
        <p:xfrm>
          <a:off x="261255" y="1096030"/>
          <a:ext cx="11501657" cy="5229931"/>
        </p:xfrm>
        <a:graphic>
          <a:graphicData uri="http://schemas.openxmlformats.org/drawingml/2006/table">
            <a:tbl>
              <a:tblPr firstRow="1" firstCol="1"/>
              <a:tblGrid>
                <a:gridCol w="3027672">
                  <a:extLst>
                    <a:ext uri="{9D8B030D-6E8A-4147-A177-3AD203B41FA5}">
                      <a16:colId xmlns:a16="http://schemas.microsoft.com/office/drawing/2014/main" val="195345807"/>
                    </a:ext>
                  </a:extLst>
                </a:gridCol>
                <a:gridCol w="8473985">
                  <a:extLst>
                    <a:ext uri="{9D8B030D-6E8A-4147-A177-3AD203B41FA5}">
                      <a16:colId xmlns:a16="http://schemas.microsoft.com/office/drawing/2014/main" val="170635815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Categories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3774545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trade name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Isopore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7104343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filter color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White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3180898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chemistry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Polycarbonate (PC)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12568"/>
                  </a:ext>
                </a:extLst>
              </a:tr>
              <a:tr h="326584"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water flow rate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24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Avg. 175 mL/min x cm² (typical results @ 10 psi)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5282295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media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Isopore</a:t>
                      </a:r>
                      <a:r>
                        <a:rPr lang="en-US" sz="2400" b="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®</a:t>
                      </a:r>
                      <a:endParaRPr lang="en-US" sz="24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4178807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wettability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Hydrophilic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6319466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porosity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14.7%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4845015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pore size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 µm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1492635"/>
                  </a:ext>
                </a:extLst>
              </a:tr>
              <a:tr h="326584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bubble point at 23 °C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 bar, air with water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0334925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thickness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µm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2059731"/>
                  </a:ext>
                </a:extLst>
              </a:tr>
              <a:tr h="326584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filter diameter (ø)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mm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6869656"/>
                  </a:ext>
                </a:extLst>
              </a:tr>
              <a:tr h="469963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material size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polycarbonate, Hydrophilic, 1.2 µm, 25 mm, white, plain, 100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7976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21939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BE647-4A58-4BAE-8548-F3EAA2CE7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Isopore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Membrane Background Information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D3603-38B2-4A01-98BE-096FF2EA34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Isopore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membrane is a polycarbonate, track-etched screen filter recommended for all analyses in which the sample is viewed on the surface of the membrane. The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Isopore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membrane is composed of polycarbonate film, which has a smooth, glass-like surface for clearer sample observation. The unique manufacturing process of the membrane ensures a precise pore diameter and a consistent pore size for accurate separation of samples by size. Matched-weight filters are not usually required because of low, constant tar and ash weights.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Features &amp; Benefits: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Membrane structure retains particles on the surface, simplifying counting and analysis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96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765F4110-C0FC-4D61-ACD2-A7C950EAE9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708357" y="3509963"/>
            <a:ext cx="7092215" cy="2967839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915E8F-2717-4BFD-8059-2F8E0DF8B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1821" y="3812954"/>
            <a:ext cx="6465287" cy="151601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Clearlake Oaks CWD</a:t>
            </a:r>
            <a:br>
              <a:rPr lang="en-US" sz="3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400" kern="1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 Water: Clear Lake</a:t>
            </a:r>
            <a:br>
              <a:rPr lang="en-US" sz="3400" kern="1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400" kern="1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Conventional Treatment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C94CBDB-A76C-499E-95AB-C0A049E315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38287" y="5443086"/>
            <a:ext cx="64008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Image of pier leading to Clear Lake intake.">
            <a:extLst>
              <a:ext uri="{FF2B5EF4-FFF2-40B4-BE49-F238E27FC236}">
                <a16:creationId xmlns:a16="http://schemas.microsoft.com/office/drawing/2014/main" id="{6A5A1A9A-5314-45FC-9AFF-3C5BFE26885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"/>
          <a:stretch/>
        </p:blipFill>
        <p:spPr>
          <a:xfrm>
            <a:off x="317635" y="321733"/>
            <a:ext cx="4160452" cy="6214534"/>
          </a:xfrm>
          <a:prstGeom prst="rect">
            <a:avLst/>
          </a:prstGeom>
        </p:spPr>
      </p:pic>
      <p:pic>
        <p:nvPicPr>
          <p:cNvPr id="9" name="Picture 8" descr="Image of Clear Lake and source water intake.">
            <a:extLst>
              <a:ext uri="{FF2B5EF4-FFF2-40B4-BE49-F238E27FC236}">
                <a16:creationId xmlns:a16="http://schemas.microsoft.com/office/drawing/2014/main" id="{34273582-1764-481D-A981-F47F1496409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54296" y="299363"/>
            <a:ext cx="7217085" cy="3008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2806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3D378-CAD4-4781-A006-152F0BB17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811" y="398551"/>
            <a:ext cx="6387102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 Test - Filterability Test</a:t>
            </a:r>
          </a:p>
        </p:txBody>
      </p:sp>
      <p:sp>
        <p:nvSpPr>
          <p:cNvPr id="77" name="Text Placeholder 3">
            <a:extLst>
              <a:ext uri="{FF2B5EF4-FFF2-40B4-BE49-F238E27FC236}">
                <a16:creationId xmlns:a16="http://schemas.microsoft.com/office/drawing/2014/main" id="{01E7B4C7-15EB-4745-95A5-7295CF70A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05542" y="1580225"/>
            <a:ext cx="6382657" cy="4473441"/>
          </a:xfrm>
        </p:spPr>
        <p:txBody>
          <a:bodyPr vert="horz" lIns="91440" tIns="45720" rIns="91440" bIns="45720" rtlCol="0" anchor="t">
            <a:no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Syringe ~ 25 mL from jar (after 5-minutes of settling)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Filter-to-waste 3-5 mL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Filter directly into clean cuvette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Measure turbidity 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Note: Take several readings before recording final NTU results.  Micro bubbles can adhere to glass causing false NTU readings.  To remove bubbles, tilt cuvette up to 90 degrees.</a:t>
            </a:r>
          </a:p>
        </p:txBody>
      </p:sp>
      <p:pic>
        <p:nvPicPr>
          <p:cNvPr id="4" name="Picture 3" descr="An image containing a person holding a syringe pushing coagulated water through a 1.2 micro filter into a cuvette.">
            <a:extLst>
              <a:ext uri="{FF2B5EF4-FFF2-40B4-BE49-F238E27FC236}">
                <a16:creationId xmlns:a16="http://schemas.microsoft.com/office/drawing/2014/main" id="{E0400678-E3AF-4C5F-BD87-F98CF5CF3BC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>
          <a:xfrm>
            <a:off x="7689829" y="10"/>
            <a:ext cx="4502173" cy="3448209"/>
          </a:xfrm>
          <a:custGeom>
            <a:avLst/>
            <a:gdLst>
              <a:gd name="connsiteX0" fmla="*/ 205627 w 4502173"/>
              <a:gd name="connsiteY0" fmla="*/ 0 h 3448219"/>
              <a:gd name="connsiteX1" fmla="*/ 4502173 w 4502173"/>
              <a:gd name="connsiteY1" fmla="*/ 0 h 3448219"/>
              <a:gd name="connsiteX2" fmla="*/ 4502173 w 4502173"/>
              <a:gd name="connsiteY2" fmla="*/ 2368934 h 3448219"/>
              <a:gd name="connsiteX3" fmla="*/ 4365663 w 4502173"/>
              <a:gd name="connsiteY3" fmla="*/ 2551486 h 3448219"/>
              <a:gd name="connsiteX4" fmla="*/ 2464181 w 4502173"/>
              <a:gd name="connsiteY4" fmla="*/ 3448219 h 3448219"/>
              <a:gd name="connsiteX5" fmla="*/ 0 w 4502173"/>
              <a:gd name="connsiteY5" fmla="*/ 984038 h 3448219"/>
              <a:gd name="connsiteX6" fmla="*/ 193648 w 4502173"/>
              <a:gd name="connsiteY6" fmla="*/ 24867 h 3448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02173" h="3448219">
                <a:moveTo>
                  <a:pt x="205627" y="0"/>
                </a:moveTo>
                <a:lnTo>
                  <a:pt x="4502173" y="0"/>
                </a:lnTo>
                <a:lnTo>
                  <a:pt x="4502173" y="2368934"/>
                </a:lnTo>
                <a:lnTo>
                  <a:pt x="4365663" y="2551486"/>
                </a:lnTo>
                <a:cubicBezTo>
                  <a:pt x="3913696" y="3099144"/>
                  <a:pt x="3229704" y="3448219"/>
                  <a:pt x="2464181" y="3448219"/>
                </a:cubicBezTo>
                <a:cubicBezTo>
                  <a:pt x="1103251" y="3448219"/>
                  <a:pt x="0" y="2344968"/>
                  <a:pt x="0" y="984038"/>
                </a:cubicBezTo>
                <a:cubicBezTo>
                  <a:pt x="0" y="643806"/>
                  <a:pt x="68954" y="319678"/>
                  <a:pt x="193648" y="24867"/>
                </a:cubicBezTo>
                <a:close/>
              </a:path>
            </a:pathLst>
          </a:custGeom>
        </p:spPr>
      </p:pic>
      <p:pic>
        <p:nvPicPr>
          <p:cNvPr id="7" name="Picture 6" descr="An image of a portable turbidity meter use to measure filtrate and settled water.">
            <a:extLst>
              <a:ext uri="{FF2B5EF4-FFF2-40B4-BE49-F238E27FC236}">
                <a16:creationId xmlns:a16="http://schemas.microsoft.com/office/drawing/2014/main" id="{9343EF75-1F0E-46DB-9F32-8D9EF137DD91}"/>
              </a:ext>
            </a:extLst>
          </p:cNvPr>
          <p:cNvPicPr/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 bwMode="auto">
          <a:xfrm>
            <a:off x="8768827" y="4082141"/>
            <a:ext cx="3423175" cy="2775859"/>
          </a:xfrm>
          <a:custGeom>
            <a:avLst/>
            <a:gdLst>
              <a:gd name="connsiteX0" fmla="*/ 1906524 w 3423175"/>
              <a:gd name="connsiteY0" fmla="*/ 0 h 2775859"/>
              <a:gd name="connsiteX1" fmla="*/ 3377691 w 3423175"/>
              <a:gd name="connsiteY1" fmla="*/ 693798 h 2775859"/>
              <a:gd name="connsiteX2" fmla="*/ 3423175 w 3423175"/>
              <a:gd name="connsiteY2" fmla="*/ 754624 h 2775859"/>
              <a:gd name="connsiteX3" fmla="*/ 3423175 w 3423175"/>
              <a:gd name="connsiteY3" fmla="*/ 2775859 h 2775859"/>
              <a:gd name="connsiteX4" fmla="*/ 211114 w 3423175"/>
              <a:gd name="connsiteY4" fmla="*/ 2775859 h 2775859"/>
              <a:gd name="connsiteX5" fmla="*/ 149824 w 3423175"/>
              <a:gd name="connsiteY5" fmla="*/ 2648629 h 2775859"/>
              <a:gd name="connsiteX6" fmla="*/ 0 w 3423175"/>
              <a:gd name="connsiteY6" fmla="*/ 1906524 h 2775859"/>
              <a:gd name="connsiteX7" fmla="*/ 1906524 w 3423175"/>
              <a:gd name="connsiteY7" fmla="*/ 0 h 2775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23175" h="2775859">
                <a:moveTo>
                  <a:pt x="1906524" y="0"/>
                </a:moveTo>
                <a:cubicBezTo>
                  <a:pt x="2498805" y="0"/>
                  <a:pt x="3028006" y="270078"/>
                  <a:pt x="3377691" y="693798"/>
                </a:cubicBezTo>
                <a:lnTo>
                  <a:pt x="3423175" y="754624"/>
                </a:lnTo>
                <a:lnTo>
                  <a:pt x="3423175" y="2775859"/>
                </a:lnTo>
                <a:lnTo>
                  <a:pt x="211114" y="2775859"/>
                </a:lnTo>
                <a:lnTo>
                  <a:pt x="149824" y="2648629"/>
                </a:lnTo>
                <a:cubicBezTo>
                  <a:pt x="53349" y="2420536"/>
                  <a:pt x="0" y="2169760"/>
                  <a:pt x="0" y="1906524"/>
                </a:cubicBezTo>
                <a:cubicBezTo>
                  <a:pt x="0" y="853580"/>
                  <a:pt x="853580" y="0"/>
                  <a:pt x="1906524" y="0"/>
                </a:cubicBez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25273550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FD94C-25DF-4A9E-B027-4B4354AAC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8140" y="581844"/>
            <a:ext cx="7474172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F070F-3363-4A14-8E35-B98F9295177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549" y="2278173"/>
            <a:ext cx="11720264" cy="4229159"/>
          </a:xfrm>
        </p:spPr>
        <p:txBody>
          <a:bodyPr anchor="ctr">
            <a:no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Guy Schott, P.E.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State Water Resources Control Board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Division of Drinking Water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Santa Rosa, CA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Go to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Stock Solution/Dose calculations/Jar Test Results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for tools to download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www.waterboards.ca.gov/drinking_water/programs/districts/mendocino_district.html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Email: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Guy Schott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- Guy.Schott@waterboards.ca.gov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Office Number: 707-576-2732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D88BE429-89F0-4210-8207-96F887594E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279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Straight Connector 37">
            <a:extLst>
              <a:ext uri="{FF2B5EF4-FFF2-40B4-BE49-F238E27FC236}">
                <a16:creationId xmlns:a16="http://schemas.microsoft.com/office/drawing/2014/main" id="{DB146403-F3D6-484B-B2ED-97F9565D03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477749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39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463354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7B36D2-588A-44E9-9468-A093D4AEB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538" y="4756638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Conventional Treatment Plant</a:t>
            </a:r>
          </a:p>
        </p:txBody>
      </p:sp>
      <p:pic>
        <p:nvPicPr>
          <p:cNvPr id="17" name="Content Placeholder 6" descr="Image of Clear Lake and Treatment Plant.">
            <a:extLst>
              <a:ext uri="{FF2B5EF4-FFF2-40B4-BE49-F238E27FC236}">
                <a16:creationId xmlns:a16="http://schemas.microsoft.com/office/drawing/2014/main" id="{B3A3CA9A-852F-4070-B4C1-B5A9181AB88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20040" y="719088"/>
            <a:ext cx="5455917" cy="3174924"/>
          </a:xfrm>
          <a:prstGeom prst="rect">
            <a:avLst/>
          </a:prstGeom>
        </p:spPr>
      </p:pic>
      <p:pic>
        <p:nvPicPr>
          <p:cNvPr id="48" name="Content Placeholder 12" descr="Image of upflow clarifiers.">
            <a:extLst>
              <a:ext uri="{FF2B5EF4-FFF2-40B4-BE49-F238E27FC236}">
                <a16:creationId xmlns:a16="http://schemas.microsoft.com/office/drawing/2014/main" id="{29AF0F28-F968-4E15-9A95-9C62FE47C5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78910" y="307731"/>
            <a:ext cx="5330182" cy="3997637"/>
          </a:xfrm>
          <a:prstGeom prst="rect">
            <a:avLst/>
          </a:prstGeom>
        </p:spPr>
      </p:pic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573869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4428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ED8B5-6EDE-46CC-9EEA-49139CAB9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74207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Clearlake Oaks CWD</a:t>
            </a:r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.:</a:t>
            </a:r>
            <a:b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 Water Characteristics</a:t>
            </a:r>
            <a:b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September 7, 2022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7C0F48-7E80-491C-BA7F-1096A7ABFF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018252"/>
            <a:ext cx="7477125" cy="4138613"/>
          </a:xfrm>
        </p:spPr>
        <p:txBody>
          <a:bodyPr>
            <a:normAutofit fontScale="92500" lnSpcReduction="10000"/>
          </a:bodyPr>
          <a:lstStyle/>
          <a:p>
            <a:pPr marL="0" lvl="0" indent="0">
              <a:spcAft>
                <a:spcPts val="0"/>
              </a:spcAft>
              <a:buNone/>
            </a:pPr>
            <a:r>
              <a:rPr lang="en-US" sz="2800" u="sng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 (at Pier) – no ozone was applied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spcAft>
                <a:spcPts val="0"/>
              </a:spcAft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pH: 8.76</a:t>
            </a:r>
          </a:p>
          <a:p>
            <a:pPr marL="0" lvl="0" indent="0">
              <a:spcAft>
                <a:spcPts val="0"/>
              </a:spcAft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Turbidity: 13.4 NTU</a:t>
            </a:r>
          </a:p>
          <a:p>
            <a:pPr marL="0" lvl="0" indent="0">
              <a:spcAft>
                <a:spcPts val="0"/>
              </a:spcAft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UVT: 75.8%</a:t>
            </a:r>
          </a:p>
          <a:p>
            <a:pPr marL="0" lvl="0" indent="0">
              <a:spcAft>
                <a:spcPts val="0"/>
              </a:spcAft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UVA: 0.120/cm</a:t>
            </a:r>
          </a:p>
          <a:p>
            <a:pPr marL="0" lvl="0" indent="0">
              <a:spcAft>
                <a:spcPts val="0"/>
              </a:spcAft>
              <a:buNone/>
            </a:pP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0.4 um Filtered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Turbidity: 0.45 NTU</a:t>
            </a:r>
          </a:p>
          <a:p>
            <a:pPr marL="0" lvl="0" indent="0">
              <a:spcAft>
                <a:spcPts val="0"/>
              </a:spcAft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UVT: 81.6%</a:t>
            </a:r>
          </a:p>
          <a:p>
            <a:pPr marL="0" lvl="0" indent="0">
              <a:spcAft>
                <a:spcPts val="0"/>
              </a:spcAft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UVA: 0.087/cm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607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A4401-D9F5-49E2-880D-0A5F79FFF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4039" y="365125"/>
            <a:ext cx="7493113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UVT/UVA, pathlength 10 mm</a:t>
            </a:r>
          </a:p>
        </p:txBody>
      </p:sp>
      <p:pic>
        <p:nvPicPr>
          <p:cNvPr id="4" name="Picture 3" descr="Real UVT Instrument that is used to measure UV transmittance and UV absorbance of a water sample.">
            <a:extLst>
              <a:ext uri="{FF2B5EF4-FFF2-40B4-BE49-F238E27FC236}">
                <a16:creationId xmlns:a16="http://schemas.microsoft.com/office/drawing/2014/main" id="{186678B4-9F0D-425B-B2DE-8AD265C81B2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>
          <a:xfrm>
            <a:off x="480060" y="1567943"/>
            <a:ext cx="3425957" cy="372163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6D7079-5DED-498B-817B-AA737403B1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7515" y="1567943"/>
            <a:ext cx="7161017" cy="49249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UV transmittance (UVT) is a measurement of the amount of ultraviolet light (commonly at 254 nm due to its germicidal effect) that passes through a water sample compared to the amount of light that passes through a pure water sample. The measurement is expressed as a percentage, % UVT.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%UVT = 10</a:t>
            </a:r>
            <a:r>
              <a:rPr 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(-UVA)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x 100%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UV absorbance (UVA) is calculated as a relative measure of the amount of light absorbed by a water sample compared with the amount of light absorbed by a pure water sample.  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UVA = -log(%UVT/100)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395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937EB-D19C-4E76-8649-94CD02D1E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Applied Coagulants for Jar Testing (1)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E65AB-A1B1-4797-88B5-EC09C3FADE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9938" y="1825625"/>
            <a:ext cx="5832818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Pac 9800 (NTU Technologies)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50% Aluminum Chlorohydrate 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50% Water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23.62% Al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12.5% Al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83% Basicity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SG = 1.25-1.34</a:t>
            </a:r>
          </a:p>
          <a:p>
            <a:pPr marL="0" lvl="0" indent="0">
              <a:spcBef>
                <a:spcPts val="600"/>
              </a:spcBef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NSF limit: 250 mg/L as Product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10 mg/L as 9800 = Reduction 1.18 mg/L as CaCO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B601CA-7EED-4CA4-8E14-28086BBF4D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0799" y="1825625"/>
            <a:ext cx="5656729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Pac 9890 (NTU Technologies)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35-45% Aluminum Chlorohydrate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20% polyamine (50% water, 50% active polyamines)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35-45% Water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~18.9% Al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~10.5% Al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83% Basicity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SG = 1.25-1.34</a:t>
            </a:r>
          </a:p>
          <a:p>
            <a:pPr marL="0" lvl="0" indent="0">
              <a:spcBef>
                <a:spcPts val="600"/>
              </a:spcBef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NSF limit: 50 mg/L as Product; 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Product dose 10 mg/L = 1 mg/L polyamines active</a:t>
            </a:r>
          </a:p>
        </p:txBody>
      </p:sp>
    </p:spTree>
    <p:extLst>
      <p:ext uri="{BB962C8B-B14F-4D97-AF65-F5344CB8AC3E}">
        <p14:creationId xmlns:p14="http://schemas.microsoft.com/office/powerpoint/2010/main" val="1693026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937EB-D19C-4E76-8649-94CD02D1E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Applied Coagulants for Jar Testing (2)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E65AB-A1B1-4797-88B5-EC09C3FADE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9938" y="1825625"/>
            <a:ext cx="5832818" cy="4351338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7% Acid Alum</a:t>
            </a:r>
          </a:p>
          <a:p>
            <a:pPr marL="0" lv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36.48% Alum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3.25% Al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/>
              <a:t>6.2% Al</a:t>
            </a:r>
            <a:r>
              <a:rPr lang="en-US" sz="2400" baseline="-25000" dirty="0"/>
              <a:t>2</a:t>
            </a:r>
            <a:r>
              <a:rPr lang="en-US" sz="2400" dirty="0"/>
              <a:t>O</a:t>
            </a:r>
            <a:r>
              <a:rPr lang="en-US" sz="2400" baseline="-25000" dirty="0"/>
              <a:t>3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7% H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  <a:p>
            <a:pPr marL="0" lv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SG = 1.30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NSF limit: 450 mg/L as Product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Chemtrade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10 mg/L as Alum = Reduction 6.99 mg/L as CaCO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with H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B601CA-7EED-4CA4-8E14-28086BBF4D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0799" y="1825625"/>
            <a:ext cx="5656729" cy="4351338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NTU Technologies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CD313P Acrylamide Polymer (dry)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(NTU Technologies)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Cationic dry polymer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NSF limit: 1 mg/L as Product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Veolia Water Solutions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HYDREX 3523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Acrylamide Polymer (dry)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Anionic polymer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NSF limit: 1 mg/L as Product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/>
          </a:p>
          <a:p>
            <a:pPr marL="0" indent="0">
              <a:spcBef>
                <a:spcPts val="600"/>
              </a:spcBef>
              <a:buNone/>
            </a:pPr>
            <a:endParaRPr lang="en-US" sz="2400" dirty="0">
              <a:solidFill>
                <a:schemeClr val="accent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8776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C889B-6ECE-40A2-8645-ED7792B37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Coagulant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CC044-A346-4767-A2C4-8EF853C40C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Unless stated otherwise, all coagulant doses are reported as Product (100% strength).  Ferric Chloride is reported as FeCl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Preparation of coagulant stock solutions are generally 1.0 and/or 0.1 percent strength using 100 and/or 200 mL volumetric flasks.</a:t>
            </a:r>
          </a:p>
          <a:p>
            <a:pPr marL="0" indent="0">
              <a:buNone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Finnpipette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F2 variable volume pipette, capacity 100-1000 micro liters is used for stock solution preparation and coagulant aid jar test dosing.</a:t>
            </a:r>
          </a:p>
          <a:p>
            <a:pPr marL="0" indent="0">
              <a:buNone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Finnpipette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F2 variable volume pipette, capacity 0.5-5 mL is used for primary coagulant jar test dosing.</a:t>
            </a:r>
          </a:p>
        </p:txBody>
      </p:sp>
    </p:spTree>
    <p:extLst>
      <p:ext uri="{BB962C8B-B14F-4D97-AF65-F5344CB8AC3E}">
        <p14:creationId xmlns:p14="http://schemas.microsoft.com/office/powerpoint/2010/main" val="892357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5273766"/>
              </p:ext>
            </p:extLst>
          </p:nvPr>
        </p:nvGraphicFramePr>
        <p:xfrm>
          <a:off x="131975" y="1444283"/>
          <a:ext cx="11166645" cy="2834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9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7888">
                  <a:extLst>
                    <a:ext uri="{9D8B030D-6E8A-4147-A177-3AD203B41FA5}">
                      <a16:colId xmlns:a16="http://schemas.microsoft.com/office/drawing/2014/main" val="3769542698"/>
                    </a:ext>
                  </a:extLst>
                </a:gridCol>
                <a:gridCol w="1411102">
                  <a:extLst>
                    <a:ext uri="{9D8B030D-6E8A-4147-A177-3AD203B41FA5}">
                      <a16:colId xmlns:a16="http://schemas.microsoft.com/office/drawing/2014/main" val="723571575"/>
                    </a:ext>
                  </a:extLst>
                </a:gridCol>
                <a:gridCol w="1442459">
                  <a:extLst>
                    <a:ext uri="{9D8B030D-6E8A-4147-A177-3AD203B41FA5}">
                      <a16:colId xmlns:a16="http://schemas.microsoft.com/office/drawing/2014/main" val="292442534"/>
                    </a:ext>
                  </a:extLst>
                </a:gridCol>
                <a:gridCol w="11602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334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738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713936">
                  <a:extLst>
                    <a:ext uri="{9D8B030D-6E8A-4147-A177-3AD203B41FA5}">
                      <a16:colId xmlns:a16="http://schemas.microsoft.com/office/drawing/2014/main" val="299050871"/>
                    </a:ext>
                  </a:extLst>
                </a:gridCol>
                <a:gridCol w="1133839">
                  <a:extLst>
                    <a:ext uri="{9D8B030D-6E8A-4147-A177-3AD203B41FA5}">
                      <a16:colId xmlns:a16="http://schemas.microsoft.com/office/drawing/2014/main" val="22604056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Jar 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9800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Ballast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Sand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@ Floc1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AD313P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mg/L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@ Floc2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UVA/cm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%UVA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Settle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NTU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min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½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0.12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0.063</a:t>
                      </a:r>
                    </a:p>
                  </a:txBody>
                  <a:tcPr marL="5582" marR="5582" marT="5582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2.49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½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0.22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86.5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0.062</a:t>
                      </a:r>
                    </a:p>
                  </a:txBody>
                  <a:tcPr marL="5582" marR="5582" marT="5582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28.7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1.90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½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86.5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0.062</a:t>
                      </a:r>
                    </a:p>
                  </a:txBody>
                  <a:tcPr marL="5582" marR="5582" marT="5582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28.7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1.58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½ tsp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86.4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27.6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1.31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23AFC211-3A93-4D35-ABDF-9B8CB1DE2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314" y="119063"/>
            <a:ext cx="11558311" cy="1325562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Source: Clear Lake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: Jar Test 1-4 Results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Flash 20 sec (200 RPM), Floc1 2 min (110 RPM), Floc2 3 min (60 RPM)</a:t>
            </a:r>
          </a:p>
        </p:txBody>
      </p:sp>
    </p:spTree>
    <p:extLst>
      <p:ext uri="{BB962C8B-B14F-4D97-AF65-F5344CB8AC3E}">
        <p14:creationId xmlns:p14="http://schemas.microsoft.com/office/powerpoint/2010/main" val="2031372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656</TotalTime>
  <Words>1891</Words>
  <Application>Microsoft Office PowerPoint</Application>
  <PresentationFormat>Widescreen</PresentationFormat>
  <Paragraphs>627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Clearlake Oaks CWD CA1710001 Lake County Jar Test</vt:lpstr>
      <vt:lpstr>Clearlake Oaks CWD Source Water: Clear Lake Conventional Treatment</vt:lpstr>
      <vt:lpstr>Conventional Treatment Plant</vt:lpstr>
      <vt:lpstr>Clearlake Oaks CWD.: Source Water Characteristics September 7, 2022</vt:lpstr>
      <vt:lpstr>UVT/UVA, pathlength 10 mm</vt:lpstr>
      <vt:lpstr>Applied Coagulants for Jar Testing (1)</vt:lpstr>
      <vt:lpstr>Applied Coagulants for Jar Testing (2)</vt:lpstr>
      <vt:lpstr>Coagulant Information</vt:lpstr>
      <vt:lpstr>Source: Clear Lake : Jar Test 1-4 Results Flash 20 sec (200 RPM), Floc1 2 min (110 RPM), Floc2 3 min (60 RPM)</vt:lpstr>
      <vt:lpstr>Source: Clear Lake : Jar Test 5-8 Results Flash 2 min (200 RPM), Floc1 2 min (110 RPM), Floc2 3 min (60 RPM)</vt:lpstr>
      <vt:lpstr>Source: Clear Lake : Jar Test 9-16 Results Flash 2 min (200 RPM), Floc1 2 min (110 RPM), Floc2 2 min (60 RPM)</vt:lpstr>
      <vt:lpstr>Source: Clear Lake : Jar Test 17-20 Results Flash 2 min (200 RPM), Floc1 2 min (110 RPM), Floc2 2 min (60 RPM)</vt:lpstr>
      <vt:lpstr>Source: Clear Lake : Jar Test 21-25 Results Flash 2 min (200 RPM), Floc1 2 min (110 RPM), Floc2 2 min (60 RPM)</vt:lpstr>
      <vt:lpstr>Source: Clear Lake : Jar Test 26-28 Results Flash 2 min (200 RPM), Floc1 2 min (110 RPM), Floc2 2 min (60 RPM)</vt:lpstr>
      <vt:lpstr>Source: Clear Lake : Jar Test 29-36 Results Flash 2 min (200 RPM), Floc1 2 min (110 RPM), Floc2 2 min (60 RPM)</vt:lpstr>
      <vt:lpstr>Jar Testing – Procedures for Actiflo, 1-Liter Jars</vt:lpstr>
      <vt:lpstr>Jar Test Filterability Test Equipment</vt:lpstr>
      <vt:lpstr>Isopore Membrane Information</vt:lpstr>
      <vt:lpstr>Isopore Membrane Background Information </vt:lpstr>
      <vt:lpstr>Jar Test - Filterability Test</vt:lpstr>
      <vt:lpstr>Contact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Clearlake Oaks CWD CA1710001 Lake County Jar Test</dc:title>
  <dc:creator>Schott, Guy@Waterboards</dc:creator>
  <cp:lastModifiedBy>Guy Schott</cp:lastModifiedBy>
  <cp:revision>41</cp:revision>
  <dcterms:created xsi:type="dcterms:W3CDTF">2021-08-09T21:39:55Z</dcterms:created>
  <dcterms:modified xsi:type="dcterms:W3CDTF">2022-10-13T18:25:11Z</dcterms:modified>
</cp:coreProperties>
</file>