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756" r:id="rId2"/>
    <p:sldId id="638" r:id="rId3"/>
    <p:sldId id="757" r:id="rId4"/>
    <p:sldId id="1082" r:id="rId5"/>
    <p:sldId id="1153" r:id="rId6"/>
    <p:sldId id="1130" r:id="rId7"/>
    <p:sldId id="1126" r:id="rId8"/>
    <p:sldId id="1127" r:id="rId9"/>
    <p:sldId id="1160" r:id="rId10"/>
    <p:sldId id="1161" r:id="rId11"/>
    <p:sldId id="1104" r:id="rId12"/>
    <p:sldId id="738" r:id="rId13"/>
    <p:sldId id="739" r:id="rId14"/>
    <p:sldId id="740" r:id="rId15"/>
    <p:sldId id="1162" r:id="rId16"/>
    <p:sldId id="742" r:id="rId17"/>
    <p:sldId id="743" r:id="rId18"/>
    <p:sldId id="744" r:id="rId19"/>
    <p:sldId id="1163" r:id="rId20"/>
    <p:sldId id="746" r:id="rId21"/>
    <p:sldId id="747" r:id="rId22"/>
    <p:sldId id="748" r:id="rId23"/>
    <p:sldId id="1164" r:id="rId24"/>
    <p:sldId id="750" r:id="rId25"/>
    <p:sldId id="751" r:id="rId26"/>
    <p:sldId id="753" r:id="rId27"/>
    <p:sldId id="1156" r:id="rId28"/>
    <p:sldId id="1157" r:id="rId29"/>
    <p:sldId id="1129" r:id="rId30"/>
    <p:sldId id="1148" r:id="rId31"/>
    <p:sldId id="1158" r:id="rId32"/>
    <p:sldId id="1159" r:id="rId33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Four 1-liter jars during flocculation process.">
            <a:extLst>
              <a:ext uri="{FF2B5EF4-FFF2-40B4-BE49-F238E27FC236}">
                <a16:creationId xmlns:a16="http://schemas.microsoft.com/office/drawing/2014/main" id="{B2DCF913-C296-45A1-8F4D-0F7215798D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26376" r="868" b="1"/>
          <a:stretch/>
        </p:blipFill>
        <p:spPr>
          <a:xfrm>
            <a:off x="20" y="-60131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2192000" cy="2077327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935" y="4408007"/>
            <a:ext cx="7179565" cy="1726093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r"/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b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CA1710001</a:t>
            </a:r>
            <a:b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9140" y="4408007"/>
            <a:ext cx="3189604" cy="1726093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February 15,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4969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079A94-0BF9-4FA0-96CD-4A28A308F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3742" y="4575243"/>
            <a:ext cx="0" cy="146304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1654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816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82297"/>
            <a:ext cx="11612880" cy="11155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Clearlake Oaks CWS: Jar Test 9-16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Post-Ozone Source Water, Flash Mix 60 sec (200 RPM)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189992"/>
              </p:ext>
            </p:extLst>
          </p:nvPr>
        </p:nvGraphicFramePr>
        <p:xfrm>
          <a:off x="237744" y="1197865"/>
          <a:ext cx="11777473" cy="5508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11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1891330174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18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1148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986529505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276045785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811649429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68716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40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7D21576C-B983-458B-B54E-9AAFC24A81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4BC2-5686-4DBB-B8F3-C8246B4D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ADEF23-29CA-4F98-ABE5-DC3EEC096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843" y="23069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B5F27E-D515-46E0-AEF4-3D76B88B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33610" y="23069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A5331-B5E6-4829-B7F5-4284C4B0D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94975" y="24241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91440-8866-487C-A357-8CF8A9012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15663" y="25413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</p:spTree>
    <p:extLst>
      <p:ext uri="{BB962C8B-B14F-4D97-AF65-F5344CB8AC3E}">
        <p14:creationId xmlns:p14="http://schemas.microsoft.com/office/powerpoint/2010/main" val="240325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251D3F7-7D26-4F06-ADE2-065F03EBF9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F0331-BEE6-4861-AFA5-37404253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55" y="425950"/>
            <a:ext cx="1161177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0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D07C7C0-B067-4EC5-9888-DD3679E8E6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3FD65-39E1-4D49-ADD9-3CA7DA2C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FBFC5D-C6AF-4660-B14E-7577E73E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7332" y="14689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3B84B6-EA71-475B-8F5C-8AE1C6C0B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19543" y="14689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768972-C490-4C29-A24E-11CE9BAB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1754" y="14689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CA49EF-D186-4FA5-A4BC-E0BFF670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63965" y="14689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</p:spTree>
    <p:extLst>
      <p:ext uri="{BB962C8B-B14F-4D97-AF65-F5344CB8AC3E}">
        <p14:creationId xmlns:p14="http://schemas.microsoft.com/office/powerpoint/2010/main" val="262813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4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547121C2-CA04-4000-BCBA-0A96B6224B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857C1-49C5-4E13-9CAE-2C25196F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0C642C5-9603-4EE6-8058-00222A9A9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129" y="140794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8BCCAA-2885-469C-A24D-EBB9C3722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0391" y="140793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9AF8E8-81E0-4270-AA3D-778E078ED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6671" y="152513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?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? 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?/cm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A7087-0ED1-4A00-90CC-41CEA7ED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2951" y="14079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 NTU</a:t>
            </a:r>
          </a:p>
        </p:txBody>
      </p:sp>
    </p:spTree>
    <p:extLst>
      <p:ext uri="{BB962C8B-B14F-4D97-AF65-F5344CB8AC3E}">
        <p14:creationId xmlns:p14="http://schemas.microsoft.com/office/powerpoint/2010/main" val="232766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B55688D-C6E3-4CF5-8CE5-59FC7306E5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DCD4F-EEB2-4ED6-93EB-98576D64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55" y="425950"/>
            <a:ext cx="1157872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36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29A8752-14BD-4B7F-A9BC-26402571EF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5678B-7465-44E7-855D-8529A10B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4DAB5B-2C9E-4379-AC86-E521CDBFC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129" y="11876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AEB15-FF4C-44B3-80B0-C5700518A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0391" y="11875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6F760-2B27-40FB-8F52-11A9698D5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6671" y="130479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?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? 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?/cm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4FD4C8-C9E6-4761-8C17-6E7883E6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2951" y="118758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 NTU</a:t>
            </a:r>
          </a:p>
        </p:txBody>
      </p:sp>
    </p:spTree>
    <p:extLst>
      <p:ext uri="{BB962C8B-B14F-4D97-AF65-F5344CB8AC3E}">
        <p14:creationId xmlns:p14="http://schemas.microsoft.com/office/powerpoint/2010/main" val="117228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6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Lucerne Water Co.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pic>
        <p:nvPicPr>
          <p:cNvPr id="5" name="Picture 4" descr="Image of pier leading to Clear Lake intake.">
            <a:extLst>
              <a:ext uri="{FF2B5EF4-FFF2-40B4-BE49-F238E27FC236}">
                <a16:creationId xmlns:a16="http://schemas.microsoft.com/office/drawing/2014/main" id="{6A5A1A9A-5314-45FC-9AFF-3C5BFE268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826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9" name="Picture 8" descr="Image of Clear Lake and source water intake.">
            <a:extLst>
              <a:ext uri="{FF2B5EF4-FFF2-40B4-BE49-F238E27FC236}">
                <a16:creationId xmlns:a16="http://schemas.microsoft.com/office/drawing/2014/main" id="{34273582-1764-481D-A981-F47F14964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1" r="2" b="23420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86C8DCA4-F9B1-4446-BA2F-820573AC7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745FB-DF18-4D21-BC29-8D3B9B82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50291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EBA4E7E-942A-46D8-9F0A-39E9C0492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7332" y="582994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35EED5-B509-4115-B9D5-2D07A7F9C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7338" y="582994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897C74-B339-4440-AC8D-08CBC0554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12088" y="582994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47D9D5-CD00-410D-9850-4F799A837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92094" y="582994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</p:spTree>
    <p:extLst>
      <p:ext uri="{BB962C8B-B14F-4D97-AF65-F5344CB8AC3E}">
        <p14:creationId xmlns:p14="http://schemas.microsoft.com/office/powerpoint/2010/main" val="2277278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B3301315-CBA4-4A11-82BC-1CB435210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86701-E586-457E-8AA8-28BBFF4E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1" y="425950"/>
            <a:ext cx="11799066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51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7CC51E4-AA77-465B-9C76-41EDBBB712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B1ABD-F2EC-465B-9C83-B45011680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92899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72DBED-0430-4915-B1F1-6DF0E76E8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9031" y="1272650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0333A6-BDCD-4124-8635-CD9E27F71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9713" y="1272650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791F87-931A-47EC-8A51-6BD839CCE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0395" y="1272650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CF9D2D-0151-4564-AC73-2CE4A022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90599" y="1272650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</p:spTree>
    <p:extLst>
      <p:ext uri="{BB962C8B-B14F-4D97-AF65-F5344CB8AC3E}">
        <p14:creationId xmlns:p14="http://schemas.microsoft.com/office/powerpoint/2010/main" val="77038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30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173C04B-6A34-4290-8B16-CEB3E62AF9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91D1E-FB07-418D-B471-A7F1CE9D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F19038-97FC-4877-81E9-318EE3A3A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0557" y="526723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E52A4-FF0E-4390-8AA5-CC0B3957F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7713" y="526723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551DB0-C3B9-430D-8A74-D2615A453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6352" y="526723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56E84C-3A5C-4FEA-B3D2-BC3AC7E93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36697" y="526723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</p:spTree>
    <p:extLst>
      <p:ext uri="{BB962C8B-B14F-4D97-AF65-F5344CB8AC3E}">
        <p14:creationId xmlns:p14="http://schemas.microsoft.com/office/powerpoint/2010/main" val="3345810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1BA1D93-C766-41DC-90AA-65240D994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E6C51-DBD9-4838-82DC-DBB04035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3" y="425950"/>
            <a:ext cx="1153466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491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ED1281D-183E-4EC9-81ED-588818DA93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040E1-F465-471C-B2F4-B1B032E5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64120F4-9E0E-4CA2-A4E7-0254C7175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8182" y="132827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00481-E6BF-43AC-8331-4BD6A498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4660" y="132827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DA682D-8C72-4876-B6BA-F4F95CB64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1138" y="132827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EC1879-F52F-4C4A-A229-F1A4BD5A3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7616" y="132827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</p:spTree>
    <p:extLst>
      <p:ext uri="{BB962C8B-B14F-4D97-AF65-F5344CB8AC3E}">
        <p14:creationId xmlns:p14="http://schemas.microsoft.com/office/powerpoint/2010/main" val="3791113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B36D2-588A-44E9-9468-A093D4AE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 Plant</a:t>
            </a:r>
          </a:p>
        </p:txBody>
      </p:sp>
      <p:pic>
        <p:nvPicPr>
          <p:cNvPr id="17" name="Content Placeholder 6" descr="Image of Clear Lake and Treatment Plant.">
            <a:extLst>
              <a:ext uri="{FF2B5EF4-FFF2-40B4-BE49-F238E27FC236}">
                <a16:creationId xmlns:a16="http://schemas.microsoft.com/office/drawing/2014/main" id="{B3A3CA9A-852F-4070-B4C1-B5A9181AB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" y="719088"/>
            <a:ext cx="5455917" cy="3174924"/>
          </a:xfrm>
          <a:prstGeom prst="rect">
            <a:avLst/>
          </a:prstGeom>
        </p:spPr>
      </p:pic>
      <p:pic>
        <p:nvPicPr>
          <p:cNvPr id="48" name="Content Placeholder 12" descr="Image of upflow clarifiers.">
            <a:extLst>
              <a:ext uri="{FF2B5EF4-FFF2-40B4-BE49-F238E27FC236}">
                <a16:creationId xmlns:a16="http://schemas.microsoft.com/office/drawing/2014/main" id="{29AF0F28-F968-4E15-9A95-9C62FE47C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910" y="307731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74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62975"/>
            <a:ext cx="5253450" cy="4613357"/>
          </a:xfrm>
        </p:spPr>
        <p:txBody>
          <a:bodyPr anchor="t">
            <a:norm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r>
              <a:rPr 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br>
              <a:rPr 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br>
              <a:rPr 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15, 2019</a:t>
            </a: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3016" y="1412489"/>
            <a:ext cx="4032504" cy="436384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Post Ozone Sample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Turbidity: 11.8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pH: 8.1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UVT: 78.9%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UVA: 0.1029/cm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UVT: 83.7%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UVA: 0.0773/cm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46888"/>
            <a:ext cx="6809892" cy="7223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1051560"/>
            <a:ext cx="6578590" cy="544131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8.1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 (9800):  31.9 mg/L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LCA #2: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NaOCl added manually: 2.0 mg/L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 (9800):  31.9 mg/L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FF30B4B5-6CAD-4A43-A2B8-21FC12C602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76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 Sulfate is reported as Alum.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82297"/>
            <a:ext cx="11612880" cy="11155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Clearlake Oaks CWS: Jar Test 1-8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Post-Ozone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917931"/>
              </p:ext>
            </p:extLst>
          </p:nvPr>
        </p:nvGraphicFramePr>
        <p:xfrm>
          <a:off x="237744" y="1197865"/>
          <a:ext cx="11777473" cy="5508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11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1891330174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18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1148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986529505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276045785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811649429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68716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47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2375</Words>
  <Application>Microsoft Office PowerPoint</Application>
  <PresentationFormat>Widescreen</PresentationFormat>
  <Paragraphs>522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Clearlake Oaks CWD CA1710001 Lake County Jar Test</vt:lpstr>
      <vt:lpstr>Lucerne Water Co. Source Water: Clear Lake Conventional Treatment</vt:lpstr>
      <vt:lpstr>Conventional Treatment Plant</vt:lpstr>
      <vt:lpstr>Clearlake Oaks CWD.: Source Water Characteristics February 15, 2019</vt:lpstr>
      <vt:lpstr>UVT/UVA</vt:lpstr>
      <vt:lpstr>Laboratory Charge Analyzer</vt:lpstr>
      <vt:lpstr>Applied Coagulants for Jar Testing</vt:lpstr>
      <vt:lpstr>Coagulant Information</vt:lpstr>
      <vt:lpstr>Clearlake Oaks CWS: Jar Test 1-8 Results Post-Ozone Source Water</vt:lpstr>
      <vt:lpstr>Clearlake Oaks CWS: Jar Test 9-16 Results Post-Ozone Source Water, Flash Mix 60 sec (200 RPM)</vt:lpstr>
      <vt:lpstr>Jars 1-4 Test Flash Mix 60 Sec (200 RPM) Floc Mix 5 min (30 RPM)  Applied Coagulant  9800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Flash Mix 60 Sec (200 RPM) Floc Mix 5 min (30 RPM)  Applied Coagulant  9800 w/NaOCl 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9-12 Test Flash Mix 60 Sec (200 RPM) Floc Mix 5 min (30 RPM)  Applied Coagulants  9800/9890 w/NaOCl 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Jars 13-16 Test Flash Mix 60 Sec (200 RPM) Floc Mix 5 min (30 RPM)  Applied Coagulants  9800/9890 w/NaOCl </vt:lpstr>
      <vt:lpstr>Jars 13-16:  End of 5-minute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Clearlake Oaks CWD CA1710001 Lake County Jar Test</dc:title>
  <dc:creator>Schott, Guy@Waterboards</dc:creator>
  <cp:lastModifiedBy>Guy Schott</cp:lastModifiedBy>
  <cp:revision>2</cp:revision>
  <dcterms:created xsi:type="dcterms:W3CDTF">2020-05-07T20:00:35Z</dcterms:created>
  <dcterms:modified xsi:type="dcterms:W3CDTF">2020-05-10T04:26:41Z</dcterms:modified>
</cp:coreProperties>
</file>