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737" r:id="rId2"/>
    <p:sldId id="638" r:id="rId3"/>
    <p:sldId id="732" r:id="rId4"/>
    <p:sldId id="1082" r:id="rId5"/>
    <p:sldId id="1153" r:id="rId6"/>
    <p:sldId id="1126" r:id="rId7"/>
    <p:sldId id="1127" r:id="rId8"/>
    <p:sldId id="813" r:id="rId9"/>
    <p:sldId id="1154" r:id="rId10"/>
    <p:sldId id="1155" r:id="rId11"/>
    <p:sldId id="1156" r:id="rId12"/>
    <p:sldId id="1157" r:id="rId13"/>
    <p:sldId id="1158" r:id="rId14"/>
    <p:sldId id="1159" r:id="rId15"/>
    <p:sldId id="1104" r:id="rId16"/>
    <p:sldId id="757" r:id="rId17"/>
    <p:sldId id="758" r:id="rId18"/>
    <p:sldId id="759" r:id="rId19"/>
    <p:sldId id="1160" r:id="rId20"/>
    <p:sldId id="760" r:id="rId21"/>
    <p:sldId id="761" r:id="rId22"/>
    <p:sldId id="762" r:id="rId23"/>
    <p:sldId id="1161" r:id="rId24"/>
    <p:sldId id="768" r:id="rId25"/>
    <p:sldId id="769" r:id="rId26"/>
    <p:sldId id="770" r:id="rId27"/>
    <p:sldId id="1162" r:id="rId28"/>
    <p:sldId id="772" r:id="rId29"/>
    <p:sldId id="773" r:id="rId30"/>
    <p:sldId id="774" r:id="rId31"/>
    <p:sldId id="775" r:id="rId32"/>
    <p:sldId id="1163" r:id="rId33"/>
    <p:sldId id="777" r:id="rId34"/>
    <p:sldId id="778" r:id="rId35"/>
    <p:sldId id="779" r:id="rId36"/>
    <p:sldId id="780" r:id="rId37"/>
    <p:sldId id="1164" r:id="rId38"/>
    <p:sldId id="783" r:id="rId39"/>
    <p:sldId id="784" r:id="rId40"/>
    <p:sldId id="785" r:id="rId41"/>
    <p:sldId id="786" r:id="rId42"/>
    <p:sldId id="1165" r:id="rId43"/>
    <p:sldId id="789" r:id="rId44"/>
    <p:sldId id="790" r:id="rId45"/>
    <p:sldId id="791" r:id="rId46"/>
    <p:sldId id="792" r:id="rId47"/>
    <p:sldId id="1166" r:id="rId48"/>
    <p:sldId id="795" r:id="rId49"/>
    <p:sldId id="796" r:id="rId50"/>
    <p:sldId id="797" r:id="rId51"/>
    <p:sldId id="1167" r:id="rId52"/>
    <p:sldId id="800" r:id="rId53"/>
    <p:sldId id="801" r:id="rId54"/>
    <p:sldId id="802" r:id="rId55"/>
    <p:sldId id="803" r:id="rId56"/>
    <p:sldId id="1168" r:id="rId57"/>
    <p:sldId id="1169" r:id="rId58"/>
    <p:sldId id="1172" r:id="rId59"/>
    <p:sldId id="1129" r:id="rId60"/>
    <p:sldId id="1148" r:id="rId61"/>
    <p:sldId id="1170" r:id="rId62"/>
    <p:sldId id="1171" r:id="rId63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25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8, 2019</a:t>
            </a:r>
          </a:p>
        </p:txBody>
      </p:sp>
      <p:pic>
        <p:nvPicPr>
          <p:cNvPr id="6" name="Picture 5" descr="Image of six 1-liter jars during flocculation process.">
            <a:extLst>
              <a:ext uri="{FF2B5EF4-FFF2-40B4-BE49-F238E27FC236}">
                <a16:creationId xmlns:a16="http://schemas.microsoft.com/office/drawing/2014/main" id="{7918966F-3D98-4D94-9635-E5E89CE778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51" b="9582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6128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13-16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Flash Mix 60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13423"/>
              </p:ext>
            </p:extLst>
          </p:nvPr>
        </p:nvGraphicFramePr>
        <p:xfrm>
          <a:off x="237744" y="2022475"/>
          <a:ext cx="1177747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KMnO</a:t>
                      </a:r>
                      <a:r>
                        <a:rPr lang="en-US" sz="24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82297"/>
            <a:ext cx="11612880" cy="111556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17-24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Flash Mix 60 sec (200 RPM)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918301"/>
              </p:ext>
            </p:extLst>
          </p:nvPr>
        </p:nvGraphicFramePr>
        <p:xfrm>
          <a:off x="237744" y="1197865"/>
          <a:ext cx="11777473" cy="550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1484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 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98652950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276045785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811649429"/>
                  </a:ext>
                </a:extLst>
              </a:tr>
              <a:tr h="5399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871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6128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25-28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681471"/>
              </p:ext>
            </p:extLst>
          </p:nvPr>
        </p:nvGraphicFramePr>
        <p:xfrm>
          <a:off x="237744" y="2022475"/>
          <a:ext cx="11777473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44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76199"/>
            <a:ext cx="11612880" cy="130492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29-36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995934"/>
              </p:ext>
            </p:extLst>
          </p:nvPr>
        </p:nvGraphicFramePr>
        <p:xfrm>
          <a:off x="237744" y="1326642"/>
          <a:ext cx="11173207" cy="5499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4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660237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35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44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0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74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16407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495445689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635191885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965626733"/>
                  </a:ext>
                </a:extLst>
              </a:tr>
              <a:tr h="482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834928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07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365125"/>
            <a:ext cx="1161288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CWS: Jar Test 37-40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Post-Ozone Source Water, No Flash Mix Applied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569869"/>
              </p:ext>
            </p:extLst>
          </p:nvPr>
        </p:nvGraphicFramePr>
        <p:xfrm>
          <a:off x="237744" y="2022475"/>
          <a:ext cx="11516106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72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9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7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00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1128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271128">
                  <a:extLst>
                    <a:ext uri="{9D8B030D-6E8A-4147-A177-3AD203B41FA5}">
                      <a16:colId xmlns:a16="http://schemas.microsoft.com/office/drawing/2014/main" val="3968619689"/>
                    </a:ext>
                  </a:extLst>
                </a:gridCol>
                <a:gridCol w="1271128">
                  <a:extLst>
                    <a:ext uri="{9D8B030D-6E8A-4147-A177-3AD203B41FA5}">
                      <a16:colId xmlns:a16="http://schemas.microsoft.com/office/drawing/2014/main" val="2159336386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708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7066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10-minute flocculation (30 RPM) duration. ">
            <a:extLst>
              <a:ext uri="{FF2B5EF4-FFF2-40B4-BE49-F238E27FC236}">
                <a16:creationId xmlns:a16="http://schemas.microsoft.com/office/drawing/2014/main" id="{DF414842-C0D9-4635-80E0-8B578835A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5EE5C2-D83E-4E22-838C-EBE705C9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7DBF3E-7462-40E5-8618-3803C7C1C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1234" y="183559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FC3BB-ADAB-454A-B9E4-9DCCDF9C9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72096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A5C78-AD60-4CDB-9174-740E8774B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82958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AC63F9-021F-4CC8-B245-CBCEBA343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11025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4F399-EE74-4FA3-A8C5-271753F0E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21886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33C7EC-E632-4DC2-9F17-EA7CC8208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87493" y="183559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4007635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6056AEA5-529E-4106-AD38-EF4CE404BC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4B66A-C85B-44D5-9E3A-B5740E5A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3" y="425950"/>
            <a:ext cx="11635648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2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25-minutes of settling, settled water turbidity is taken.">
            <a:extLst>
              <a:ext uri="{FF2B5EF4-FFF2-40B4-BE49-F238E27FC236}">
                <a16:creationId xmlns:a16="http://schemas.microsoft.com/office/drawing/2014/main" id="{77755BD7-AE9C-4E39-86E5-A848D660EC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6C991-3952-4D64-B81C-6FDED5A7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0947BA-C471-4102-BF05-646DE8BA7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6151" y="1701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CAC061-B1FB-4279-BBB2-0FD1E5815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01757" y="17019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D53AB6-699F-4BD3-B230-AAE68E114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0755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A15B9-CDC6-4EE7-87F4-5A81EA000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6361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94F1F-6351-4200-974A-40A962151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45359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355428-B703-4BA2-A934-BD6DA6BE2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84357" y="17019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7066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848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7-12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Lucerne Water Co.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of pier leading to Clear Lake intake.">
            <a:extLst>
              <a:ext uri="{FF2B5EF4-FFF2-40B4-BE49-F238E27FC236}">
                <a16:creationId xmlns:a16="http://schemas.microsoft.com/office/drawing/2014/main" id="{6A5A1A9A-5314-45FC-9AFF-3C5BFE26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826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Clear Lake and source water intake.">
            <a:extLst>
              <a:ext uri="{FF2B5EF4-FFF2-40B4-BE49-F238E27FC236}">
                <a16:creationId xmlns:a16="http://schemas.microsoft.com/office/drawing/2014/main" id="{34273582-1764-481D-A981-F47F1496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1" r="2" b="2342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10-minute flocculation (30 RPM) duration. ">
            <a:extLst>
              <a:ext uri="{FF2B5EF4-FFF2-40B4-BE49-F238E27FC236}">
                <a16:creationId xmlns:a16="http://schemas.microsoft.com/office/drawing/2014/main" id="{207A9EC7-4DE8-4ABD-9545-B22344FFD2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63071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10BCD-DC12-405D-BFB6-A57BC3F1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E17A4F-6DF6-4BFE-9E67-1535D1160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1745" y="198327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4DC81-3556-4FB9-86D6-C209D9E2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2112" y="1983272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A1B09-20A5-4C37-9F25-6EA6D40C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65023" y="198327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8D97B4-1533-477D-BCD5-778FA715F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0632" y="1980929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3ED68E-FCB0-4853-AF57-1AD509837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94714" y="203485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C59911-B404-4EE7-B4AB-BE4B95A3B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1844" y="204657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</p:spTree>
    <p:extLst>
      <p:ext uri="{BB962C8B-B14F-4D97-AF65-F5344CB8AC3E}">
        <p14:creationId xmlns:p14="http://schemas.microsoft.com/office/powerpoint/2010/main" val="732788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1FD9F10-2F49-4FDF-A9BF-A6CCD228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B43DE-97EC-489F-8157-1F18AB8D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9" y="425950"/>
            <a:ext cx="1148141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03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25-minutes of settling, settled water turbidity is taken.">
            <a:extLst>
              <a:ext uri="{FF2B5EF4-FFF2-40B4-BE49-F238E27FC236}">
                <a16:creationId xmlns:a16="http://schemas.microsoft.com/office/drawing/2014/main" id="{AA7F3DB3-8653-4215-91EE-953DC38183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D78023-8503-488B-B7DF-242C5D74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7-12: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61CAAD-2AB4-459C-AE5A-B635481C8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0730" y="182852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12309-A3C8-4C81-A4D0-E037C16D6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38044" y="182852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0.24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F9F8D8-28A5-4BB1-901E-8C9EEF2FD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4334" y="182852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3D84F-A676-4D86-9E95-F4986E04D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61308" y="182852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7B576-D28A-4256-B848-A341753C7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7598" y="183907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28FD08-BEB1-4F3A-AF8C-B43E8064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56649" y="1839074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0.93 NTU</a:t>
            </a:r>
          </a:p>
        </p:txBody>
      </p:sp>
    </p:spTree>
    <p:extLst>
      <p:ext uri="{BB962C8B-B14F-4D97-AF65-F5344CB8AC3E}">
        <p14:creationId xmlns:p14="http://schemas.microsoft.com/office/powerpoint/2010/main" val="2356408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60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w/KMnO</a:t>
            </a:r>
            <a:r>
              <a:rPr lang="en-US" sz="4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Pre-oxidation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9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60-minute flocculation (30 RPM) duration. ">
            <a:extLst>
              <a:ext uri="{FF2B5EF4-FFF2-40B4-BE49-F238E27FC236}">
                <a16:creationId xmlns:a16="http://schemas.microsoft.com/office/drawing/2014/main" id="{F5C88783-3889-4665-A0A5-5180430E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D92E-83D0-49B8-A8CB-82A1FD523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60-minute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BB42335-E1BC-4CF2-A3B8-ED39E4618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0956" y="12180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7A67E3-5106-4C0F-81B2-51D65BB6C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2035" y="1218083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0B75-82A4-4F7A-B51E-58C91A8D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219" y="1218083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023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B5BC67-70CC-4312-87D9-389B1EA7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34413" y="1218083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042 NTU</a:t>
            </a:r>
          </a:p>
        </p:txBody>
      </p:sp>
    </p:spTree>
    <p:extLst>
      <p:ext uri="{BB962C8B-B14F-4D97-AF65-F5344CB8AC3E}">
        <p14:creationId xmlns:p14="http://schemas.microsoft.com/office/powerpoint/2010/main" val="2376668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CCB454A-230B-4359-8EF3-8D8B9332F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807C0-0BD0-4B3C-80F1-F960F024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425950"/>
            <a:ext cx="11430000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243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B34DF09B-3150-4147-A882-BB53F24E8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31A6A0-9B14-4582-8847-32F6255C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504464-66D7-4561-9A03-B07A8B142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9768" y="1181428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B3947-5C32-412E-9FD2-543A88C8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8644" y="1181428"/>
            <a:ext cx="1608133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AEDA6-E0B2-46EB-9085-112725A12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87520" y="1181428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023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1D62DE-4016-4D06-8FFA-97D9D0CC5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55484" y="1181428"/>
            <a:ext cx="155844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KMnO</a:t>
            </a:r>
            <a:r>
              <a:rPr lang="en-US" sz="14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042 NTU</a:t>
            </a:r>
          </a:p>
        </p:txBody>
      </p:sp>
    </p:spTree>
    <p:extLst>
      <p:ext uri="{BB962C8B-B14F-4D97-AF65-F5344CB8AC3E}">
        <p14:creationId xmlns:p14="http://schemas.microsoft.com/office/powerpoint/2010/main" val="4135397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5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A9E449E-7B27-42AB-B8AE-2C12BB63E6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6DE60-56C4-40C9-9FF1-79F9FCC3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99496BA-1B51-4442-99CC-399F683D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368" y="1203530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417472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10-minute flocculation (30 RPM) duration. ">
            <a:extLst>
              <a:ext uri="{FF2B5EF4-FFF2-40B4-BE49-F238E27FC236}">
                <a16:creationId xmlns:a16="http://schemas.microsoft.com/office/drawing/2014/main" id="{DA33B425-D994-410A-AEA8-5C71F2D877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9EBA35-6A4E-4EDE-9C94-E63DF2E0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587E19-29CA-47D0-9E86-4B85DC5BE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1191" y="1198521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90191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Plant</a:t>
            </a:r>
          </a:p>
        </p:txBody>
      </p:sp>
      <p:pic>
        <p:nvPicPr>
          <p:cNvPr id="17" name="Content Placeholder 6" descr="Image of Clear Lake and Treatment Plant.">
            <a:extLst>
              <a:ext uri="{FF2B5EF4-FFF2-40B4-BE49-F238E27FC236}">
                <a16:creationId xmlns:a16="http://schemas.microsoft.com/office/drawing/2014/main" id="{B3A3CA9A-852F-4070-B4C1-B5A9181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19088"/>
            <a:ext cx="5455917" cy="3174924"/>
          </a:xfrm>
          <a:prstGeom prst="rect">
            <a:avLst/>
          </a:prstGeom>
        </p:spPr>
      </p:pic>
      <p:pic>
        <p:nvPicPr>
          <p:cNvPr id="48" name="Content Placeholder 12" descr="Image of upflow clarifiers.">
            <a:extLst>
              <a:ext uri="{FF2B5EF4-FFF2-40B4-BE49-F238E27FC236}">
                <a16:creationId xmlns:a16="http://schemas.microsoft.com/office/drawing/2014/main" id="{29AF0F28-F968-4E15-9A95-9C62FE47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20-minute flocculation (30 RPM) duration. ">
            <a:extLst>
              <a:ext uri="{FF2B5EF4-FFF2-40B4-BE49-F238E27FC236}">
                <a16:creationId xmlns:a16="http://schemas.microsoft.com/office/drawing/2014/main" id="{238828CB-1830-4BEA-801F-B7A9A8D59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9" r="100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CD3E3-C4FA-413A-9B3C-04058EC9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19: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569EE5D-4FCA-4B0B-8D8A-133C0BBFD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23155" y="1103518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1400" dirty="0">
                <a:solidFill>
                  <a:schemeClr val="bg1"/>
                </a:solidFill>
              </a:rPr>
              <a:t>: 0.023/cm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3051470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40-minute flocculation (30 RPM) duration. ">
            <a:extLst>
              <a:ext uri="{FF2B5EF4-FFF2-40B4-BE49-F238E27FC236}">
                <a16:creationId xmlns:a16="http://schemas.microsoft.com/office/drawing/2014/main" id="{246440B3-4BA4-4D6B-86AF-28BE9887F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B1EB0-C142-4D92-B553-B2173024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20: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A51A56-5D07-4A3B-B260-07A5D7283CBB}"/>
              </a:ext>
            </a:extLst>
          </p:cNvPr>
          <p:cNvSpPr txBox="1"/>
          <p:nvPr/>
        </p:nvSpPr>
        <p:spPr>
          <a:xfrm>
            <a:off x="9844484" y="1269772"/>
            <a:ext cx="146674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</a:rPr>
              <a:t>Settled: 0.36 NTU</a:t>
            </a:r>
          </a:p>
        </p:txBody>
      </p:sp>
    </p:spTree>
    <p:extLst>
      <p:ext uri="{BB962C8B-B14F-4D97-AF65-F5344CB8AC3E}">
        <p14:creationId xmlns:p14="http://schemas.microsoft.com/office/powerpoint/2010/main" val="1061439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5/10/20/45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0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3151CBC-C221-4E34-83B7-6AAAC0E9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D50C6-38EB-47C5-8876-A23336CE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21: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29B9EC-CF9F-4539-991B-9BABC47A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2370" y="115780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</a:t>
            </a:r>
          </a:p>
        </p:txBody>
      </p:sp>
    </p:spTree>
    <p:extLst>
      <p:ext uri="{BB962C8B-B14F-4D97-AF65-F5344CB8AC3E}">
        <p14:creationId xmlns:p14="http://schemas.microsoft.com/office/powerpoint/2010/main" val="407813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AEDD231A-5829-41FE-AA00-EB2446A8CA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C08B-81BA-4BE1-A783-56E9EDC3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22: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A8F18B-A4A1-4793-A481-EA6CF2962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3521" y="110182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0.70 NTU</a:t>
            </a:r>
          </a:p>
        </p:txBody>
      </p:sp>
    </p:spTree>
    <p:extLst>
      <p:ext uri="{BB962C8B-B14F-4D97-AF65-F5344CB8AC3E}">
        <p14:creationId xmlns:p14="http://schemas.microsoft.com/office/powerpoint/2010/main" val="1536596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8D4EB0AD-E6DA-443B-9BB3-70D1AF6BE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460FE-077C-46DC-8981-980D2CB98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23: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AA6682-71B6-4341-B510-615DAC395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6639" y="109249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0.54 NTU</a:t>
            </a:r>
          </a:p>
        </p:txBody>
      </p:sp>
    </p:spTree>
    <p:extLst>
      <p:ext uri="{BB962C8B-B14F-4D97-AF65-F5344CB8AC3E}">
        <p14:creationId xmlns:p14="http://schemas.microsoft.com/office/powerpoint/2010/main" val="173491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5-minute flocculation (30 RPM) duration. ">
            <a:extLst>
              <a:ext uri="{FF2B5EF4-FFF2-40B4-BE49-F238E27FC236}">
                <a16:creationId xmlns:a16="http://schemas.microsoft.com/office/drawing/2014/main" id="{C0A13BCC-8CB3-47C3-9E35-BABA129117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F08DA-5D57-4A0A-BD0B-37D07533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24:  End of 45-minute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487CE7-A624-4EC5-8603-9E43AB482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2435" y="1111151"/>
            <a:ext cx="1508746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1400" dirty="0">
                <a:solidFill>
                  <a:schemeClr val="bg1"/>
                </a:solidFill>
              </a:rPr>
              <a:t>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</a:t>
            </a:r>
            <a:r>
              <a:rPr lang="en-US" sz="1400" dirty="0">
                <a:solidFill>
                  <a:schemeClr val="bg1"/>
                </a:solidFill>
              </a:rPr>
              <a:t>: 0.35 NTU</a:t>
            </a:r>
          </a:p>
        </p:txBody>
      </p:sp>
    </p:spTree>
    <p:extLst>
      <p:ext uri="{BB962C8B-B14F-4D97-AF65-F5344CB8AC3E}">
        <p14:creationId xmlns:p14="http://schemas.microsoft.com/office/powerpoint/2010/main" val="3433034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76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D28258D2-9C12-4404-A855-A57F51C877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8BA80-61AD-4DC5-9C42-A097B7669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25: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353656B-A771-401C-89A8-206E018CE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5473" y="124762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1777442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B6B2C1E2-DB4A-4A81-8430-3CCB82C0E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A9893-F0F0-4170-AC28-55622BE9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407165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27: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E9FC0C-9149-4DE7-9CA8-0C5BF4A2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07212" y="1184786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286386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5253450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8,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3016" y="1412489"/>
            <a:ext cx="4032504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1.35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90%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91.1%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0.040/cm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C10B0C5B-84D4-4413-BA5F-CF3A5F2E1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D2427-B9D6-4928-B270-D8E53D08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27: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9110809-2CF9-4E2C-9C92-D63A0D72D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9827" y="1209405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0.22 NTU</a:t>
            </a:r>
          </a:p>
        </p:txBody>
      </p:sp>
    </p:spTree>
    <p:extLst>
      <p:ext uri="{BB962C8B-B14F-4D97-AF65-F5344CB8AC3E}">
        <p14:creationId xmlns:p14="http://schemas.microsoft.com/office/powerpoint/2010/main" val="1754615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0-minute flocculation (30 RPM) duration. ">
            <a:extLst>
              <a:ext uri="{FF2B5EF4-FFF2-40B4-BE49-F238E27FC236}">
                <a16:creationId xmlns:a16="http://schemas.microsoft.com/office/drawing/2014/main" id="{9C77288E-3E64-4CF1-A9EF-14E8C0F46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B4C11-6A63-4C1B-AA24-B0E5A6E26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28: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EEAAD9-18B1-4EEF-90B1-473F21387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05741" y="1236387"/>
            <a:ext cx="1608133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0.15 NTU</a:t>
            </a:r>
          </a:p>
        </p:txBody>
      </p:sp>
    </p:spTree>
    <p:extLst>
      <p:ext uri="{BB962C8B-B14F-4D97-AF65-F5344CB8AC3E}">
        <p14:creationId xmlns:p14="http://schemas.microsoft.com/office/powerpoint/2010/main" val="921369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39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ECCA2F7-77B6-4D7D-B83E-ABECCC1C00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" r="380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50645-5AEF-4E55-AF0F-01DE20A6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29: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EC0C58-F576-4CE7-8253-BA7A7478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6330" y="1451104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2.1 NTU</a:t>
            </a:r>
          </a:p>
        </p:txBody>
      </p:sp>
    </p:spTree>
    <p:extLst>
      <p:ext uri="{BB962C8B-B14F-4D97-AF65-F5344CB8AC3E}">
        <p14:creationId xmlns:p14="http://schemas.microsoft.com/office/powerpoint/2010/main" val="1137666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627439BD-123B-4738-A8A1-833C1F467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8A3A6-7DF0-4EBB-81FF-EE13DAD7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30: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0F12AE-3D3B-4916-AD78-563FC83C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1167" y="135701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</a:t>
            </a:r>
          </a:p>
        </p:txBody>
      </p:sp>
    </p:spTree>
    <p:extLst>
      <p:ext uri="{BB962C8B-B14F-4D97-AF65-F5344CB8AC3E}">
        <p14:creationId xmlns:p14="http://schemas.microsoft.com/office/powerpoint/2010/main" val="3824710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C791FE1E-5AAE-4F77-970F-FE20F3D55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06A2-130F-43C5-BF7F-DB169AD2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31: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CCEE4C-5D30-4A18-B953-DBA287BE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42663" y="1042243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</p:spTree>
    <p:extLst>
      <p:ext uri="{BB962C8B-B14F-4D97-AF65-F5344CB8AC3E}">
        <p14:creationId xmlns:p14="http://schemas.microsoft.com/office/powerpoint/2010/main" val="3307884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0-minute flocculation (30 RPM) duration. ">
            <a:extLst>
              <a:ext uri="{FF2B5EF4-FFF2-40B4-BE49-F238E27FC236}">
                <a16:creationId xmlns:a16="http://schemas.microsoft.com/office/drawing/2014/main" id="{44FA9387-A7DA-4EAD-BC2C-8151AC544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65C71-81E7-49D7-8533-23B697FF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32: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91832F0-EFD7-44A5-9095-31CFB57D0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3815" y="1269772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2026397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10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82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3B0496A6-E933-4D73-A87C-C473EE4C1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FD8A4-342C-4FE4-867A-4E2346B6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8E192F-6ED7-45EC-9B03-B5EFD3689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612" y="57621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365E0-8994-4A0A-81FC-E6986D73A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75753" y="5762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BCE69-E4C6-418F-A967-FAEF69420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52707" y="576217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D04DD-B942-4099-9CA3-C4F475B94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6781" y="57621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4131837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987182F-5114-4D99-8F4D-A0BE3245E9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BCF31-7F9B-4983-8287-0F660DB8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5" y="425950"/>
            <a:ext cx="1147039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1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66316F6B-57BC-411E-9053-EDC03081A3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DB58F-E912-4C3B-B46B-7F82CCD6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C2247B-479B-4C3E-BF80-7B97F74D5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1169" y="664861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4B0B8-DC17-4EC7-98C7-F3363AB3C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3040" y="66486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8CBA8D-DEF5-443B-9379-E53B2F516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07451" y="66485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A46B40-A479-47E6-B8DD-0EFF086FB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59322" y="66485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0.39 NTU</a:t>
            </a:r>
          </a:p>
        </p:txBody>
      </p:sp>
    </p:spTree>
    <p:extLst>
      <p:ext uri="{BB962C8B-B14F-4D97-AF65-F5344CB8AC3E}">
        <p14:creationId xmlns:p14="http://schemas.microsoft.com/office/powerpoint/2010/main" val="1075663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37-40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5/10/20/40 min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549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6F7C7CE-515E-4912-90EE-770DE17B1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0CB85-E158-4675-A619-62793B49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37: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A4C36B-2592-4538-BBC5-4CBA37202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28627" y="1163174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1.6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1.1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0.95 NTU (35 min)</a:t>
            </a:r>
          </a:p>
        </p:txBody>
      </p:sp>
    </p:spTree>
    <p:extLst>
      <p:ext uri="{BB962C8B-B14F-4D97-AF65-F5344CB8AC3E}">
        <p14:creationId xmlns:p14="http://schemas.microsoft.com/office/powerpoint/2010/main" val="9439089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10-minute flocculation (30 RPM) duration. ">
            <a:extLst>
              <a:ext uri="{FF2B5EF4-FFF2-40B4-BE49-F238E27FC236}">
                <a16:creationId xmlns:a16="http://schemas.microsoft.com/office/drawing/2014/main" id="{89EBAFDB-5682-4351-911F-BCAA52BFEF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0182D-2784-4A8D-B2A5-8D11213A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38:  End of 10-minute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23D166-3467-4118-AEBD-F76992ABA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80442" y="1118610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0.63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0.45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0.55 NTU (35 min)</a:t>
            </a:r>
          </a:p>
        </p:txBody>
      </p:sp>
    </p:spTree>
    <p:extLst>
      <p:ext uri="{BB962C8B-B14F-4D97-AF65-F5344CB8AC3E}">
        <p14:creationId xmlns:p14="http://schemas.microsoft.com/office/powerpoint/2010/main" val="171246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20-minute flocculation (30 RPM) duration. ">
            <a:extLst>
              <a:ext uri="{FF2B5EF4-FFF2-40B4-BE49-F238E27FC236}">
                <a16:creationId xmlns:a16="http://schemas.microsoft.com/office/drawing/2014/main" id="{74EFA186-58C8-4394-81F6-6E0F24AC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8012B-6127-4717-B05D-73554663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39:  End of 20-minute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CF3C7B-7282-4242-9967-0AFB7E0D4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22520" y="1140310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0.58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0.36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0.38 NTU (35 min)</a:t>
            </a:r>
          </a:p>
        </p:txBody>
      </p:sp>
    </p:spTree>
    <p:extLst>
      <p:ext uri="{BB962C8B-B14F-4D97-AF65-F5344CB8AC3E}">
        <p14:creationId xmlns:p14="http://schemas.microsoft.com/office/powerpoint/2010/main" val="6518520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t the end of 40-minute flocculation (30 RPM) duration. ">
            <a:extLst>
              <a:ext uri="{FF2B5EF4-FFF2-40B4-BE49-F238E27FC236}">
                <a16:creationId xmlns:a16="http://schemas.microsoft.com/office/drawing/2014/main" id="{C9EA3ACC-4D52-44D5-B3A4-57D30C669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F85BB-B1B5-4E70-A18E-72CE4F60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40:  End of 40-minute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61C2F5-6E8B-4DBD-90A6-D523AD57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23816" y="1153869"/>
            <a:ext cx="2313454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Alum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0.46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 (15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 (25 min)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 (35 min)</a:t>
            </a:r>
          </a:p>
        </p:txBody>
      </p:sp>
    </p:spTree>
    <p:extLst>
      <p:ext uri="{BB962C8B-B14F-4D97-AF65-F5344CB8AC3E}">
        <p14:creationId xmlns:p14="http://schemas.microsoft.com/office/powerpoint/2010/main" val="1448498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7FE-BD65-4ECF-8AC4-8D4D9170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Used for This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60E2E-60DB-4A7E-9717-0CFEC4B7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Note: 1.20 um (nominal size), polypropylene hydrophobic membrane was used for this study.</a:t>
            </a:r>
          </a:p>
          <a:p>
            <a:r>
              <a:rPr lang="en-US" dirty="0">
                <a:solidFill>
                  <a:srgbClr val="FFFF00"/>
                </a:solidFill>
              </a:rPr>
              <a:t>Thickness: 180-250 um, Max flow rate (200 mL/min @ 10 psi) </a:t>
            </a:r>
          </a:p>
          <a:p>
            <a:r>
              <a:rPr lang="en-US" dirty="0">
                <a:solidFill>
                  <a:srgbClr val="FFFF00"/>
                </a:solidFill>
              </a:rPr>
              <a:t>(Tisch Scientific, Part#: SF14854, www.scienticfilters.com)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835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 (Garratt Callahan)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– 30% Poly Aluminum Hydroxychloride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/>
              <a:t>48.24%  Aluminum Sulfate, 8.2% 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/>
              <a:t>SG = 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Clearlake Oaks CWS: Jar Test 1-6 Results</a:t>
            </a:r>
            <a:br>
              <a:rPr lang="en-US" dirty="0"/>
            </a:br>
            <a:r>
              <a:rPr lang="en-US" dirty="0"/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86915"/>
              </p:ext>
            </p:extLst>
          </p:nvPr>
        </p:nvGraphicFramePr>
        <p:xfrm>
          <a:off x="347472" y="2022475"/>
          <a:ext cx="11411712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02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755648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1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18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702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7066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Clearlake Oaks CWS: Jar Test 7-12 Results</a:t>
            </a:r>
            <a:br>
              <a:rPr lang="en-US" dirty="0"/>
            </a:br>
            <a:r>
              <a:rPr lang="en-US" dirty="0"/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439806"/>
              </p:ext>
            </p:extLst>
          </p:nvPr>
        </p:nvGraphicFramePr>
        <p:xfrm>
          <a:off x="237744" y="2022475"/>
          <a:ext cx="11777473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911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1891330174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1873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1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3839</Words>
  <Application>Microsoft Office PowerPoint</Application>
  <PresentationFormat>Widescreen</PresentationFormat>
  <Paragraphs>1003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Clearlake Oaks CWD CA1710001 Lake County Jar Test</vt:lpstr>
      <vt:lpstr>Lucerne Water Co. Source Water: Clear Lake Conventional Treatment</vt:lpstr>
      <vt:lpstr>Conventional Treatment Plant</vt:lpstr>
      <vt:lpstr>Clearlake Oaks CWD.: Source Water Characteristics March 8, 2019</vt:lpstr>
      <vt:lpstr>UVT/UVA</vt:lpstr>
      <vt:lpstr>Applied Coagulants for Jar Testing</vt:lpstr>
      <vt:lpstr>Coagulant Information</vt:lpstr>
      <vt:lpstr>Clearlake Oaks CWS: Jar Test 1-6 Results Post-Ozone Source Water</vt:lpstr>
      <vt:lpstr>Clearlake Oaks CWS: Jar Test 7-12 Results Post-Ozone Source Water</vt:lpstr>
      <vt:lpstr>Clearlake Oaks CWS: Jar Test 13-16 Results Post-Ozone Source Water, Flash Mix 60 sec (200 RPM)</vt:lpstr>
      <vt:lpstr>Clearlake Oaks CWS: Jar Test 17-24 Results Post-Ozone Source Water, Flash Mix 60 sec (200 RPM)</vt:lpstr>
      <vt:lpstr>Clearlake Oaks CWS: Jar Test 25-28 Results Post-Ozone Source Water</vt:lpstr>
      <vt:lpstr>Clearlake Oaks CWS: Jar Test 29-36 Results Post-Ozone Source Water</vt:lpstr>
      <vt:lpstr>Clearlake Oaks CWS: Jar Test 37-40 Results Post-Ozone Source Water, No Flash Mix Applied</vt:lpstr>
      <vt:lpstr>Jars 1-6 Test Flash Mix 60 Sec (200 RPM) Floc Mix 10 min (30 RPM)  Applied Coagulant  7066 </vt:lpstr>
      <vt:lpstr>Jars 1-6:  End of 10-minute flocculation (30 RPM) duration. </vt:lpstr>
      <vt:lpstr>Jars 1-6: After 5 min of settling, 25 mL is syringed for filterability and %UVT/UVA. </vt:lpstr>
      <vt:lpstr>Jars 1-6: After 25-minutes of settling, settled water turbidity is taken. </vt:lpstr>
      <vt:lpstr>Jars 7-12 Test Flash Mix 60 Sec (200 RPM) Floc Mix 10 min (30 RPM)  Applied Coagulant  9800/9890 </vt:lpstr>
      <vt:lpstr>Jars 7-12:  End of 10-minute flocculation (30 RPM) duration. </vt:lpstr>
      <vt:lpstr>Jars 7-12: After 5 min of settling, 25 mL is syringed for filterability and %UVT/UVA. </vt:lpstr>
      <vt:lpstr>Jars 7-12: After 25-minutes of settling, settled water turbidity is taken. </vt:lpstr>
      <vt:lpstr>Jars 13-16 Test Flash Mix 60 Sec (200 RPM) Floc Mix 60 min (30 RPM)  Applied Coagulant  9800/9890 w/KMnO4 Pre-oxidation </vt:lpstr>
      <vt:lpstr>Jars 13-16:  End of 60-minute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60 Sec (200 RPM) Floc Mix 5/10/20/40 min  (30 RPM)  Applied Coagulant  9800/9890 </vt:lpstr>
      <vt:lpstr>Jars 17:  End of 5-minute flocculation (30 RPM) duration. </vt:lpstr>
      <vt:lpstr>Jars 18:  End of 10-minute flocculation (30 RPM) duration. </vt:lpstr>
      <vt:lpstr>Jars 19:  End of 20-minute flocculation (30 RPM) duration. </vt:lpstr>
      <vt:lpstr>Jars 20:  End of 40-minute flocculation (30 RPM) duration. </vt:lpstr>
      <vt:lpstr>Jars 21-24 Test Flash Mix 60 Sec (200 RPM) Floc Mix 5/10/20/45 min  (30 RPM)  Applied Coagulant  Aluminum Sulfate </vt:lpstr>
      <vt:lpstr>Jars 21:  End of 5-minute flocculation (30 RPM) duration. </vt:lpstr>
      <vt:lpstr>Jars 22:  End of 10-minute flocculation (30 RPM) duration. </vt:lpstr>
      <vt:lpstr>Jars 23:  End of 20-minute flocculation (30 RPM) duration. </vt:lpstr>
      <vt:lpstr>Jars 24:  End of 45-minute flocculation (30 RPM) duration. </vt:lpstr>
      <vt:lpstr>Jars 25-28 Test No Flash Mix Floc Mix 5/10/20/40 min  (30 RPM)  Applied Coagulant  9800/9890 </vt:lpstr>
      <vt:lpstr>Jars 25:  End of 5-minute flocculation (30 RPM) duration. </vt:lpstr>
      <vt:lpstr>Jars 27:  End of 10-minute flocculation (30 RPM) duration. </vt:lpstr>
      <vt:lpstr>Jars 27:  End of 20-minute flocculation (30 RPM) duration. </vt:lpstr>
      <vt:lpstr>Jars 28:  End of 40-minute flocculation (30 RPM) duration. </vt:lpstr>
      <vt:lpstr>Jars 29-32 Test No Flash Mix Floc Mix 5/10/20/40 min  (30 RPM)  Applied Coagulant  Aluminum Sulfate </vt:lpstr>
      <vt:lpstr>Jars 29:  End of 5-minute flocculation (30 RPM) duration. </vt:lpstr>
      <vt:lpstr>Jars 30:  End of 10-minute flocculation (30 RPM) duration. </vt:lpstr>
      <vt:lpstr>Jars 31:  End of 20-minute flocculation (30 RPM) duration. </vt:lpstr>
      <vt:lpstr>Jars 32:  End of 40-minute flocculation (30 RPM) duration. </vt:lpstr>
      <vt:lpstr>Jars 33-36 Test Flash Mix 60 sec (200 RPM) Floc Mix 10 min (30 RPM)  Applied Coagulant  Aluminum Sulfate </vt:lpstr>
      <vt:lpstr>Jars 33-36:  End of 10-minute flocculation (30 RPM) duration. </vt:lpstr>
      <vt:lpstr>Jars 33-36: After 5 min of settling, 25 mL is syringed for filterability and %UVT/UVA. </vt:lpstr>
      <vt:lpstr>Jars 33-36: After 25-minutes of settling, settled water turbidity is taken. </vt:lpstr>
      <vt:lpstr>Jars 37-40 Test No Flash Mix Floc Mix 5/10/20/40 min  (30 RPM)  Applied Coagulant  Aluminum Sulfate </vt:lpstr>
      <vt:lpstr>Jars 37:  End of 5-minute flocculation (30 RPM) duration. </vt:lpstr>
      <vt:lpstr>Jars 38:  End of 10-minute flocculation (30 RPM) duration. </vt:lpstr>
      <vt:lpstr>Jars 39:  End of 20-minute flocculation (30 RPM) duration. </vt:lpstr>
      <vt:lpstr>Jars 40:  End of 40-minute flocculation (30 RPM) duration. </vt:lpstr>
      <vt:lpstr>Jar Testing for 1-Liter Jars:  Procedures for Most Treatment Plants</vt:lpstr>
      <vt:lpstr>Jar Test Filterability Test Equipment</vt:lpstr>
      <vt:lpstr>Filter Used for This Study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CWD CA1710001 Lake County Jar Test</dc:title>
  <dc:creator>Schott, Guy@Waterboards</dc:creator>
  <cp:lastModifiedBy>Guy Schott</cp:lastModifiedBy>
  <cp:revision>3</cp:revision>
  <dcterms:created xsi:type="dcterms:W3CDTF">2020-05-05T22:21:20Z</dcterms:created>
  <dcterms:modified xsi:type="dcterms:W3CDTF">2020-05-10T05:12:43Z</dcterms:modified>
</cp:coreProperties>
</file>