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1168" r:id="rId2"/>
    <p:sldId id="312" r:id="rId3"/>
    <p:sldId id="1193" r:id="rId4"/>
    <p:sldId id="1194" r:id="rId5"/>
    <p:sldId id="1214" r:id="rId6"/>
    <p:sldId id="315" r:id="rId7"/>
    <p:sldId id="1209" r:id="rId8"/>
    <p:sldId id="327" r:id="rId9"/>
    <p:sldId id="1186" r:id="rId10"/>
    <p:sldId id="1208" r:id="rId11"/>
    <p:sldId id="1203" r:id="rId12"/>
    <p:sldId id="1204" r:id="rId13"/>
    <p:sldId id="1205" r:id="rId14"/>
    <p:sldId id="1206" r:id="rId15"/>
    <p:sldId id="1201" r:id="rId16"/>
    <p:sldId id="1179" r:id="rId17"/>
    <p:sldId id="1172" r:id="rId18"/>
    <p:sldId id="1210" r:id="rId19"/>
    <p:sldId id="1198" r:id="rId20"/>
    <p:sldId id="1199" r:id="rId21"/>
    <p:sldId id="1211" r:id="rId22"/>
    <p:sldId id="1213" r:id="rId23"/>
    <p:sldId id="1212" r:id="rId24"/>
    <p:sldId id="323" r:id="rId25"/>
    <p:sldId id="1165" r:id="rId26"/>
    <p:sldId id="1158" r:id="rId27"/>
    <p:sldId id="1159" r:id="rId28"/>
    <p:sldId id="1160" r:id="rId29"/>
    <p:sldId id="1157" r:id="rId30"/>
    <p:sldId id="115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9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468" y="102"/>
      </p:cViewPr>
      <p:guideLst/>
    </p:cSldViewPr>
  </p:slideViewPr>
  <p:outlineViewPr>
    <p:cViewPr>
      <p:scale>
        <a:sx n="33" d="100"/>
        <a:sy n="33" d="100"/>
      </p:scale>
      <p:origin x="0" y="-906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cerPrograms\TracerPrograms\TracerProgram2014\Tracer!Pro1_4M_2022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cerPrograms\TracerPrograms\TracerProgram2014\Tracer!Pro1_4M_2022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cerPrograms\TracerPrograms\TracerProgram2014\Tracer!Pro1_4M_2022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cerPrograms\TracerPrograms\TracerProgram2014\Tracer!Pro1_4M_2022.xlsm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Step-Dose Curve – Tanks 1 - 5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StepDoseMethod1!$C$12:$C$68</c:f>
              <c:numCache>
                <c:formatCode>#,##0.0</c:formatCode>
                <c:ptCount val="5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  <c:pt idx="31">
                  <c:v>37</c:v>
                </c:pt>
                <c:pt idx="32">
                  <c:v>38</c:v>
                </c:pt>
                <c:pt idx="33">
                  <c:v>39</c:v>
                </c:pt>
                <c:pt idx="34">
                  <c:v>40</c:v>
                </c:pt>
                <c:pt idx="35">
                  <c:v>41</c:v>
                </c:pt>
                <c:pt idx="36">
                  <c:v>42</c:v>
                </c:pt>
                <c:pt idx="37">
                  <c:v>43</c:v>
                </c:pt>
                <c:pt idx="38">
                  <c:v>44</c:v>
                </c:pt>
                <c:pt idx="39">
                  <c:v>45</c:v>
                </c:pt>
                <c:pt idx="40">
                  <c:v>46</c:v>
                </c:pt>
                <c:pt idx="41">
                  <c:v>47</c:v>
                </c:pt>
                <c:pt idx="42">
                  <c:v>48</c:v>
                </c:pt>
                <c:pt idx="43">
                  <c:v>49</c:v>
                </c:pt>
                <c:pt idx="44">
                  <c:v>50</c:v>
                </c:pt>
                <c:pt idx="45">
                  <c:v>55</c:v>
                </c:pt>
                <c:pt idx="46">
                  <c:v>60</c:v>
                </c:pt>
                <c:pt idx="47">
                  <c:v>65</c:v>
                </c:pt>
                <c:pt idx="48">
                  <c:v>70</c:v>
                </c:pt>
                <c:pt idx="49">
                  <c:v>80</c:v>
                </c:pt>
                <c:pt idx="50">
                  <c:v>90</c:v>
                </c:pt>
                <c:pt idx="51">
                  <c:v>100</c:v>
                </c:pt>
                <c:pt idx="52">
                  <c:v>110</c:v>
                </c:pt>
                <c:pt idx="53">
                  <c:v>120</c:v>
                </c:pt>
                <c:pt idx="54">
                  <c:v>130</c:v>
                </c:pt>
                <c:pt idx="55">
                  <c:v>140</c:v>
                </c:pt>
                <c:pt idx="56">
                  <c:v>150</c:v>
                </c:pt>
              </c:numCache>
            </c:numRef>
          </c:xVal>
          <c:yVal>
            <c:numRef>
              <c:f>StepDoseMethod1!$K$12:$K$68</c:f>
              <c:numCache>
                <c:formatCode>0.00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-1.0000000000000009E-3</c:v>
                </c:pt>
                <c:pt idx="4">
                  <c:v>3.0000000000000027E-3</c:v>
                </c:pt>
                <c:pt idx="5">
                  <c:v>2.0000000000000018E-3</c:v>
                </c:pt>
                <c:pt idx="6">
                  <c:v>-2.0000000000000018E-3</c:v>
                </c:pt>
                <c:pt idx="7">
                  <c:v>-1.0000000000000009E-3</c:v>
                </c:pt>
                <c:pt idx="8" formatCode="0.0000">
                  <c:v>0</c:v>
                </c:pt>
                <c:pt idx="9" formatCode="0.0000">
                  <c:v>0</c:v>
                </c:pt>
                <c:pt idx="10" formatCode="0.0000">
                  <c:v>2.0000000000000018E-3</c:v>
                </c:pt>
                <c:pt idx="11" formatCode="0.0000">
                  <c:v>2.0000000000000018E-3</c:v>
                </c:pt>
                <c:pt idx="12" formatCode="0.0000">
                  <c:v>3.0000000000000027E-3</c:v>
                </c:pt>
                <c:pt idx="13" formatCode="0.0000">
                  <c:v>7.0000000000000062E-3</c:v>
                </c:pt>
                <c:pt idx="14" formatCode="0.0000">
                  <c:v>8.9999999999999802E-3</c:v>
                </c:pt>
                <c:pt idx="15" formatCode="0.0000">
                  <c:v>9.9999999999999811E-3</c:v>
                </c:pt>
                <c:pt idx="16" formatCode="0.0000">
                  <c:v>1.0999999999999982E-2</c:v>
                </c:pt>
                <c:pt idx="17" formatCode="0.0000">
                  <c:v>1.2999999999999984E-2</c:v>
                </c:pt>
                <c:pt idx="18" formatCode="0.0000">
                  <c:v>1.4999999999999986E-2</c:v>
                </c:pt>
                <c:pt idx="19" formatCode="0.0000">
                  <c:v>2.5999999999999995E-2</c:v>
                </c:pt>
                <c:pt idx="20" formatCode="0.0000">
                  <c:v>2.8999999999999998E-2</c:v>
                </c:pt>
                <c:pt idx="21" formatCode="0.0000">
                  <c:v>3.8000000000000006E-2</c:v>
                </c:pt>
                <c:pt idx="22" formatCode="0.0000">
                  <c:v>4.0000000000000008E-2</c:v>
                </c:pt>
                <c:pt idx="23" formatCode="0.0000">
                  <c:v>5.6999999999999995E-2</c:v>
                </c:pt>
                <c:pt idx="24" formatCode="0.0000">
                  <c:v>8.199999999999999E-2</c:v>
                </c:pt>
                <c:pt idx="25" formatCode="0.0000">
                  <c:v>6.3E-2</c:v>
                </c:pt>
                <c:pt idx="26" formatCode="0.0000">
                  <c:v>9.0999999999999998E-2</c:v>
                </c:pt>
                <c:pt idx="27" formatCode="0.0000">
                  <c:v>0.1</c:v>
                </c:pt>
                <c:pt idx="28" formatCode="0.0000">
                  <c:v>9.9000000000000005E-2</c:v>
                </c:pt>
                <c:pt idx="29" formatCode="0.000">
                  <c:v>0.11200000000000002</c:v>
                </c:pt>
                <c:pt idx="30" formatCode="0.000">
                  <c:v>0.12599999999999997</c:v>
                </c:pt>
                <c:pt idx="31" formatCode="0.000">
                  <c:v>0.14499999999999999</c:v>
                </c:pt>
                <c:pt idx="32">
                  <c:v>0.154</c:v>
                </c:pt>
                <c:pt idx="33">
                  <c:v>0.18999999999999997</c:v>
                </c:pt>
                <c:pt idx="34">
                  <c:v>0.19499999999999998</c:v>
                </c:pt>
                <c:pt idx="35">
                  <c:v>0.216</c:v>
                </c:pt>
                <c:pt idx="36">
                  <c:v>0.23700000000000002</c:v>
                </c:pt>
                <c:pt idx="37">
                  <c:v>0.253</c:v>
                </c:pt>
                <c:pt idx="38">
                  <c:v>0.252</c:v>
                </c:pt>
                <c:pt idx="39">
                  <c:v>0.27700000000000002</c:v>
                </c:pt>
                <c:pt idx="40">
                  <c:v>0.32099999999999995</c:v>
                </c:pt>
                <c:pt idx="41">
                  <c:v>0.32099999999999995</c:v>
                </c:pt>
                <c:pt idx="42">
                  <c:v>0.33399999999999996</c:v>
                </c:pt>
                <c:pt idx="43">
                  <c:v>0.35499999999999998</c:v>
                </c:pt>
                <c:pt idx="44">
                  <c:v>0.39300000000000002</c:v>
                </c:pt>
                <c:pt idx="45">
                  <c:v>0.43699999999999994</c:v>
                </c:pt>
                <c:pt idx="46">
                  <c:v>0.68299999999999994</c:v>
                </c:pt>
                <c:pt idx="47">
                  <c:v>0.753</c:v>
                </c:pt>
                <c:pt idx="48">
                  <c:v>0.89700000000000002</c:v>
                </c:pt>
                <c:pt idx="49">
                  <c:v>1.097</c:v>
                </c:pt>
                <c:pt idx="50">
                  <c:v>1.2569999999999999</c:v>
                </c:pt>
                <c:pt idx="51">
                  <c:v>1.3069999999999999</c:v>
                </c:pt>
                <c:pt idx="52">
                  <c:v>1.4570000000000001</c:v>
                </c:pt>
                <c:pt idx="53">
                  <c:v>1.5569999999999999</c:v>
                </c:pt>
                <c:pt idx="54">
                  <c:v>1.647</c:v>
                </c:pt>
                <c:pt idx="55">
                  <c:v>1.7070000000000001</c:v>
                </c:pt>
                <c:pt idx="56">
                  <c:v>1.7569999999999999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47-4756-B6B7-2C21B10C9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2192"/>
        <c:axId val="364042584"/>
      </c:scatterChart>
      <c:valAx>
        <c:axId val="364042192"/>
        <c:scaling>
          <c:orientation val="minMax"/>
          <c:max val="15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2584"/>
        <c:crosses val="autoZero"/>
        <c:crossBetween val="midCat"/>
        <c:majorUnit val="5"/>
      </c:valAx>
      <c:valAx>
        <c:axId val="3640425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Tracer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2192"/>
        <c:crosses val="autoZero"/>
        <c:crossBetween val="midCat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Normalized F-Curve- Tanks 1 - 5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StepDoseMethod1!$I$12:$I$68</c:f>
              <c:numCache>
                <c:formatCode>0.000</c:formatCode>
                <c:ptCount val="57"/>
                <c:pt idx="0">
                  <c:v>0</c:v>
                </c:pt>
                <c:pt idx="1">
                  <c:v>5.5757026291931099E-2</c:v>
                </c:pt>
                <c:pt idx="2">
                  <c:v>0.1115140525838622</c:v>
                </c:pt>
                <c:pt idx="3">
                  <c:v>0.12545330915684497</c:v>
                </c:pt>
                <c:pt idx="4">
                  <c:v>0.13939256572982775</c:v>
                </c:pt>
                <c:pt idx="5">
                  <c:v>0.15333182230281053</c:v>
                </c:pt>
                <c:pt idx="6">
                  <c:v>0.16727107887579332</c:v>
                </c:pt>
                <c:pt idx="7">
                  <c:v>0.18121033544877607</c:v>
                </c:pt>
                <c:pt idx="8">
                  <c:v>0.19514959202175886</c:v>
                </c:pt>
                <c:pt idx="9">
                  <c:v>0.20908884859474164</c:v>
                </c:pt>
                <c:pt idx="10">
                  <c:v>0.22302810516772439</c:v>
                </c:pt>
                <c:pt idx="11">
                  <c:v>0.23696736174070718</c:v>
                </c:pt>
                <c:pt idx="12">
                  <c:v>0.25090661831368993</c:v>
                </c:pt>
                <c:pt idx="13">
                  <c:v>0.26484587488667272</c:v>
                </c:pt>
                <c:pt idx="14">
                  <c:v>0.2787851314596555</c:v>
                </c:pt>
                <c:pt idx="15">
                  <c:v>0.29272438803263828</c:v>
                </c:pt>
                <c:pt idx="16">
                  <c:v>0.30666364460562107</c:v>
                </c:pt>
                <c:pt idx="17">
                  <c:v>0.32060290117860385</c:v>
                </c:pt>
                <c:pt idx="18">
                  <c:v>0.33454215775158663</c:v>
                </c:pt>
                <c:pt idx="19">
                  <c:v>0.34848141432456936</c:v>
                </c:pt>
                <c:pt idx="20">
                  <c:v>0.36242067089755214</c:v>
                </c:pt>
                <c:pt idx="21">
                  <c:v>0.37635992747053493</c:v>
                </c:pt>
                <c:pt idx="22">
                  <c:v>0.39029918404351771</c:v>
                </c:pt>
                <c:pt idx="23">
                  <c:v>0.40423844061650049</c:v>
                </c:pt>
                <c:pt idx="24">
                  <c:v>0.41817769718948328</c:v>
                </c:pt>
                <c:pt idx="25">
                  <c:v>0.43211695376246601</c:v>
                </c:pt>
                <c:pt idx="26">
                  <c:v>0.44605621033544879</c:v>
                </c:pt>
                <c:pt idx="27">
                  <c:v>0.45999546690843157</c:v>
                </c:pt>
                <c:pt idx="28">
                  <c:v>0.47393472348141436</c:v>
                </c:pt>
                <c:pt idx="29">
                  <c:v>0.48787398005439714</c:v>
                </c:pt>
                <c:pt idx="30">
                  <c:v>0.50181323662737987</c:v>
                </c:pt>
                <c:pt idx="31">
                  <c:v>0.51575249320036265</c:v>
                </c:pt>
                <c:pt idx="32">
                  <c:v>0.52969174977334543</c:v>
                </c:pt>
                <c:pt idx="33" formatCode="0.0000">
                  <c:v>0.54363100634632822</c:v>
                </c:pt>
                <c:pt idx="34">
                  <c:v>0.557570262919311</c:v>
                </c:pt>
                <c:pt idx="35">
                  <c:v>0.57150951949229378</c:v>
                </c:pt>
                <c:pt idx="36">
                  <c:v>0.58544877606527657</c:v>
                </c:pt>
                <c:pt idx="37">
                  <c:v>0.59938803263825935</c:v>
                </c:pt>
                <c:pt idx="38">
                  <c:v>0.61332728921124213</c:v>
                </c:pt>
                <c:pt idx="39">
                  <c:v>0.62726654578422492</c:v>
                </c:pt>
                <c:pt idx="40">
                  <c:v>0.6412058023572077</c:v>
                </c:pt>
                <c:pt idx="41">
                  <c:v>0.65514505893019048</c:v>
                </c:pt>
                <c:pt idx="42">
                  <c:v>0.66908431550317327</c:v>
                </c:pt>
                <c:pt idx="43">
                  <c:v>0.68302357207615594</c:v>
                </c:pt>
                <c:pt idx="44">
                  <c:v>0.69696282864913872</c:v>
                </c:pt>
                <c:pt idx="45">
                  <c:v>0.76665911151405264</c:v>
                </c:pt>
                <c:pt idx="46">
                  <c:v>0.83635539437896655</c:v>
                </c:pt>
                <c:pt idx="47">
                  <c:v>0.90605167724388036</c:v>
                </c:pt>
                <c:pt idx="48">
                  <c:v>0.97574796010879428</c:v>
                </c:pt>
                <c:pt idx="49">
                  <c:v>1.115140525838622</c:v>
                </c:pt>
                <c:pt idx="50">
                  <c:v>1.2545330915684498</c:v>
                </c:pt>
                <c:pt idx="51">
                  <c:v>1.3939256572982774</c:v>
                </c:pt>
                <c:pt idx="52">
                  <c:v>1.5333182230281053</c:v>
                </c:pt>
                <c:pt idx="53">
                  <c:v>1.6727107887579331</c:v>
                </c:pt>
                <c:pt idx="54">
                  <c:v>1.8121033544877607</c:v>
                </c:pt>
                <c:pt idx="55" formatCode="0.00">
                  <c:v>1.9514959202175886</c:v>
                </c:pt>
                <c:pt idx="56" formatCode="0.00">
                  <c:v>2.0908884859474162</c:v>
                </c:pt>
              </c:numCache>
            </c:numRef>
          </c:xVal>
          <c:yVal>
            <c:numRef>
              <c:f>StepDoseMethod1!$L$12:$L$68</c:f>
              <c:numCache>
                <c:formatCode>0.00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-5.3304904051172761E-4</c:v>
                </c:pt>
                <c:pt idx="8">
                  <c:v>0</c:v>
                </c:pt>
                <c:pt idx="9">
                  <c:v>0</c:v>
                </c:pt>
                <c:pt idx="10">
                  <c:v>1.0660980810234552E-3</c:v>
                </c:pt>
                <c:pt idx="11">
                  <c:v>1.0660980810234552E-3</c:v>
                </c:pt>
                <c:pt idx="12" formatCode="0.000">
                  <c:v>1.5991471215351827E-3</c:v>
                </c:pt>
                <c:pt idx="13" formatCode="0.000">
                  <c:v>3.731343283582093E-3</c:v>
                </c:pt>
                <c:pt idx="14">
                  <c:v>4.7974413646055336E-3</c:v>
                </c:pt>
                <c:pt idx="15">
                  <c:v>5.3304904051172611E-3</c:v>
                </c:pt>
                <c:pt idx="16">
                  <c:v>5.8635394456289886E-3</c:v>
                </c:pt>
                <c:pt idx="17" formatCode="0.000">
                  <c:v>6.9296375266524437E-3</c:v>
                </c:pt>
                <c:pt idx="18" formatCode="0.000">
                  <c:v>7.9957356076758995E-3</c:v>
                </c:pt>
                <c:pt idx="19">
                  <c:v>1.3859275053304903E-2</c:v>
                </c:pt>
                <c:pt idx="20">
                  <c:v>1.5458422174840085E-2</c:v>
                </c:pt>
                <c:pt idx="21">
                  <c:v>2.0255863539445633E-2</c:v>
                </c:pt>
                <c:pt idx="22">
                  <c:v>2.132196162046909E-2</c:v>
                </c:pt>
                <c:pt idx="23">
                  <c:v>3.0383795309168442E-2</c:v>
                </c:pt>
                <c:pt idx="24">
                  <c:v>4.3710021321961619E-2</c:v>
                </c:pt>
                <c:pt idx="25" formatCode="0.000">
                  <c:v>3.3582089552238806E-2</c:v>
                </c:pt>
                <c:pt idx="26" formatCode="0.000">
                  <c:v>4.8507462686567165E-2</c:v>
                </c:pt>
                <c:pt idx="27" formatCode="0.000">
                  <c:v>5.3304904051172712E-2</c:v>
                </c:pt>
                <c:pt idx="28" formatCode="0.000">
                  <c:v>5.2771855010660985E-2</c:v>
                </c:pt>
                <c:pt idx="29">
                  <c:v>5.9701492537313446E-2</c:v>
                </c:pt>
                <c:pt idx="30">
                  <c:v>6.7164179104477598E-2</c:v>
                </c:pt>
                <c:pt idx="31">
                  <c:v>7.7292110874200431E-2</c:v>
                </c:pt>
                <c:pt idx="32" formatCode="0.000">
                  <c:v>8.2089552238805971E-2</c:v>
                </c:pt>
                <c:pt idx="33" formatCode="0.000">
                  <c:v>0.10127931769722814</c:v>
                </c:pt>
                <c:pt idx="34" formatCode="0.000">
                  <c:v>0.10394456289978678</c:v>
                </c:pt>
                <c:pt idx="35">
                  <c:v>0.11513859275053305</c:v>
                </c:pt>
                <c:pt idx="36">
                  <c:v>0.12633262260127934</c:v>
                </c:pt>
                <c:pt idx="37">
                  <c:v>0.13486140724946696</c:v>
                </c:pt>
                <c:pt idx="38">
                  <c:v>0.13432835820895522</c:v>
                </c:pt>
                <c:pt idx="39">
                  <c:v>0.14765458422174843</c:v>
                </c:pt>
                <c:pt idx="40">
                  <c:v>0.17110874200426437</c:v>
                </c:pt>
                <c:pt idx="41">
                  <c:v>0.17110874200426437</c:v>
                </c:pt>
                <c:pt idx="42">
                  <c:v>0.17803837953091683</c:v>
                </c:pt>
                <c:pt idx="43">
                  <c:v>0.18923240938166311</c:v>
                </c:pt>
                <c:pt idx="44">
                  <c:v>0.20948827292110878</c:v>
                </c:pt>
                <c:pt idx="45">
                  <c:v>0.23294243070362472</c:v>
                </c:pt>
                <c:pt idx="46">
                  <c:v>0.36407249466950958</c:v>
                </c:pt>
                <c:pt idx="47">
                  <c:v>0.40138592750533053</c:v>
                </c:pt>
                <c:pt idx="48">
                  <c:v>0.47814498933901922</c:v>
                </c:pt>
                <c:pt idx="49">
                  <c:v>0.5847547974413646</c:v>
                </c:pt>
                <c:pt idx="50">
                  <c:v>0.67004264392324098</c:v>
                </c:pt>
                <c:pt idx="51">
                  <c:v>0.69669509594882728</c:v>
                </c:pt>
                <c:pt idx="52">
                  <c:v>0.77665245202558642</c:v>
                </c:pt>
                <c:pt idx="53">
                  <c:v>0.82995735607675902</c:v>
                </c:pt>
                <c:pt idx="54">
                  <c:v>0.87793176972281461</c:v>
                </c:pt>
                <c:pt idx="55">
                  <c:v>0.90991471215351827</c:v>
                </c:pt>
                <c:pt idx="56">
                  <c:v>0.93656716417910446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15-47A5-8415-70768E4EB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5720"/>
        <c:axId val="364046112"/>
      </c:scatterChart>
      <c:valAx>
        <c:axId val="364045720"/>
        <c:scaling>
          <c:orientation val="minMax"/>
          <c:max val="2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cap="none" baseline="0"/>
                  <a:t>t</a:t>
                </a:r>
                <a:r>
                  <a:rPr lang="en-US"/>
                  <a:t>/HRT)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6112"/>
        <c:crosses val="autoZero"/>
        <c:crossBetween val="midCat"/>
        <c:majorUnit val="0.1"/>
      </c:valAx>
      <c:valAx>
        <c:axId val="364046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 Tracer </a:t>
                </a:r>
                <a:r>
                  <a:rPr lang="en-US" sz="1100" b="1" i="0" u="none" strike="noStrike" cap="none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Normalized</a:t>
                </a:r>
                <a:endParaRPr lang="en-US" sz="1100" cap="none" baseline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572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Step-Dose Curve, Tanks 1 - 19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StepDoseMethod2!$C$12:$C$52</c:f>
              <c:numCache>
                <c:formatCode>#,##0.0</c:formatCode>
                <c:ptCount val="41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33</c:v>
                </c:pt>
                <c:pt idx="7">
                  <c:v>36</c:v>
                </c:pt>
                <c:pt idx="8">
                  <c:v>39</c:v>
                </c:pt>
                <c:pt idx="9">
                  <c:v>42</c:v>
                </c:pt>
                <c:pt idx="10">
                  <c:v>45</c:v>
                </c:pt>
                <c:pt idx="11">
                  <c:v>48</c:v>
                </c:pt>
                <c:pt idx="12">
                  <c:v>51</c:v>
                </c:pt>
                <c:pt idx="13">
                  <c:v>54</c:v>
                </c:pt>
                <c:pt idx="14">
                  <c:v>57</c:v>
                </c:pt>
                <c:pt idx="15">
                  <c:v>60</c:v>
                </c:pt>
                <c:pt idx="16">
                  <c:v>63</c:v>
                </c:pt>
                <c:pt idx="17">
                  <c:v>66</c:v>
                </c:pt>
                <c:pt idx="18">
                  <c:v>69</c:v>
                </c:pt>
                <c:pt idx="19">
                  <c:v>72</c:v>
                </c:pt>
                <c:pt idx="20">
                  <c:v>75</c:v>
                </c:pt>
                <c:pt idx="21">
                  <c:v>78</c:v>
                </c:pt>
                <c:pt idx="22">
                  <c:v>81</c:v>
                </c:pt>
                <c:pt idx="23">
                  <c:v>84</c:v>
                </c:pt>
                <c:pt idx="24">
                  <c:v>87</c:v>
                </c:pt>
                <c:pt idx="25">
                  <c:v>90</c:v>
                </c:pt>
                <c:pt idx="26">
                  <c:v>93</c:v>
                </c:pt>
                <c:pt idx="27">
                  <c:v>96</c:v>
                </c:pt>
                <c:pt idx="28">
                  <c:v>99</c:v>
                </c:pt>
                <c:pt idx="29">
                  <c:v>102</c:v>
                </c:pt>
                <c:pt idx="30">
                  <c:v>105</c:v>
                </c:pt>
                <c:pt idx="31">
                  <c:v>108</c:v>
                </c:pt>
                <c:pt idx="32">
                  <c:v>111</c:v>
                </c:pt>
                <c:pt idx="33">
                  <c:v>114</c:v>
                </c:pt>
                <c:pt idx="34">
                  <c:v>120</c:v>
                </c:pt>
                <c:pt idx="35">
                  <c:v>123</c:v>
                </c:pt>
                <c:pt idx="36">
                  <c:v>126</c:v>
                </c:pt>
                <c:pt idx="37">
                  <c:v>132</c:v>
                </c:pt>
                <c:pt idx="38">
                  <c:v>138</c:v>
                </c:pt>
                <c:pt idx="39">
                  <c:v>144</c:v>
                </c:pt>
                <c:pt idx="40">
                  <c:v>147</c:v>
                </c:pt>
              </c:numCache>
            </c:numRef>
          </c:xVal>
          <c:yVal>
            <c:numRef>
              <c:f>StepDoseMethod2!$K$12:$K$52</c:f>
              <c:numCache>
                <c:formatCode>0.000</c:formatCode>
                <c:ptCount val="41"/>
                <c:pt idx="0" formatCode="0.0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9.000000000000008E-3</c:v>
                </c:pt>
                <c:pt idx="38">
                  <c:v>1.8999999999999989E-2</c:v>
                </c:pt>
                <c:pt idx="39">
                  <c:v>2.1999999999999992E-2</c:v>
                </c:pt>
                <c:pt idx="40">
                  <c:v>3.2000000000000001E-2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88-4C1D-8713-141DEBD17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2192"/>
        <c:axId val="364042584"/>
      </c:scatterChart>
      <c:valAx>
        <c:axId val="36404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2584"/>
        <c:crosses val="autoZero"/>
        <c:crossBetween val="midCat"/>
        <c:majorUnit val="10"/>
      </c:valAx>
      <c:valAx>
        <c:axId val="36404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cap="none" baseline="0">
                    <a:latin typeface="Arial" panose="020B0604020202020204" pitchFamily="34" charset="0"/>
                    <a:cs typeface="Arial" panose="020B0604020202020204" pitchFamily="34" charset="0"/>
                  </a:rPr>
                  <a:t>Tracer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219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Normalized F-Curve, Tanks 1 - 19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StepDoseMethod2!$I$12:$I$52</c:f>
              <c:numCache>
                <c:formatCode>0.000</c:formatCode>
                <c:ptCount val="41"/>
                <c:pt idx="0">
                  <c:v>0</c:v>
                </c:pt>
                <c:pt idx="1">
                  <c:v>4.0858540073290005E-2</c:v>
                </c:pt>
                <c:pt idx="2">
                  <c:v>6.1287810109935011E-2</c:v>
                </c:pt>
                <c:pt idx="3">
                  <c:v>8.171708014658001E-2</c:v>
                </c:pt>
                <c:pt idx="4">
                  <c:v>0.10214635018322502</c:v>
                </c:pt>
                <c:pt idx="5">
                  <c:v>0.12257562021987002</c:v>
                </c:pt>
                <c:pt idx="6">
                  <c:v>0.13483318224185703</c:v>
                </c:pt>
                <c:pt idx="7">
                  <c:v>0.14709074426384403</c:v>
                </c:pt>
                <c:pt idx="8">
                  <c:v>0.15934830628583102</c:v>
                </c:pt>
                <c:pt idx="9">
                  <c:v>0.17160586830781804</c:v>
                </c:pt>
                <c:pt idx="10">
                  <c:v>0.18386343032980504</c:v>
                </c:pt>
                <c:pt idx="11">
                  <c:v>0.19612099235179203</c:v>
                </c:pt>
                <c:pt idx="12">
                  <c:v>0.20837855437377903</c:v>
                </c:pt>
                <c:pt idx="13">
                  <c:v>0.22063611639576605</c:v>
                </c:pt>
                <c:pt idx="14">
                  <c:v>0.23289367841775305</c:v>
                </c:pt>
                <c:pt idx="15">
                  <c:v>0.24515124043974004</c:v>
                </c:pt>
                <c:pt idx="16">
                  <c:v>0.25740880246172704</c:v>
                </c:pt>
                <c:pt idx="17">
                  <c:v>0.26966636448371406</c:v>
                </c:pt>
                <c:pt idx="18">
                  <c:v>0.28192392650570108</c:v>
                </c:pt>
                <c:pt idx="19">
                  <c:v>0.29418148852768805</c:v>
                </c:pt>
                <c:pt idx="20">
                  <c:v>0.30643905054967507</c:v>
                </c:pt>
                <c:pt idx="21">
                  <c:v>0.31869661257166204</c:v>
                </c:pt>
                <c:pt idx="22">
                  <c:v>0.33095417459364906</c:v>
                </c:pt>
                <c:pt idx="23">
                  <c:v>0.34321173661563609</c:v>
                </c:pt>
                <c:pt idx="24">
                  <c:v>0.35546929863762305</c:v>
                </c:pt>
                <c:pt idx="25">
                  <c:v>0.36772686065961008</c:v>
                </c:pt>
                <c:pt idx="26">
                  <c:v>0.3799844226815971</c:v>
                </c:pt>
                <c:pt idx="27">
                  <c:v>0.39224198470358407</c:v>
                </c:pt>
                <c:pt idx="28">
                  <c:v>0.40449954672557109</c:v>
                </c:pt>
                <c:pt idx="29">
                  <c:v>0.41675710874755806</c:v>
                </c:pt>
                <c:pt idx="30">
                  <c:v>0.42901467076954508</c:v>
                </c:pt>
                <c:pt idx="31">
                  <c:v>0.4412722327915321</c:v>
                </c:pt>
                <c:pt idx="32">
                  <c:v>0.45352979481351907</c:v>
                </c:pt>
                <c:pt idx="33">
                  <c:v>0.46578735683550609</c:v>
                </c:pt>
                <c:pt idx="34">
                  <c:v>0.49030248087948008</c:v>
                </c:pt>
                <c:pt idx="35">
                  <c:v>0.50256004290146705</c:v>
                </c:pt>
                <c:pt idx="36">
                  <c:v>0.51481760492345408</c:v>
                </c:pt>
                <c:pt idx="37">
                  <c:v>0.53933272896742812</c:v>
                </c:pt>
                <c:pt idx="38">
                  <c:v>0.56384785301140217</c:v>
                </c:pt>
                <c:pt idx="39">
                  <c:v>0.5883629770553761</c:v>
                </c:pt>
                <c:pt idx="40">
                  <c:v>0.60062053907736312</c:v>
                </c:pt>
              </c:numCache>
            </c:numRef>
          </c:xVal>
          <c:yVal>
            <c:numRef>
              <c:f>StepDoseMethod2!$L$12:$L$52</c:f>
              <c:numCache>
                <c:formatCode>0.00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 formatCode="0.000">
                  <c:v>0</c:v>
                </c:pt>
                <c:pt idx="30" formatCode="0.000">
                  <c:v>0</c:v>
                </c:pt>
                <c:pt idx="31" formatCode="0.000">
                  <c:v>0</c:v>
                </c:pt>
                <c:pt idx="32" formatCode="0.000">
                  <c:v>0</c:v>
                </c:pt>
                <c:pt idx="33" formatCode="0.000">
                  <c:v>0</c:v>
                </c:pt>
                <c:pt idx="34" formatCode="0.000">
                  <c:v>0</c:v>
                </c:pt>
                <c:pt idx="35" formatCode="0.000">
                  <c:v>0</c:v>
                </c:pt>
                <c:pt idx="36" formatCode="0.000">
                  <c:v>0</c:v>
                </c:pt>
                <c:pt idx="37" formatCode="0.000">
                  <c:v>4.7368421052631626E-3</c:v>
                </c:pt>
                <c:pt idx="38" formatCode="0.000">
                  <c:v>9.999999999999995E-3</c:v>
                </c:pt>
                <c:pt idx="39" formatCode="0.000">
                  <c:v>1.1578947368421048E-2</c:v>
                </c:pt>
                <c:pt idx="40" formatCode="0.000">
                  <c:v>1.6842105263157894E-2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32-436C-8745-AA707475D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2192"/>
        <c:axId val="364042584"/>
      </c:scatterChart>
      <c:valAx>
        <c:axId val="36404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cap="none" baseline="0"/>
                  <a:t>t</a:t>
                </a:r>
                <a:r>
                  <a:rPr lang="en-US"/>
                  <a:t>/HRT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2584"/>
        <c:crosses val="autoZero"/>
        <c:crossBetween val="midCat"/>
        <c:majorUnit val="5.000000000000001E-2"/>
      </c:valAx>
      <c:valAx>
        <c:axId val="36404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cap="none" baseline="0"/>
                  <a:t>Normalized Concentration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04219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0.34542</cdr:x>
      <cdr:y>0.46409</cdr:y>
    </cdr:from>
    <cdr:to>
      <cdr:x>0.65458</cdr:x>
      <cdr:y>0.53591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12DB3B50-A9A6-4667-AEC0-AA0A5A6035C0}"/>
            </a:ext>
            <a:ext uri="{C183D7F6-B498-43B3-948B-1728B52AA6E4}">
              <adec:decorative xmlns:adec="http://schemas.microsoft.com/office/drawing/2017/decorative" val="1"/>
            </a:ext>
          </a:extLst>
        </cdr:cNvPr>
        <cdr:cNvSpPr/>
      </cdr:nvSpPr>
      <cdr:spPr>
        <a:xfrm xmlns:a="http://schemas.openxmlformats.org/drawingml/2006/main">
          <a:off x="3766815" y="2585478"/>
          <a:ext cx="3371436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Baffling Factor (BF) &gt;= 0.6</a:t>
          </a:r>
          <a:endParaRPr lang="en-US" sz="20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6364-797E-4B63-9948-5C81BC457F4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B47B-4852-4930-B61E-2FB6AC8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5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5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DDFC-3044-449F-B439-8CDD4AC4BA0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0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Photo of tank 5 sampling site.">
            <a:extLst>
              <a:ext uri="{FF2B5EF4-FFF2-40B4-BE49-F238E27FC236}">
                <a16:creationId xmlns:a16="http://schemas.microsoft.com/office/drawing/2014/main" id="{72F5A6DD-F769-4436-ABDB-CFDF0F151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2F503-9C1E-48D8-82D0-6A100FB2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282555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CA1710001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Tracer Study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Tank Farm 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Feb 10, 2022</a:t>
            </a:r>
            <a:b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85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607-C946-42E4-BF96-E7506942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 Pump and Tracer Injection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58D1-6392-4A10-923E-727448661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Fluoride chemical crock and pump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AD62-3875-48A0-9354-6C6C39259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Fluoride Injection Point (same location of post NaOCl)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B211D3F-0578-4BEF-884F-D450A665A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 rot="16200000">
            <a:off x="839540" y="2657378"/>
            <a:ext cx="3684587" cy="337998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07B127-DAF9-4435-9F86-426B2CF7B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172200" y="2804065"/>
            <a:ext cx="5183188" cy="3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6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nk 1, determine dose.">
            <a:extLst>
              <a:ext uri="{FF2B5EF4-FFF2-40B4-BE49-F238E27FC236}">
                <a16:creationId xmlns:a16="http://schemas.microsoft.com/office/drawing/2014/main" id="{D7A89DDE-F8D8-4C0D-8D49-B77D8E5FA6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5016A9-83A2-4DD7-8DF5-F923A9121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91373" y="1555423"/>
            <a:ext cx="1244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AFFE3-979C-4475-9642-6D855DDDA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5999" y="3428999"/>
            <a:ext cx="2117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Pt. #1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Fluoride dose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600091-4584-42F6-978A-758D07469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3216" y="4629328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Dose: 1.88 mg/L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21A651-12CC-404D-8A74-7D3D3D791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Tank 1</a:t>
            </a:r>
          </a:p>
        </p:txBody>
      </p:sp>
    </p:spTree>
    <p:extLst>
      <p:ext uri="{BB962C8B-B14F-4D97-AF65-F5344CB8AC3E}">
        <p14:creationId xmlns:p14="http://schemas.microsoft.com/office/powerpoint/2010/main" val="15898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498BF-FD26-4199-8513-B79D23BFB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77D58-C8C3-4D62-A21D-4C4A5EFF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65368" y="2432116"/>
            <a:ext cx="940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Tank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74658-CE29-4415-ABB9-200701D72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59310" y="303229"/>
            <a:ext cx="1519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Tanks 2-4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809AAF4-A066-47A5-8FA0-1411C34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096000" y="942680"/>
            <a:ext cx="257666" cy="6410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5A447C-C799-45DC-8E95-48D2D2D8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70103" y="942680"/>
            <a:ext cx="292231" cy="8107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51AB8B-E81E-45BD-9C4B-48E9FD8EA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62334" y="5432981"/>
            <a:ext cx="195797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Tank 19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Meter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945191-2C1F-477F-9A20-9543A6458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8088198" y="4496586"/>
            <a:ext cx="659876" cy="8861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C2CF1D-B89E-40F1-9EB3-952EF4B9D4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Tanks 2-4</a:t>
            </a:r>
          </a:p>
        </p:txBody>
      </p:sp>
    </p:spTree>
    <p:extLst>
      <p:ext uri="{BB962C8B-B14F-4D97-AF65-F5344CB8AC3E}">
        <p14:creationId xmlns:p14="http://schemas.microsoft.com/office/powerpoint/2010/main" val="427839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CF415-ADD4-44DC-9ACC-59C38BEA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A17CC-E8E1-4058-83F4-25771905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00517" y="4629106"/>
            <a:ext cx="266213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 5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Pt. #2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 (t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/HRT): 0.54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DA1BD1-C34C-4599-9593-DC773C557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554971" y="3429000"/>
            <a:ext cx="164064" cy="12089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FAD456-C819-43A1-8207-1B5277196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Tank 5 sample pt.</a:t>
            </a:r>
          </a:p>
        </p:txBody>
      </p:sp>
    </p:spTree>
    <p:extLst>
      <p:ext uri="{BB962C8B-B14F-4D97-AF65-F5344CB8AC3E}">
        <p14:creationId xmlns:p14="http://schemas.microsoft.com/office/powerpoint/2010/main" val="5640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D5F13-59B4-45F8-AB15-0AEAF14F7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2B0461-3283-4958-9017-14945648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9002" y="248240"/>
            <a:ext cx="29381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Tank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 (Tanks 5 – 19)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6D067-2DE9-4211-A226-DE2A75F6B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Tank farm</a:t>
            </a:r>
          </a:p>
        </p:txBody>
      </p:sp>
    </p:spTree>
    <p:extLst>
      <p:ext uri="{BB962C8B-B14F-4D97-AF65-F5344CB8AC3E}">
        <p14:creationId xmlns:p14="http://schemas.microsoft.com/office/powerpoint/2010/main" val="10380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5EFFF-BC1F-4DE6-B666-2A5A3BF1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A0673B-C80F-4DB6-89B2-DFB4C21D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5563" y="144360"/>
            <a:ext cx="249061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Tank 19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Pt. #3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 (t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/HRT): 0.6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EF2F15-D84B-48B6-8CFB-3E9A42BB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664695" y="1277198"/>
            <a:ext cx="499621" cy="7824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3C632B-15C5-40BA-90FE-7E5F8B203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64664" y="4708688"/>
            <a:ext cx="195797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Tank 19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Meter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D8FB9-FA35-4BF3-9918-23CCEFCCA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Sample </a:t>
            </a:r>
            <a:r>
              <a:rPr lang="en-US" dirty="0" err="1"/>
              <a:t>pt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2889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0F1F-10EB-492D-A0B0-A7B613DF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216817"/>
            <a:ext cx="11005008" cy="9994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Fluoride Dose, Inlet to Tank 1,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0EC2C2-4F8F-4AC2-A6F9-00360B700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917580"/>
              </p:ext>
            </p:extLst>
          </p:nvPr>
        </p:nvGraphicFramePr>
        <p:xfrm>
          <a:off x="235671" y="1494562"/>
          <a:ext cx="6271662" cy="4317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66">
                  <a:extLst>
                    <a:ext uri="{9D8B030D-6E8A-4147-A177-3AD203B41FA5}">
                      <a16:colId xmlns:a16="http://schemas.microsoft.com/office/drawing/2014/main" val="189736626"/>
                    </a:ext>
                  </a:extLst>
                </a:gridCol>
                <a:gridCol w="1392905">
                  <a:extLst>
                    <a:ext uri="{9D8B030D-6E8A-4147-A177-3AD203B41FA5}">
                      <a16:colId xmlns:a16="http://schemas.microsoft.com/office/drawing/2014/main" val="1197626849"/>
                    </a:ext>
                  </a:extLst>
                </a:gridCol>
                <a:gridCol w="1559104">
                  <a:extLst>
                    <a:ext uri="{9D8B030D-6E8A-4147-A177-3AD203B41FA5}">
                      <a16:colId xmlns:a16="http://schemas.microsoft.com/office/drawing/2014/main" val="476341361"/>
                    </a:ext>
                  </a:extLst>
                </a:gridCol>
                <a:gridCol w="1994387">
                  <a:extLst>
                    <a:ext uri="{9D8B030D-6E8A-4147-A177-3AD203B41FA5}">
                      <a16:colId xmlns:a16="http://schemas.microsoft.com/office/drawing/2014/main" val="805818973"/>
                    </a:ext>
                  </a:extLst>
                </a:gridCol>
              </a:tblGrid>
              <a:tr h="1233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Elapsed </a:t>
                      </a:r>
                      <a:b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Tracer </a:t>
                      </a:r>
                    </a:p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Fluoride</a:t>
                      </a:r>
                      <a:b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Elapsed </a:t>
                      </a:r>
                      <a:b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Tracer </a:t>
                      </a:r>
                    </a:p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Fluoride</a:t>
                      </a:r>
                      <a:b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76070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17719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48796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81315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94711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12916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992541"/>
                  </a:ext>
                </a:extLst>
              </a:tr>
            </a:tbl>
          </a:graphicData>
        </a:graphic>
      </p:graphicFrame>
      <p:pic>
        <p:nvPicPr>
          <p:cNvPr id="3" name="Picture 2" descr="Dose graph">
            <a:extLst>
              <a:ext uri="{FF2B5EF4-FFF2-40B4-BE49-F238E27FC236}">
                <a16:creationId xmlns:a16="http://schemas.microsoft.com/office/drawing/2014/main" id="{72C4B81C-F5FC-4BCA-BF84-242D74053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109" y="1494562"/>
            <a:ext cx="5292219" cy="317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5BC1-C4B0-4CAE-AD79-79C9BB63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Dose and Background Residual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BAB8-D10B-420D-BC2A-DB5E35557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background fluoride concentration: 0.164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steady-state measured fluoride concentration exiting pipeline and entering the first tank (steel): 2.046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Fluoride dose: 2.046 – 0.164 = 1.88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are based on tracer dose of 1.88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10% of tracer dose is 0.188 mg/L as F</a:t>
            </a:r>
          </a:p>
        </p:txBody>
      </p:sp>
    </p:spTree>
    <p:extLst>
      <p:ext uri="{BB962C8B-B14F-4D97-AF65-F5344CB8AC3E}">
        <p14:creationId xmlns:p14="http://schemas.microsoft.com/office/powerpoint/2010/main" val="811358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A64F9-1131-4498-B2C9-49DB51886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367" y="0"/>
            <a:ext cx="5993265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8A2816-5EFC-4E58-9F95-E04713E5B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3584" y="163551"/>
            <a:ext cx="2900435" cy="98166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Tracer Results for Tanks 1 -5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1B1AE-1887-4D54-8DBE-F57FE82E3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Results 1</a:t>
            </a:r>
          </a:p>
        </p:txBody>
      </p:sp>
    </p:spTree>
    <p:extLst>
      <p:ext uri="{BB962C8B-B14F-4D97-AF65-F5344CB8AC3E}">
        <p14:creationId xmlns:p14="http://schemas.microsoft.com/office/powerpoint/2010/main" val="7616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700-000005000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527978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905F320-9944-46C6-A6C3-EF8C60DC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05730" y="5188017"/>
            <a:ext cx="26180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D30467-6208-4D04-A7B9-AAFD2E20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03329" y="5188017"/>
            <a:ext cx="0" cy="452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988E2AF-FA61-4CAF-8FF1-500A5D7A3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060" y="2423684"/>
            <a:ext cx="22372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Dose: 1.88 mg/L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0.188 mg/L at 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39 min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HRT: 72 min 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BF: 0.54 (t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541A91-4513-4978-9448-EC4D0199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Step Curve tanks 1-5</a:t>
            </a:r>
          </a:p>
        </p:txBody>
      </p:sp>
    </p:spTree>
    <p:extLst>
      <p:ext uri="{BB962C8B-B14F-4D97-AF65-F5344CB8AC3E}">
        <p14:creationId xmlns:p14="http://schemas.microsoft.com/office/powerpoint/2010/main" val="15932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7CC0-6F09-4FCE-A12A-449048BC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725"/>
            <a:ext cx="10515600" cy="914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1E26-3B1E-4A4A-8D25-108D8B11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506"/>
            <a:ext cx="10935878" cy="552659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Clearwell Design Specifications and Tracer Sampling Points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Summary of Tracer Results and Procedures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Injection Point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Recorded Tracer Data (Tables)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Graphs: Modified Step-Dose Curves for sample points 2 and 3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Normalized Modified Step-Dose Curve to F-Curve for sample pts 2 &amp; 3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 of a Tracer Test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Disinfection Exposure Time of Fluid in Vessel for Determining Ct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Baffling Factor (BF), Definition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Test Method (Modified Step-Dose)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of Analysis and Equipment</a:t>
            </a:r>
          </a:p>
        </p:txBody>
      </p:sp>
    </p:spTree>
    <p:extLst>
      <p:ext uri="{BB962C8B-B14F-4D97-AF65-F5344CB8AC3E}">
        <p14:creationId xmlns:p14="http://schemas.microsoft.com/office/powerpoint/2010/main" val="2688492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700-000012000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782731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3172A2E-79D0-42F2-A17B-78FBA4A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14914" y="5188017"/>
            <a:ext cx="26180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A1426F-778F-4143-978B-CC63ADAC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8887" y="5188017"/>
            <a:ext cx="0" cy="452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DB3B50-A9A6-4667-AEC0-AA0A5A603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8321" y="2967334"/>
            <a:ext cx="336502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(BF) = 0.54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3589CE-05D0-4E98-B208-2093BEEDE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Normalized F-Curve, Tanks 1-5</a:t>
            </a:r>
          </a:p>
        </p:txBody>
      </p:sp>
    </p:spTree>
    <p:extLst>
      <p:ext uri="{BB962C8B-B14F-4D97-AF65-F5344CB8AC3E}">
        <p14:creationId xmlns:p14="http://schemas.microsoft.com/office/powerpoint/2010/main" val="2172319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1176CD-872A-410E-870C-D1D1BA0D8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97" y="0"/>
            <a:ext cx="7942605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00E018-0628-4397-AEE9-D59440A4F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Results 2</a:t>
            </a:r>
          </a:p>
        </p:txBody>
      </p:sp>
    </p:spTree>
    <p:extLst>
      <p:ext uri="{BB962C8B-B14F-4D97-AF65-F5344CB8AC3E}">
        <p14:creationId xmlns:p14="http://schemas.microsoft.com/office/powerpoint/2010/main" val="3043316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C00-000010000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844937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87ACE01-8708-4798-AE08-13F552DDE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3750" y="3228944"/>
            <a:ext cx="3371436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(BF) &gt;= 0.6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665ACD-4647-42D0-909A-7D25C8460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Step Dose Curve, Tanks 1 - 19</a:t>
            </a:r>
          </a:p>
        </p:txBody>
      </p:sp>
    </p:spTree>
    <p:extLst>
      <p:ext uri="{BB962C8B-B14F-4D97-AF65-F5344CB8AC3E}">
        <p14:creationId xmlns:p14="http://schemas.microsoft.com/office/powerpoint/2010/main" val="922786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C00-00000F000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895507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EF3E5E-F775-43EB-BDE2-B0C3A7DFB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Normazlized</a:t>
            </a:r>
            <a:r>
              <a:rPr lang="en-US" dirty="0"/>
              <a:t> F-Curve tanks 1-19</a:t>
            </a:r>
          </a:p>
        </p:txBody>
      </p:sp>
    </p:spTree>
    <p:extLst>
      <p:ext uri="{BB962C8B-B14F-4D97-AF65-F5344CB8AC3E}">
        <p14:creationId xmlns:p14="http://schemas.microsoft.com/office/powerpoint/2010/main" val="501369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4B5B-64EF-41D7-A31A-522C60D6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of a Tracer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97E50-5706-48FA-8723-6D6E943C9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determine the hydraulic efficiency or disinfectant exposure time of water through one or more reactors.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addition of known quantities of a nonreactive chemical (tracer) is added in the form of a pulse (slug) or step-input. 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time of travel or disinfectant exposure time through the reactor is related to: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 rate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Reactor water volume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Depth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Reactor configuration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Hydraulic mixing</a:t>
            </a:r>
          </a:p>
        </p:txBody>
      </p:sp>
    </p:spTree>
    <p:extLst>
      <p:ext uri="{BB962C8B-B14F-4D97-AF65-F5344CB8AC3E}">
        <p14:creationId xmlns:p14="http://schemas.microsoft.com/office/powerpoint/2010/main" val="305405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0C84-013A-4011-8E8E-399222D4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 Exposure Time of Fluid in Vessel for Determining Ct</a:t>
            </a:r>
            <a:r>
              <a:rPr lang="en-US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19DF6-3E81-4F1A-B545-E248D8CB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disinfectant residual (mg/L) at the point of inactivation compliance.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disinfection exposure time of water used for Ct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calculation is the time (t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it takes for the first 10 percent of the water entering the reactor to exit the reactor.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determine this, a marker (nonreactive tracer) is introduced into the water and is monitored leaving the reactor.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2.7 mg/L of tracer is continuously dose during testing;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that time when 0.27 mg/L of tracer concentration (10% of dose) has exit the reactor.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00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EE9B-D072-4DC5-A4AD-EEF5A1BA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AC04-8270-4DF6-A4A1-E5082A11F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 inactivation is based on the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Delivered Dose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4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disinfectant residual (mg/L)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exposure or contact time (minutes)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Multiply them: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mg/L • min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(delivered dose to pathogens)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calculated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is looked up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tables to determine the log inactivation based on specific monitoring parameters (pH, disinfectant residual and temperature).</a:t>
            </a:r>
          </a:p>
        </p:txBody>
      </p:sp>
    </p:spTree>
    <p:extLst>
      <p:ext uri="{BB962C8B-B14F-4D97-AF65-F5344CB8AC3E}">
        <p14:creationId xmlns:p14="http://schemas.microsoft.com/office/powerpoint/2010/main" val="698135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FDAE-6190-4458-88BC-2CF9C42B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168677"/>
            <a:ext cx="10963183" cy="1038686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(BF)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3F41-A0BD-4490-A253-A3ADB74B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438183"/>
            <a:ext cx="11771790" cy="499812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Baffling factor or short-circuiting factor: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Determined from tracer study or estimated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HRT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 tracer study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HRT (hydraulic residence time) = reactor volume divided by reactor 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the BF is determined, then it is applied to the operations of the reactor for determining the disinfectant exposure time.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Clearwell operating volume: 157,000 gallons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Exit flow:  640 gpm (0.922 MGD)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0.6, from tracer study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Calculated contact or disinfection exposure time: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157,000 gal ÷ 640 gpm × 0.6 = 147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minutes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7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826F-E200-48C5-A3A7-F6C7A442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882A-8977-4F9D-BB52-ECD1FE08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 Method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 continue feed of tracer at constant rate and inlet plant flow throughout the duration of the test.  The “Step-Dose” test has a duration of 3-4 HRT to achieve reactor outlet steady-state tracer concentration.  The time “t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determined when 10% of the tracer dose concentration has exist the reactor.  The “Modified Step-Dose” test allows the test to be completed in less than 1 HRT by physical measurements of the tracer inlet flow and/or channel basin concentration.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19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263"/>
            <a:ext cx="4595071" cy="13005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of Analysis and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32" y="1526960"/>
            <a:ext cx="6516210" cy="487384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Intellical™ ISEF121 Fluoride (F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Ion Selective Electrode (ISE)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HQ40d Portable ISE Multi-Parameter Meter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Ionic Strength Adjustor (ISA)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Standards (0.2 &amp; 2.0 mg/L)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graduated cylinder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Finnpipette F2 variable volume pipette, capacity 0.5 - 5 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 stirrer stand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mL beakers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Stir Bar, Magnetic, Polygon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rmo Scientific FinnpipetteÂ® F2 Adjustable-Volume Pipetters, Single Channel, 0.5-5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69778" y="321734"/>
            <a:ext cx="794546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ode stirrer stand, 115 Va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273" y="321734"/>
            <a:ext cx="1897321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anced digitalÂ handheld portable meter Hach HQD for water testing pH, Conductivity, TDS, Salinity, Dissolved Oxygen (DO), ORP and ISE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935" y="3796452"/>
            <a:ext cx="2073518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llicalâ¢ ISEF121 Fluoride (F-) Ion Selective Electrode (ISE), 1 m c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576" y="4198648"/>
            <a:ext cx="2364317" cy="17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9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9C83-6FBE-4264-AF3A-D6F5AF58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54"/>
            <a:ext cx="10515600" cy="80786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&amp; Tank Design Specifications</a:t>
            </a:r>
          </a:p>
        </p:txBody>
      </p:sp>
      <p:pic>
        <p:nvPicPr>
          <p:cNvPr id="5" name="Picture 4" descr="Tank Farm schematic">
            <a:extLst>
              <a:ext uri="{FF2B5EF4-FFF2-40B4-BE49-F238E27FC236}">
                <a16:creationId xmlns:a16="http://schemas.microsoft.com/office/drawing/2014/main" id="{DE79AAD4-137C-47F6-9E24-FEF80E2BE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27" t="7290" r="18864" b="28712"/>
          <a:stretch/>
        </p:blipFill>
        <p:spPr>
          <a:xfrm>
            <a:off x="63127" y="1304458"/>
            <a:ext cx="12040225" cy="478562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34404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Tracer Test Results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review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Guy Schott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0639-2213-4B30-8FB2-81B7E628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of Tracer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A582-BD12-4264-B311-12ADDD27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47210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study was conducted on the temporary installed tank farm that consist of 19 x 10,000-gallon poly tanks operated in series.    Liquid fluoride was used as the tracer that was injected at the chlorine injection point upstream of the tank farm.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 were conducted at three stations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 1:  Inlet to Tank 1 to determine fluoride dose (mg/L)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 2:  Outlet of Tank 5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 3: Downstream of Tank 19 and flow meter near high lift pump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Tank 5 exit flow was 615 gpm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Tank 19 exit flow was 640 gpm</a:t>
            </a:r>
          </a:p>
        </p:txBody>
      </p:sp>
    </p:spTree>
    <p:extLst>
      <p:ext uri="{BB962C8B-B14F-4D97-AF65-F5344CB8AC3E}">
        <p14:creationId xmlns:p14="http://schemas.microsoft.com/office/powerpoint/2010/main" val="83811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9C83-6FBE-4264-AF3A-D6F5AF58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654"/>
            <a:ext cx="10962373" cy="80786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&amp; Tanks 1- 5 Configurations </a:t>
            </a:r>
          </a:p>
        </p:txBody>
      </p:sp>
      <p:pic>
        <p:nvPicPr>
          <p:cNvPr id="4" name="Picture 3" descr="Tanks 1 - 5">
            <a:extLst>
              <a:ext uri="{FF2B5EF4-FFF2-40B4-BE49-F238E27FC236}">
                <a16:creationId xmlns:a16="http://schemas.microsoft.com/office/drawing/2014/main" id="{F349F812-85B3-4874-92F7-9F66B8390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7" t="9799" r="13000" b="19390"/>
          <a:stretch/>
        </p:blipFill>
        <p:spPr>
          <a:xfrm>
            <a:off x="95083" y="1270534"/>
            <a:ext cx="12035430" cy="456237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6377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72D4-CAA5-434E-B3EF-1D9E9B55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Test Result Summary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Transmission Line &amp; Tanks 1 to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8CD7-F728-4BE3-B7B0-0D0D5E71F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94" y="1825625"/>
            <a:ext cx="5537744" cy="4667250"/>
          </a:xfrm>
        </p:spPr>
        <p:txBody>
          <a:bodyPr>
            <a:noAutofit/>
          </a:bodyPr>
          <a:lstStyle/>
          <a:p>
            <a:pPr mar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Date: 2/10/22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volume from injection point to Tank 1: 1,350 gal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volume from Tank 4 to Tank 5: 470 gal (~10.3-in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Tanks 1 - 5 Operating Level: 10-ft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Tank Diameter: 12-ft (846 gal/ft)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A0EB4-C27E-4A61-8776-2E8582E36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895" y="1825625"/>
            <a:ext cx="5815911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of Transmission Line + Tanks: 44,120 gallons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 thru Tank 1 - 5: 615 gpm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HRT: 72 minutes (44,120 gal/ 415 gpm)</a:t>
            </a:r>
          </a:p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39 minutes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Tanks 1 – 5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Baffling Factor (t</a:t>
            </a:r>
            <a:r>
              <a:rPr lang="en-US" sz="24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/HRT): 0.54</a:t>
            </a:r>
          </a:p>
        </p:txBody>
      </p:sp>
    </p:spTree>
    <p:extLst>
      <p:ext uri="{BB962C8B-B14F-4D97-AF65-F5344CB8AC3E}">
        <p14:creationId xmlns:p14="http://schemas.microsoft.com/office/powerpoint/2010/main" val="322224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72D4-CAA5-434E-B3EF-1D9E9B55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Test Result Summary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Transmission Lines + all 19 Tanks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8CD7-F728-4BE3-B7B0-0D0D5E71F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94" y="1825625"/>
            <a:ext cx="5537744" cy="4667250"/>
          </a:xfrm>
        </p:spPr>
        <p:txBody>
          <a:bodyPr>
            <a:noAutofit/>
          </a:bodyPr>
          <a:lstStyle/>
          <a:p>
            <a:pPr mar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Date: 2/10/22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volume from injection point to Tank 1: 1,350 gal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volume from Tank 4 to Tank 5: 470 gal (~10.3-in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volume from Tank 19 to high lift pumps: 915 gal (~10.3-in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Tanks 1 - 5 operating level: 10-ft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Tanks 6 – 19 operating level: 9.5-ft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A0EB4-C27E-4A61-8776-2E8582E36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895" y="1825625"/>
            <a:ext cx="6090082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Tank Diameter: 12-ft (846 gal/ft)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of Transmission Lines + Tanks: 156,638 gallons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Exit Tank 19 Flow: 640 gpm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HRT: 245 minutes (156,638 gal/ 640 gpm)</a:t>
            </a:r>
          </a:p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150 minutes (minimum)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Tanks 1 – 19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Baffling Factor (t</a:t>
            </a:r>
            <a:r>
              <a:rPr lang="en-US" sz="24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/HRT): &gt;= 0.6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tracer test wasn’t run long enough to determined actual t</a:t>
            </a:r>
            <a:r>
              <a:rPr lang="en-US" sz="2400" baseline="-25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value.</a:t>
            </a:r>
          </a:p>
        </p:txBody>
      </p:sp>
    </p:spTree>
    <p:extLst>
      <p:ext uri="{BB962C8B-B14F-4D97-AF65-F5344CB8AC3E}">
        <p14:creationId xmlns:p14="http://schemas.microsoft.com/office/powerpoint/2010/main" val="227363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9AC2C-897C-4A61-A301-E4C910634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C4C55-9425-4B49-B438-DF34AA6C1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Laboratory</a:t>
            </a:r>
          </a:p>
        </p:txBody>
      </p:sp>
    </p:spTree>
    <p:extLst>
      <p:ext uri="{BB962C8B-B14F-4D97-AF65-F5344CB8AC3E}">
        <p14:creationId xmlns:p14="http://schemas.microsoft.com/office/powerpoint/2010/main" val="375803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72D4-CAA5-434E-B3EF-1D9E9B556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Clearlake Oaks CWS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Tracer and Fluoride injection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8CD7-F728-4BE3-B7B0-0D0D5E71F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Tracer: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Fluoride (F)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Feed pump capacity 17.2 gal/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set at 50% during test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Background Fluoride: 0.164 mg/L as 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Measured dose: 1.86 mg/L as F (excluding background fluoride)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(tracer) was injected into a vault at chlorine injection point.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7B819A-1C25-4707-8B86-FB4666B0C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3FB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1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1544</Words>
  <Application>Microsoft Office PowerPoint</Application>
  <PresentationFormat>Widescreen</PresentationFormat>
  <Paragraphs>213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Clearlake Oaks CWD CA1710001 Tracer Study Tank Farm  Feb 10, 2022 By Guy Schott, P.E</vt:lpstr>
      <vt:lpstr>Table of Contents</vt:lpstr>
      <vt:lpstr>Pipeline &amp; Tank Design Specifications</vt:lpstr>
      <vt:lpstr>Summary of Tracer Procedures</vt:lpstr>
      <vt:lpstr>Pipeline &amp; Tanks 1- 5 Configurations </vt:lpstr>
      <vt:lpstr>Tracer Test Result Summary –  Transmission Line &amp; Tanks 1 to 5</vt:lpstr>
      <vt:lpstr>Tracer Test Result Summary –  Transmission Lines + all 19 Tanks</vt:lpstr>
      <vt:lpstr>Laboratory</vt:lpstr>
      <vt:lpstr>Clearlake Oaks CWS Tracer and Fluoride injection location</vt:lpstr>
      <vt:lpstr>Feed Pump and Tracer Injection</vt:lpstr>
      <vt:lpstr>Tank 1</vt:lpstr>
      <vt:lpstr>Tanks 2-4</vt:lpstr>
      <vt:lpstr>Tank 5 sample pt.</vt:lpstr>
      <vt:lpstr>Tank farm</vt:lpstr>
      <vt:lpstr>Sample pt 3</vt:lpstr>
      <vt:lpstr>Tracer Fluoride Dose, Inlet to Tank 1,  Table 1</vt:lpstr>
      <vt:lpstr>Tracer Dose and Background Residual</vt:lpstr>
      <vt:lpstr>Results 1</vt:lpstr>
      <vt:lpstr>Step Curve tanks 1-5</vt:lpstr>
      <vt:lpstr>Normalized F-Curve, Tanks 1-5</vt:lpstr>
      <vt:lpstr>Results 2</vt:lpstr>
      <vt:lpstr>Step Dose Curve, Tanks 1 - 19</vt:lpstr>
      <vt:lpstr>Normazlized F-Curve tanks 1-19</vt:lpstr>
      <vt:lpstr>Purpose of a Tracer Study</vt:lpstr>
      <vt:lpstr>Disinfection Exposure Time of Fluid in Vessel for Determining Ct10</vt:lpstr>
      <vt:lpstr>Ct10 Value</vt:lpstr>
      <vt:lpstr>Baffling Factor (BF)</vt:lpstr>
      <vt:lpstr>Test Method</vt:lpstr>
      <vt:lpstr>Method of Analysis and Equipment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Mutual Water Co. CA1710001 Tracer Study  Feb 10, 2022 By Guy Schott, P.E</dc:title>
  <dc:creator>Schott, Guy@Waterboards</dc:creator>
  <cp:lastModifiedBy>Schott, Guy@Waterboards</cp:lastModifiedBy>
  <cp:revision>9</cp:revision>
  <dcterms:created xsi:type="dcterms:W3CDTF">2022-02-15T20:07:10Z</dcterms:created>
  <dcterms:modified xsi:type="dcterms:W3CDTF">2022-02-17T18:39:13Z</dcterms:modified>
</cp:coreProperties>
</file>