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6" r:id="rId3"/>
    <p:sldId id="1167" r:id="rId4"/>
    <p:sldId id="1153" r:id="rId5"/>
    <p:sldId id="1126" r:id="rId6"/>
    <p:sldId id="1127" r:id="rId7"/>
    <p:sldId id="1169" r:id="rId8"/>
    <p:sldId id="1168" r:id="rId9"/>
    <p:sldId id="874" r:id="rId10"/>
    <p:sldId id="1022" r:id="rId11"/>
    <p:sldId id="1158" r:id="rId12"/>
    <p:sldId id="1159" r:id="rId13"/>
    <p:sldId id="1160" r:id="rId14"/>
    <p:sldId id="1170" r:id="rId15"/>
    <p:sldId id="1163" r:id="rId16"/>
    <p:sldId id="1164" r:id="rId17"/>
    <p:sldId id="953" r:id="rId18"/>
    <p:sldId id="1161" r:id="rId19"/>
    <p:sldId id="1015" r:id="rId20"/>
    <p:sldId id="1016" r:id="rId21"/>
    <p:sldId id="1017" r:id="rId22"/>
    <p:sldId id="1019" r:id="rId23"/>
    <p:sldId id="1020" r:id="rId24"/>
    <p:sldId id="1021" r:id="rId25"/>
    <p:sldId id="1023" r:id="rId26"/>
    <p:sldId id="1024" r:id="rId27"/>
    <p:sldId id="1025" r:id="rId28"/>
    <p:sldId id="1026" r:id="rId29"/>
    <p:sldId id="1027" r:id="rId30"/>
    <p:sldId id="1028" r:id="rId31"/>
    <p:sldId id="1029" r:id="rId32"/>
    <p:sldId id="1030" r:id="rId33"/>
    <p:sldId id="1033" r:id="rId34"/>
    <p:sldId id="1034" r:id="rId35"/>
    <p:sldId id="1035" r:id="rId36"/>
    <p:sldId id="1036" r:id="rId37"/>
    <p:sldId id="1037" r:id="rId38"/>
    <p:sldId id="1041" r:id="rId39"/>
    <p:sldId id="1038" r:id="rId40"/>
    <p:sldId id="1039" r:id="rId41"/>
    <p:sldId id="1040" r:id="rId42"/>
    <p:sldId id="1043" r:id="rId43"/>
    <p:sldId id="1045" r:id="rId44"/>
    <p:sldId id="1046" r:id="rId45"/>
    <p:sldId id="1047" r:id="rId46"/>
    <p:sldId id="1044" r:id="rId47"/>
    <p:sldId id="1048" r:id="rId48"/>
    <p:sldId id="1049" r:id="rId49"/>
    <p:sldId id="1050" r:id="rId50"/>
    <p:sldId id="1154" r:id="rId51"/>
    <p:sldId id="1155" r:id="rId52"/>
    <p:sldId id="1129" r:id="rId53"/>
    <p:sldId id="1148" r:id="rId54"/>
    <p:sldId id="1156" r:id="rId55"/>
    <p:sldId id="1157" r:id="rId5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-9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4996206"/>
            <a:ext cx="7484787" cy="1360144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State Water Co., Clearlake System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CA1710002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13, 2019</a:t>
            </a:r>
          </a:p>
        </p:txBody>
      </p:sp>
      <p:pic>
        <p:nvPicPr>
          <p:cNvPr id="7" name="Picture Placeholder 4" descr="Image of Four 1-liter jars during flocculation process.">
            <a:extLst>
              <a:ext uri="{FF2B5EF4-FFF2-40B4-BE49-F238E27FC236}">
                <a16:creationId xmlns:a16="http://schemas.microsoft.com/office/drawing/2014/main" id="{D60C6534-D0DF-4318-9AA4-9A380EC4E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1" r="1405" b="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- Post 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9-12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10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35920"/>
              </p:ext>
            </p:extLst>
          </p:nvPr>
        </p:nvGraphicFramePr>
        <p:xfrm>
          <a:off x="182879" y="1473055"/>
          <a:ext cx="1189796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5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51069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916396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74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53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68924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11736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4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- Post 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13-16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20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573859"/>
              </p:ext>
            </p:extLst>
          </p:nvPr>
        </p:nvGraphicFramePr>
        <p:xfrm>
          <a:off x="182878" y="1473055"/>
          <a:ext cx="11892858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7784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934950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3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42011758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6271589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54658821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895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7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- Post 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17-20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20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59122"/>
              </p:ext>
            </p:extLst>
          </p:nvPr>
        </p:nvGraphicFramePr>
        <p:xfrm>
          <a:off x="182878" y="1473055"/>
          <a:ext cx="11911713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32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9699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930206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15949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42011758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6271589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54658821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895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41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- Post 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21-24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394263"/>
              </p:ext>
            </p:extLst>
          </p:nvPr>
        </p:nvGraphicFramePr>
        <p:xfrm>
          <a:off x="182876" y="1473055"/>
          <a:ext cx="1189286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08">
                  <a:extLst>
                    <a:ext uri="{9D8B030D-6E8A-4147-A177-3AD203B41FA5}">
                      <a16:colId xmlns:a16="http://schemas.microsoft.com/office/drawing/2014/main" val="3366340695"/>
                    </a:ext>
                  </a:extLst>
                </a:gridCol>
                <a:gridCol w="98208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44181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982089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05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74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7916">
                  <a:extLst>
                    <a:ext uri="{9D8B030D-6E8A-4147-A177-3AD203B41FA5}">
                      <a16:colId xmlns:a16="http://schemas.microsoft.com/office/drawing/2014/main" val="291191912"/>
                    </a:ext>
                  </a:extLst>
                </a:gridCol>
                <a:gridCol w="1212676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42011758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6271589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54658821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895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28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- Post 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25-28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509319"/>
              </p:ext>
            </p:extLst>
          </p:nvPr>
        </p:nvGraphicFramePr>
        <p:xfrm>
          <a:off x="75414" y="1473055"/>
          <a:ext cx="1200032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89">
                  <a:extLst>
                    <a:ext uri="{9D8B030D-6E8A-4147-A177-3AD203B41FA5}">
                      <a16:colId xmlns:a16="http://schemas.microsoft.com/office/drawing/2014/main" val="3366340695"/>
                    </a:ext>
                  </a:extLst>
                </a:gridCol>
                <a:gridCol w="123587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017136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80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3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8510">
                  <a:extLst>
                    <a:ext uri="{9D8B030D-6E8A-4147-A177-3AD203B41FA5}">
                      <a16:colId xmlns:a16="http://schemas.microsoft.com/office/drawing/2014/main" val="291191912"/>
                    </a:ext>
                  </a:extLst>
                </a:gridCol>
                <a:gridCol w="117948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42011758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6271589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54658821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895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52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– Pre-KMNO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29-32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89478"/>
              </p:ext>
            </p:extLst>
          </p:nvPr>
        </p:nvGraphicFramePr>
        <p:xfrm>
          <a:off x="182876" y="1473055"/>
          <a:ext cx="11911714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97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1027521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25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7398">
                  <a:extLst>
                    <a:ext uri="{9D8B030D-6E8A-4147-A177-3AD203B41FA5}">
                      <a16:colId xmlns:a16="http://schemas.microsoft.com/office/drawing/2014/main" val="1623658866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222394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42011758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6271589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54658821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895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8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8720"/>
            <a:ext cx="11758106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– Pre-KMNO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Jar Test 33-36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10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905521"/>
              </p:ext>
            </p:extLst>
          </p:nvPr>
        </p:nvGraphicFramePr>
        <p:xfrm>
          <a:off x="182876" y="1473055"/>
          <a:ext cx="1189286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1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130850875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8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6532">
                  <a:extLst>
                    <a:ext uri="{9D8B030D-6E8A-4147-A177-3AD203B41FA5}">
                      <a16:colId xmlns:a16="http://schemas.microsoft.com/office/drawing/2014/main" val="1623658866"/>
                    </a:ext>
                  </a:extLst>
                </a:gridCol>
                <a:gridCol w="1252192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52192">
                  <a:extLst>
                    <a:ext uri="{9D8B030D-6E8A-4147-A177-3AD203B41FA5}">
                      <a16:colId xmlns:a16="http://schemas.microsoft.com/office/drawing/2014/main" val="222394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42011758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6271589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54658821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895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6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CCBA3AD-1CD7-42D2-B74C-236F5FEB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 Test: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7906014F-2786-43EB-AAE6-EC1E456E4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1" b="1023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9063C-B858-41F5-AAA6-DD26705F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4656" y="42848"/>
            <a:ext cx="184031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44647-90C5-44FC-9E96-92A0C03D0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2112" y="4284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62848-01C2-48B5-915A-522FE8CFA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3862" y="42847"/>
            <a:ext cx="184621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B5F64-DDCA-4FAA-8B7D-3D7E8D9BF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5394" y="42846"/>
            <a:ext cx="184621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302121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44303F7-EA6A-46B2-B86E-FFFC71755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EBEB6-2E73-4F94-AA93-89F6EFD0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6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Clear Lake">
            <a:extLst>
              <a:ext uri="{FF2B5EF4-FFF2-40B4-BE49-F238E27FC236}">
                <a16:creationId xmlns:a16="http://schemas.microsoft.com/office/drawing/2014/main" id="{54EBFB78-18D9-476C-B6B5-533F6A255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69" y="0"/>
            <a:ext cx="12192000" cy="68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58621"/>
            <a:ext cx="5277333" cy="1239873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Source Water: Clearlake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December 14, 2019</a:t>
            </a:r>
          </a:p>
        </p:txBody>
      </p:sp>
      <p:sp>
        <p:nvSpPr>
          <p:cNvPr id="9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Image of the source water intake (Clear Lake) and pier leading out to intake.">
            <a:extLst>
              <a:ext uri="{FF2B5EF4-FFF2-40B4-BE49-F238E27FC236}">
                <a16:creationId xmlns:a16="http://schemas.microsoft.com/office/drawing/2014/main" id="{51F15A27-13C2-45CE-8C06-A9ECCFDCD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344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CD09-797A-4EAB-9D51-6C251458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FE39FB3-16BC-4BA4-A967-59E995BB8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82" b="963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1546A-7E47-4213-9881-8D44F114A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035" y="33419"/>
            <a:ext cx="184031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8640E-4046-4D0E-84C6-1B104537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9308" y="334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5CD9C-F1FB-4A4E-88F8-220CE30E3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8765" y="33418"/>
            <a:ext cx="184621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07D77-CE08-4902-989F-A8954F5B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9406" y="33417"/>
            <a:ext cx="184621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105088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354"/>
            <a:ext cx="9144000" cy="60913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</a:p>
        </p:txBody>
      </p:sp>
    </p:spTree>
    <p:extLst>
      <p:ext uri="{BB962C8B-B14F-4D97-AF65-F5344CB8AC3E}">
        <p14:creationId xmlns:p14="http://schemas.microsoft.com/office/powerpoint/2010/main" val="30613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D3650001-E5B7-49D7-94DC-F59C6C6E2A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DA9B4-2E98-4C13-BAC9-CDCD8889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288261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 Test: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602FA17-273A-4C38-940D-0FDDA080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005" y="16940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7FA3D-F33C-438A-948F-C41FCC8C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1503" y="16940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84E4C-3EAD-44CF-B917-65E5DF7C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8754" y="16940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CB960-6CFB-4251-BCB0-77B284FE8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6178" y="16940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230371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6F7FB9F-6B61-4E7B-A198-4C1C2B1DA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C1BF1-176B-4FF9-9A83-A8BB459E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425950"/>
            <a:ext cx="1132642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4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501F6391-EE44-47F9-84D9-3F6BF198F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B614C-BBB1-40AD-A669-E98902C2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D67195-D809-45D6-A734-68577FCC9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702" y="3202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D8EC4-34B5-4B33-A38C-2DB575B58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956" y="3202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9217E-CE62-4FCB-B3F5-F5F31ACC4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0220" y="32023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76F69-AD5F-4CD8-817C-15DD2C66B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9363" y="32023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7923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</p:txBody>
      </p:sp>
    </p:spTree>
    <p:extLst>
      <p:ext uri="{BB962C8B-B14F-4D97-AF65-F5344CB8AC3E}">
        <p14:creationId xmlns:p14="http://schemas.microsoft.com/office/powerpoint/2010/main" val="334724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 ">
            <a:extLst>
              <a:ext uri="{FF2B5EF4-FFF2-40B4-BE49-F238E27FC236}">
                <a16:creationId xmlns:a16="http://schemas.microsoft.com/office/drawing/2014/main" id="{93C9974D-ABC6-4429-98AE-92D7151B2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E43BD-F0BD-49CE-87F6-AFB6FBF2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 Test: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FD03D2-B50D-4EFD-975E-CA18AB690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8782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B45AC-862B-4560-AA3E-3F89A016D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9703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B0398-2161-4490-9000-B789C6A22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2344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3C7170-93F1-44E2-AD1F-E6FED82B4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9716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</p:spTree>
    <p:extLst>
      <p:ext uri="{BB962C8B-B14F-4D97-AF65-F5344CB8AC3E}">
        <p14:creationId xmlns:p14="http://schemas.microsoft.com/office/powerpoint/2010/main" val="349748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DFA78BD-8503-46A5-99C1-9C2452FA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8A28E-B9FF-426E-9E70-040CC03E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425950"/>
            <a:ext cx="1149510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9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44DD73C4-BEFB-49F2-AE90-032393C9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27AE6-B824-46FE-96B3-E5C0D577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D8DADB-48D6-461A-8445-0ED114698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8782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A1074-D174-407F-9DAD-75DB0F9E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9703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B1CBF-5E21-405C-89D2-369E7727D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3174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24A3F-B650-4BE3-92EB-BFE4E2915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3986" y="354108"/>
            <a:ext cx="200401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Reduction: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</p:spTree>
    <p:extLst>
      <p:ext uri="{BB962C8B-B14F-4D97-AF65-F5344CB8AC3E}">
        <p14:creationId xmlns:p14="http://schemas.microsoft.com/office/powerpoint/2010/main" val="3335190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13 -16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</p:txBody>
      </p:sp>
    </p:spTree>
    <p:extLst>
      <p:ext uri="{BB962C8B-B14F-4D97-AF65-F5344CB8AC3E}">
        <p14:creationId xmlns:p14="http://schemas.microsoft.com/office/powerpoint/2010/main" val="269262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D5B2-274C-4EC7-9DCF-2B207130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Co., Clearlake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14,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09889-31BE-4E7B-9E08-AFE164301D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2.04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7.56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83.3%, UVA: 0.079/cm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85.4%, UVA: 0.069/cm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75A68-E6FE-42B9-8A39-B875604897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0.09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91.5%, UVA: 0.039/cm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0.10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91.1%, UVA: 0.040/cm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42.0%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GAC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0.10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93.4%, UVA: 0.030/cm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Cl2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0.09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95.1%, UVA: 0.022/cm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99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20-minute flocculation (30 RPM) duration. ">
            <a:extLst>
              <a:ext uri="{FF2B5EF4-FFF2-40B4-BE49-F238E27FC236}">
                <a16:creationId xmlns:a16="http://schemas.microsoft.com/office/drawing/2014/main" id="{89DD7DF2-DCCF-48A3-9684-06E67237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00BAA-B1CC-470C-B6BE-6D7ED747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 Test: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D289C0-3F91-4152-9091-601C860A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0376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A890D-A984-4455-A299-044CC0F5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6977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5EFE-94A0-4D46-9038-176C1AF3B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2719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B7B5C-C538-4885-8A2C-722FD50A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0089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2766075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262FF55-1DC8-4B32-B5B1-AB9BCAE04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2680A-9026-4A2F-ADFC-18D100E0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6" y="425950"/>
            <a:ext cx="11504645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3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6730A09-5D03-422C-AB4B-5893BB69C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CCEE0-D5BC-4AC7-805E-E864CD94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08A43A-5B5A-4159-8D88-BCFBAF689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556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222FF-791F-49F2-9CC0-7A61B1A51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0157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0A68D-6705-4A2D-9962-45065058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5899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DC2C7-8B5B-4C20-8CFB-B2F87BE36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13269" y="3541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30076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17 -20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</p:txBody>
      </p:sp>
    </p:spTree>
    <p:extLst>
      <p:ext uri="{BB962C8B-B14F-4D97-AF65-F5344CB8AC3E}">
        <p14:creationId xmlns:p14="http://schemas.microsoft.com/office/powerpoint/2010/main" val="3485470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20-minute flocculation (30 RPM) duration.  ">
            <a:extLst>
              <a:ext uri="{FF2B5EF4-FFF2-40B4-BE49-F238E27FC236}">
                <a16:creationId xmlns:a16="http://schemas.microsoft.com/office/drawing/2014/main" id="{27B32450-5477-4FBE-84B0-BC2D90DF3E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D293-CAE2-4B3F-AD09-E1E75124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 Test: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699593-96E0-4577-AF63-956D3443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881" y="53139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99143-724E-416A-B97D-7066B2B11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3136" y="53139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47BDE-CBEA-4B29-B4E8-633879C03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9062" y="53139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55A1E-0A38-48B7-BD6E-9C385880E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1445" y="53139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1.70 NTU</a:t>
            </a:r>
          </a:p>
        </p:txBody>
      </p:sp>
    </p:spTree>
    <p:extLst>
      <p:ext uri="{BB962C8B-B14F-4D97-AF65-F5344CB8AC3E}">
        <p14:creationId xmlns:p14="http://schemas.microsoft.com/office/powerpoint/2010/main" val="80898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591C118-FDBE-4D7F-BC1D-FE86435E1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49EE9-ACCB-41C1-8216-DBD51814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425950"/>
            <a:ext cx="11597951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60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FBD2FF60-517B-464A-9D86-4E9D9B733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FB202-6DDA-4226-B7B3-CC827316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433249-FAED-4DCE-9CAF-4ED1BB150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064" y="14489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3A386-8FAA-4054-9EFB-8BE213363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6319" y="14489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DECDA-3522-4A43-8042-F886638EF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721" y="14489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F60B8-0D14-4D06-A93B-C7CCC386B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7811" y="14489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1.70 NTU</a:t>
            </a:r>
          </a:p>
        </p:txBody>
      </p:sp>
    </p:spTree>
    <p:extLst>
      <p:ext uri="{BB962C8B-B14F-4D97-AF65-F5344CB8AC3E}">
        <p14:creationId xmlns:p14="http://schemas.microsoft.com/office/powerpoint/2010/main" val="1690872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744"/>
            <a:ext cx="9144000" cy="613492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21 -24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sz="4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5-30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Photos Presented</a:t>
            </a:r>
          </a:p>
        </p:txBody>
      </p:sp>
    </p:spTree>
    <p:extLst>
      <p:ext uri="{BB962C8B-B14F-4D97-AF65-F5344CB8AC3E}">
        <p14:creationId xmlns:p14="http://schemas.microsoft.com/office/powerpoint/2010/main" val="3513040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168"/>
            <a:ext cx="9144000" cy="61714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25 -28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Source: 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</p:txBody>
      </p:sp>
    </p:spTree>
    <p:extLst>
      <p:ext uri="{BB962C8B-B14F-4D97-AF65-F5344CB8AC3E}">
        <p14:creationId xmlns:p14="http://schemas.microsoft.com/office/powerpoint/2010/main" val="3034546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35FC0457-2EC7-4480-9CFA-3718EDF37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A2066-F59C-469C-8EB1-D27FD44A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 Test: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9AF43D-67DC-42F7-A4A4-5EB032D4C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2699" y="70517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9F5DE-5319-4370-9E35-CC8AF2672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4934" y="70517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CF429-6F1D-4337-B2AD-CD60E677D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5569" y="70517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AD818-C450-4FA9-9E19-94B2256C6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8817" y="70517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</p:txBody>
      </p:sp>
    </p:spTree>
    <p:extLst>
      <p:ext uri="{BB962C8B-B14F-4D97-AF65-F5344CB8AC3E}">
        <p14:creationId xmlns:p14="http://schemas.microsoft.com/office/powerpoint/2010/main" val="156924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9652876-DBA1-4F3F-A5A8-284AA3498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44511-EC2C-4AD7-A9A7-79F1813B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425950"/>
            <a:ext cx="1161661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02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F28DF8A-2465-40EB-B456-8BB93688A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8E610-DDB9-4CFE-BFA9-EAEE9408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B7DE6D-2EA9-49BB-A503-0671D28D0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7601" y="18670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5552D-E551-416C-935E-576DC66D6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252" y="18670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B13BD-A526-480F-8DA1-35291F9A8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3021" y="18670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9D7AA-0CFD-4464-8965-A164C231E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4549" y="18670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</p:txBody>
      </p:sp>
    </p:spTree>
    <p:extLst>
      <p:ext uri="{BB962C8B-B14F-4D97-AF65-F5344CB8AC3E}">
        <p14:creationId xmlns:p14="http://schemas.microsoft.com/office/powerpoint/2010/main" val="3503878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312"/>
            <a:ext cx="9144000" cy="61623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29 -32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Source: Pre-KMNO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</p:txBody>
      </p:sp>
    </p:spTree>
    <p:extLst>
      <p:ext uri="{BB962C8B-B14F-4D97-AF65-F5344CB8AC3E}">
        <p14:creationId xmlns:p14="http://schemas.microsoft.com/office/powerpoint/2010/main" val="3963029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BA11652D-C45C-4A6F-B28C-06CB0177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665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C84A6-E135-491D-AAC0-9667D5EA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 Test: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B0A27B-44F9-48AF-8BAD-EA4340B11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6262" y="37709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E2936-E793-4969-B66C-E1037466D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1620" y="4107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C9927-5E5E-488D-ABC1-095AB1183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7938" y="4107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6D508-CEDC-479E-832C-28032FFC5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0148" y="4107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531304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565B9F9-8C14-402D-9FB4-8C8CE3828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C1EEE-9BD9-4678-939F-987DE442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25950"/>
            <a:ext cx="114735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83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ED6D90C2-C2DE-4F73-9325-D24020FF5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238B0-CC14-47C2-829B-A2A6F1F6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CFEAB9-B725-4C16-8453-40AD7B765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9700" y="37709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D7352-2D65-472F-9183-B3761F7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5058" y="4107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24E49-C5B8-418A-8BB2-8ADB13CE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1376" y="4107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6780AE-63EF-4480-AF38-DAA5B5080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0403" y="41076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501246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24"/>
            <a:ext cx="9144000" cy="618064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33 -36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Source: Pre-KMNO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SWT9309A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</p:txBody>
      </p:sp>
    </p:spTree>
    <p:extLst>
      <p:ext uri="{BB962C8B-B14F-4D97-AF65-F5344CB8AC3E}">
        <p14:creationId xmlns:p14="http://schemas.microsoft.com/office/powerpoint/2010/main" val="1573897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 ">
            <a:extLst>
              <a:ext uri="{FF2B5EF4-FFF2-40B4-BE49-F238E27FC236}">
                <a16:creationId xmlns:a16="http://schemas.microsoft.com/office/drawing/2014/main" id="{D9517997-9ECB-4472-9446-06692F6AB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78226-F4AD-4F5D-A203-C5CDBB33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 Test: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CD7DBE-DA59-40B6-AFE1-28380E238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8306" y="54832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92F87-BC63-47C8-AFC7-0984DEC00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5335" y="54832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70F5F-FABE-414D-BF08-631164B74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0248" y="54832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360E7-6648-48C2-881B-46B6249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9876" y="54832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3.17 NTU</a:t>
            </a:r>
          </a:p>
        </p:txBody>
      </p:sp>
    </p:spTree>
    <p:extLst>
      <p:ext uri="{BB962C8B-B14F-4D97-AF65-F5344CB8AC3E}">
        <p14:creationId xmlns:p14="http://schemas.microsoft.com/office/powerpoint/2010/main" val="3149512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90FE5DE-EB9F-4B7C-8DEA-3EAFD42D6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EDFA8-14A9-430A-B443-EAC91A4F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425950"/>
            <a:ext cx="1151086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5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31464CC-0689-4833-BBDC-00A2A29D6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C3AD8-CF6E-459A-B99E-FDA0F640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DCDEFB-3A2E-4FA0-908B-5AD8A78B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354" y="23723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E19C3-CD5D-40C3-B0DE-6C47B5A95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1383" y="23723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DC85D-A09A-4B11-ADB2-A61420845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6296" y="23723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D5D59-A27B-4BA2-B7DB-1070E308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5924" y="23723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SWT2000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SWT9309A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3.17 NTU</a:t>
            </a:r>
          </a:p>
        </p:txBody>
      </p:sp>
    </p:spTree>
    <p:extLst>
      <p:ext uri="{BB962C8B-B14F-4D97-AF65-F5344CB8AC3E}">
        <p14:creationId xmlns:p14="http://schemas.microsoft.com/office/powerpoint/2010/main" val="381766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955792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SWT 2000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(Sterling Water Technologies LLC)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1.338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4808" y="2177456"/>
            <a:ext cx="5513832" cy="379574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SWT 9309A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(Sterling Water Technologies LLC)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Polydiallyldimethylammonium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50-60%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1.2-1.3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776"/>
            <a:ext cx="10924032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380339"/>
            <a:ext cx="118049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23897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 pictur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Image of a portable turbidity meter used to measure filtrate and settled water turbidities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81844"/>
            <a:ext cx="780592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278173"/>
            <a:ext cx="11614212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D2D1-F000-42E6-A229-B2CDB510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Laboratory Charge Analyzer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5C96-8A84-4A8C-BFCE-9D625F51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752" y="2322576"/>
            <a:ext cx="6790944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Source pH: 7.56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LCA #1: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SWT2000:  28 mg/L as product (no pH adj)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Final pH: 7.50</a:t>
            </a:r>
          </a:p>
        </p:txBody>
      </p:sp>
      <p:pic>
        <p:nvPicPr>
          <p:cNvPr id="5" name="Picture Placeholder 4" descr="Image of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C0E52CA-DC7C-4282-880E-EC7332DD9B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" r="941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5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AE9F-446F-48A7-9B8F-234BD282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 Continue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D5E0-4BAE-4B26-9769-57CBC49D9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64112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post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pH: 7.44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SWT2000:  23 mg/L as product (no pH adj)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7.40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SWT9309A: 2.0 mg/L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SWT2000:  21.5 mg/L as product (no pH adj)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7.41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SWT9309A:  36 mg/L as product (no pH adj)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7.45</a:t>
            </a:r>
          </a:p>
        </p:txBody>
      </p:sp>
    </p:spTree>
    <p:extLst>
      <p:ext uri="{BB962C8B-B14F-4D97-AF65-F5344CB8AC3E}">
        <p14:creationId xmlns:p14="http://schemas.microsoft.com/office/powerpoint/2010/main" val="6622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18720"/>
            <a:ext cx="11801137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Golden State Water Co. - Post KMNO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(200 RPM, 30 sec); Floc Mix (30 RPM, 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25149"/>
              </p:ext>
            </p:extLst>
          </p:nvPr>
        </p:nvGraphicFramePr>
        <p:xfrm>
          <a:off x="129091" y="1473055"/>
          <a:ext cx="11887198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27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4192968382"/>
                    </a:ext>
                  </a:extLst>
                </a:gridCol>
                <a:gridCol w="138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5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47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4168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34168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9309A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4915</Words>
  <Application>Microsoft Office PowerPoint</Application>
  <PresentationFormat>Widescreen</PresentationFormat>
  <Paragraphs>1217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Golden State Water Co., Clearlake System CA1710002 Lake County Jar Test</vt:lpstr>
      <vt:lpstr>Golden State Water Co. Source Water: Clearlake December 14, 2019</vt:lpstr>
      <vt:lpstr>Golden State Water Co., Clearlake December 14, 2019</vt:lpstr>
      <vt:lpstr>UVT/UVA</vt:lpstr>
      <vt:lpstr>Coagulant Used for Jar Testing</vt:lpstr>
      <vt:lpstr>Coagulant Information</vt:lpstr>
      <vt:lpstr>Laboratory Charge Analyzer</vt:lpstr>
      <vt:lpstr>Laboratory Charge Analyzer Continue</vt:lpstr>
      <vt:lpstr>Golden State Water Co. - Post KMNO4; Jar Test 1-8 Results Flash Mix (200 RPM, 30 sec); Floc Mix (30 RPM, 5 min)</vt:lpstr>
      <vt:lpstr>Golden State Water Co. - Post KMNO4; Jar Test 9-12 Results Flash Mix (200 RPM, 30 sec); Floc Mix (30 RPM, 10 min)</vt:lpstr>
      <vt:lpstr>Golden State Water Co. - Post KMNO4; Jar Test 13-16 Results Flash Mix (200 RPM, 30 sec); Floc Mix (30 RPM, 20 min)</vt:lpstr>
      <vt:lpstr>Golden State Water Co. - Post KMNO4; Jar Test 17-20 Results Flash Mix (200 RPM, 30 sec); Floc Mix (30 RPM, 20 min)</vt:lpstr>
      <vt:lpstr>Golden State Water Co. - Post KMNO4; Jar Test 21-24 Results Flash Mix (200 RPM, 30 sec)</vt:lpstr>
      <vt:lpstr>Golden State Water Co. - Post KMNO4; Jar Test 25-28 Results Flash Mix (200 RPM, 30 sec); Floc Mix (30 RPM, 5 min)</vt:lpstr>
      <vt:lpstr>Golden State Water Co. – Pre-KMNO4; Jar Test 29-32 Results Flash Mix (200 RPM, 30 sec); Floc Mix (30 RPM, 5 min)</vt:lpstr>
      <vt:lpstr>Golden State Water Co. – Pre-KMNO4; Jar Test 33-36 Results Flash Mix (200 RPM, 30 sec); Floc Mix (30 RPM, 10 min)</vt:lpstr>
      <vt:lpstr>Jars 1-4 Test Source: Post KMNO4 Flash Mix 30 Sec (200 RPM) Floc Mix 5 min (30 RPM)  Applied Coagulants  SWT9309A SWT2000</vt:lpstr>
      <vt:lpstr>Jars 1-4 Test: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Source: Post KMNO4 Flash Mix 30 Sec (200 RPM) Floc Mix 5 min (30 RPM)  Applied Coagulants  SWT9309A SWT2000</vt:lpstr>
      <vt:lpstr>Jars 5-8 Test: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Source: Post KMNO4 Flash Mix 30 Sec (200 RPM) Floc Mix 10 min (30 RPM)  Applied Coagulants  SWT9309A SWT2000 Powder Activated Carbon (PAC)</vt:lpstr>
      <vt:lpstr>Jars 9-12 Test:  End of 10-minute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13 -16 Test Source: Post KMNO4 Flash Mix 30 Sec (200 RPM) Floc Mix 20 min (30 RPM)  Applied Coagulants  SWT9309A SWT2000 Powder Activated Carbon (PAC)</vt:lpstr>
      <vt:lpstr>Jars 13-16 Test:  End of 20-minute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17 -20 Test Source: Post KMNO4 Flash Mix 30 Sec (200 RPM) Floc Mix 20 min (30 RPM)  Applied Coagulants  SWT9309A SWT2000 Powder Activated Carbon (PAC)</vt:lpstr>
      <vt:lpstr>Jars 17-20 Test:  End of 20-minute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21 -24 Test Source: Post KMNO4 Flash Mix 30 Sec (200 RPM) Floc Mix 5-30 min (30 RPM)  Applied Coagulants  SWT9309A SWT2000 Powder Activated Carbon (PAC) No Photos Presented</vt:lpstr>
      <vt:lpstr>Jars 25 -28 Test Source: Post KMNO4 Flash Mix 30 Sec (200 RPM) Floc Mix 5 min (30 RPM)  Applied Coagulants  SWT9309A SWT2000 Powder Activated Carbon (PAC)</vt:lpstr>
      <vt:lpstr>Jars 25-28 Test: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29 -32 Test Source: Pre-KMNO4 Flash Mix 30 Sec (200 RPM) Floc Mix 5 min (30 RPM)  Applied Coagulants  SWT9309A SWT2000 Powder Activated Carbon (PAC)</vt:lpstr>
      <vt:lpstr>Jars 29-32 Test:  End of 5-minute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Jars 33 -36 Test Source: Pre-KMNO4 Flash Mix 30 Sec (200 RPM) Floc Mix 10 min (30 RPM)  Applied Coagulants  SWT9309A SWT2000 Powder Activated Carbon (PAC)</vt:lpstr>
      <vt:lpstr>Jars 29-32 Test:  End of 10-minute flocculation (30 RPM) duration. </vt:lpstr>
      <vt:lpstr>Jars 33-36: After 5 min of settling, 25 mL is syringed for filterability and %UVT/UVA. </vt:lpstr>
      <vt:lpstr>Jars 33-36: After 25-minutes of settling, settled water turbidity is taken. 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State Water Co., Clearlake System CA1710002 Lake County Jar Test</dc:title>
  <dc:creator>Guy Schott</dc:creator>
  <cp:lastModifiedBy>Guy Schott</cp:lastModifiedBy>
  <cp:revision>1</cp:revision>
  <dcterms:created xsi:type="dcterms:W3CDTF">2020-08-15T21:05:35Z</dcterms:created>
  <dcterms:modified xsi:type="dcterms:W3CDTF">2020-08-15T21:06:02Z</dcterms:modified>
</cp:coreProperties>
</file>