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675" r:id="rId3"/>
    <p:sldId id="1162" r:id="rId4"/>
    <p:sldId id="1153" r:id="rId5"/>
    <p:sldId id="1126" r:id="rId6"/>
    <p:sldId id="1130" r:id="rId7"/>
    <p:sldId id="1127" r:id="rId8"/>
    <p:sldId id="1163" r:id="rId9"/>
    <p:sldId id="1164" r:id="rId10"/>
    <p:sldId id="953" r:id="rId11"/>
    <p:sldId id="656" r:id="rId12"/>
    <p:sldId id="657" r:id="rId13"/>
    <p:sldId id="658" r:id="rId14"/>
    <p:sldId id="1165" r:id="rId15"/>
    <p:sldId id="668" r:id="rId16"/>
    <p:sldId id="669" r:id="rId17"/>
    <p:sldId id="670" r:id="rId18"/>
    <p:sldId id="1166" r:id="rId19"/>
    <p:sldId id="659" r:id="rId20"/>
    <p:sldId id="661" r:id="rId21"/>
    <p:sldId id="662" r:id="rId22"/>
    <p:sldId id="1167" r:id="rId23"/>
    <p:sldId id="664" r:id="rId24"/>
    <p:sldId id="665" r:id="rId25"/>
    <p:sldId id="666" r:id="rId26"/>
    <p:sldId id="1154" r:id="rId27"/>
    <p:sldId id="1155" r:id="rId28"/>
    <p:sldId id="1129" r:id="rId29"/>
    <p:sldId id="1148" r:id="rId30"/>
    <p:sldId id="1156" r:id="rId31"/>
    <p:sldId id="1157" r:id="rId32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38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1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Highlands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Mutual Water Company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CA1710003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Lake County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January 10, 2019</a:t>
            </a:r>
          </a:p>
        </p:txBody>
      </p:sp>
      <p:pic>
        <p:nvPicPr>
          <p:cNvPr id="6" name="Picture 5" descr="An image of Four 1-liter jars during flocculation process.">
            <a:extLst>
              <a:ext uri="{FF2B5EF4-FFF2-40B4-BE49-F238E27FC236}">
                <a16:creationId xmlns:a16="http://schemas.microsoft.com/office/drawing/2014/main" id="{DC4E9E0C-36A2-4947-82F6-291B3FC8D8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7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Post Ozone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37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">
            <a:extLst>
              <a:ext uri="{FF2B5EF4-FFF2-40B4-BE49-F238E27FC236}">
                <a16:creationId xmlns:a16="http://schemas.microsoft.com/office/drawing/2014/main" id="{12133F5B-1D36-4AA8-AC87-C15B2669F0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75F50-C857-465E-B89B-ACC66E393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10E1B24-328D-4BAD-8AB6-5A6DF1BF4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30019" y="205580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0.85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B56F1B-E3F0-41CC-B79B-736748E3B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95958" y="20557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8C2785-7C97-4D9C-9CBA-B24DB2A30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60371" y="205578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F09640-3775-4BA6-AD63-E6311F285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71565" y="20557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 NTU</a:t>
            </a:r>
          </a:p>
        </p:txBody>
      </p:sp>
    </p:spTree>
    <p:extLst>
      <p:ext uri="{BB962C8B-B14F-4D97-AF65-F5344CB8AC3E}">
        <p14:creationId xmlns:p14="http://schemas.microsoft.com/office/powerpoint/2010/main" val="388479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3F5D0272-DCB8-4AF9-A5D6-EB1F6D1C37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287AA-D6DB-4E12-8D80-9786465DF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3" y="425950"/>
            <a:ext cx="11613822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989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CFAF33DD-FBCA-4429-A527-FFCC4E1290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4F9C33-5EE0-482D-AA03-73F1B9BF3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9C5101A-1EC2-448E-8CDD-14F53E018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0191" y="243779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0.85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B1F49F-B032-45C4-B849-5C7B2BDA2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41213" y="243778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5A7F4E-8242-4124-A32B-39CEE3D9E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19694" y="243778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4F8557-A2A9-474D-B705-C7975EC9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98175" y="24377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 NTU</a:t>
            </a:r>
          </a:p>
        </p:txBody>
      </p:sp>
    </p:spTree>
    <p:extLst>
      <p:ext uri="{BB962C8B-B14F-4D97-AF65-F5344CB8AC3E}">
        <p14:creationId xmlns:p14="http://schemas.microsoft.com/office/powerpoint/2010/main" val="2971807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Post Ozone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664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">
            <a:extLst>
              <a:ext uri="{FF2B5EF4-FFF2-40B4-BE49-F238E27FC236}">
                <a16:creationId xmlns:a16="http://schemas.microsoft.com/office/drawing/2014/main" id="{7C869825-2E0E-4657-99F7-7CDC45CED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A584B-9163-4239-897A-2505DED9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8791D68-1B25-4406-8A11-F95BEE5F0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45307" y="493678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51473A-FF35-4B42-A51A-5BBF747F5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80867" y="493677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9FFDCB-D93E-4121-9639-E31427FD1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72410" y="493676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3121BC-177C-4BCA-9838-215CF9D56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8868" y="493676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 NTU</a:t>
            </a:r>
          </a:p>
        </p:txBody>
      </p:sp>
    </p:spTree>
    <p:extLst>
      <p:ext uri="{BB962C8B-B14F-4D97-AF65-F5344CB8AC3E}">
        <p14:creationId xmlns:p14="http://schemas.microsoft.com/office/powerpoint/2010/main" val="3459941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9DBBC04D-7F14-4A35-BD58-12F0658FA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3E96E-343C-49C6-9A8C-EB35CFEB1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7" y="425950"/>
            <a:ext cx="11726945" cy="74483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5 min of settling, 25 mL is decanted for filterability and %UVT/UVA. </a:t>
            </a:r>
            <a:endParaRPr lang="en-US" sz="2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618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B9839790-DCD1-40DC-B8A3-D52AF81D02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87AE4-D1AB-4611-9A67-E6A81ADD4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24D9484-68FE-403B-B1E5-C78FB97B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0207" y="152477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5EBDC7-9E40-41D5-A59E-2159E4FEA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70663" y="152477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B65D26-C4F6-4BD6-B14F-974584D60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96892" y="152477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92.5%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1.5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AAD2E1-1027-4B00-A224-ABDBC8603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77724" y="152477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93.2%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2.0 NTU</a:t>
            </a:r>
          </a:p>
        </p:txBody>
      </p:sp>
    </p:spTree>
    <p:extLst>
      <p:ext uri="{BB962C8B-B14F-4D97-AF65-F5344CB8AC3E}">
        <p14:creationId xmlns:p14="http://schemas.microsoft.com/office/powerpoint/2010/main" val="1111596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 Ozone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52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mage of four 1-liter jars at the end of 5-minute flocculation (30 RPM) duration.">
            <a:extLst>
              <a:ext uri="{FF2B5EF4-FFF2-40B4-BE49-F238E27FC236}">
                <a16:creationId xmlns:a16="http://schemas.microsoft.com/office/drawing/2014/main" id="{23E2576F-A2C0-4022-ADA7-F978C39780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4F809-F7AD-4E31-BF22-BB26FA68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0CB1F2A-3EE3-43F8-B387-EB22D14B7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6056" y="251586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0.058/cm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0.7 NTU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616D34-3DCA-4C05-ABF1-81CF684EB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8625" y="281036"/>
            <a:ext cx="1608133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0.65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764189-0B5F-4CD2-AE45-A4A3D99A9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23714" y="251585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1.0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914CD2-BE2B-4A16-9FCA-1DD09C39E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49196" y="238830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1.2 NTU</a:t>
            </a:r>
          </a:p>
        </p:txBody>
      </p:sp>
    </p:spTree>
    <p:extLst>
      <p:ext uri="{BB962C8B-B14F-4D97-AF65-F5344CB8AC3E}">
        <p14:creationId xmlns:p14="http://schemas.microsoft.com/office/powerpoint/2010/main" val="23537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5E8F-2717-4BFD-8059-2F8E0DF8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Highlands Mutual Water Company</a:t>
            </a:r>
            <a:b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Water: Clear Lake</a:t>
            </a:r>
            <a:b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Conventional Treatment</a:t>
            </a:r>
          </a:p>
        </p:txBody>
      </p:sp>
      <p:pic>
        <p:nvPicPr>
          <p:cNvPr id="7" name="Picture 6" descr="image of pier leading to source intake - Clear Lake.">
            <a:extLst>
              <a:ext uri="{FF2B5EF4-FFF2-40B4-BE49-F238E27FC236}">
                <a16:creationId xmlns:a16="http://schemas.microsoft.com/office/drawing/2014/main" id="{D4360D69-C1DD-4EE6-9AC7-F1E84DECB3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4" name="Picture 3" descr="Schematic of treatment processes.">
            <a:extLst>
              <a:ext uri="{FF2B5EF4-FFF2-40B4-BE49-F238E27FC236}">
                <a16:creationId xmlns:a16="http://schemas.microsoft.com/office/drawing/2014/main" id="{5A1F65B2-E6FF-4FEF-99D7-7B06FE622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64" y="321733"/>
            <a:ext cx="7531262" cy="220928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45089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2A26BB67-7DDB-4F07-83E0-F00E640D56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20802B-F1C7-4A4F-913C-5136F8A1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25" y="5317240"/>
            <a:ext cx="11642102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17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27BBD8B0-4259-4489-BFE1-F44F01CAAD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326B5-71C8-4822-8C76-5CFF19AA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089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60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 Ozone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93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t the end of 5-minute flocculation (30 RPM) duration.">
            <a:extLst>
              <a:ext uri="{FF2B5EF4-FFF2-40B4-BE49-F238E27FC236}">
                <a16:creationId xmlns:a16="http://schemas.microsoft.com/office/drawing/2014/main" id="{9EBAA1F8-AEFA-4EA7-BB60-53F9AEB068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D9FFC2-5109-453D-8E66-043EC537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13-6: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AEA0479-2B0D-4DEA-9806-C35939955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8841" y="329760"/>
            <a:ext cx="1533881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0.6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67CD9A-43CE-41FF-AEF4-E219F4D64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76408" y="329759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88.9%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0.8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A4E055-1232-4909-99B1-1A189409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99999" y="329759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0.050/cm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 NTU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E12459-A44F-48BA-88D1-6356F5B4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73831" y="329759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NaOCl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0.9 NTU</a:t>
            </a:r>
          </a:p>
        </p:txBody>
      </p:sp>
    </p:spTree>
    <p:extLst>
      <p:ext uri="{BB962C8B-B14F-4D97-AF65-F5344CB8AC3E}">
        <p14:creationId xmlns:p14="http://schemas.microsoft.com/office/powerpoint/2010/main" val="783592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5-minute settling, 25 mL is decanted for filterability and %UVT/UVA analysis. ">
            <a:extLst>
              <a:ext uri="{FF2B5EF4-FFF2-40B4-BE49-F238E27FC236}">
                <a16:creationId xmlns:a16="http://schemas.microsoft.com/office/drawing/2014/main" id="{7A422A76-7741-4D98-8548-A7985CE8F4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521297-923E-489D-AE3C-882F2538B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3" y="425950"/>
            <a:ext cx="11604396" cy="74483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5 min of settling, 25 mL is decanted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016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four 1-liter jars after 25-minutes of settling, settled water turbidity is taken.">
            <a:extLst>
              <a:ext uri="{FF2B5EF4-FFF2-40B4-BE49-F238E27FC236}">
                <a16:creationId xmlns:a16="http://schemas.microsoft.com/office/drawing/2014/main" id="{5F4C8C9D-8858-4A4B-ACC9-C8AFB5C118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4414B-B427-4490-AA6F-FD1E412F0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888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9" y="1380339"/>
            <a:ext cx="11007571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2"/>
            <a:ext cx="5006336" cy="10761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A95A4-60C7-418E-83CB-D2165600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Highlands Mutual Water Company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January 10, 2019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Clear Lake Source and Treated Water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3C8DE-4D7B-4DCF-8F8F-1BED0818B9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Charateristics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21 NTU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7.53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71.3%, UVA: 0.147/cm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Post Ozone Water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Charateristics</a:t>
            </a: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20 NTU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7.53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81.1%, UVA: 0.091/cm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81775A-B343-4541-B560-B763B179CB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Treatment Plant Operations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 Coagulant Dose: 63 mg/L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Settled: 1.4 NTU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0.04 NTU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93.7%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11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of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23" y="2278173"/>
            <a:ext cx="11729690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An image of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6090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83022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Used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352" y="1722120"/>
            <a:ext cx="5158476" cy="496824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212104"/>
            <a:ext cx="7040724" cy="6457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1074655"/>
            <a:ext cx="7147256" cy="557124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7.53</a:t>
            </a:r>
          </a:p>
          <a:p>
            <a:pPr marL="342900" indent="-342900">
              <a:spcBef>
                <a:spcPct val="0"/>
              </a:spcBef>
              <a:buAutoNum type="arabicParenR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(pre-ozone)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39.4 mg/L as product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2) Source (pre-ozone)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Added 3.5 mg/L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45.2 mg/L as product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3) Source (post-ozone)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23.2 mg/L as product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4) Source (post-ozone)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Added 3.5 mg/L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9800: 30.7 mg/L as product</a:t>
            </a:r>
          </a:p>
        </p:txBody>
      </p:sp>
      <p:pic>
        <p:nvPicPr>
          <p:cNvPr id="5" name="Picture 4" descr="An image of a 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6FDBCDC9-6C4F-4123-BE18-9AB8519370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1" r="8223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9E02-0A8B-4AE7-A453-6BC74B75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9" y="103695"/>
            <a:ext cx="10967301" cy="115693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Highlands MWC, Jar Test 1-8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(Before-O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Contactor)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D21EADD-C223-42F1-847F-35A8139FF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642077"/>
              </p:ext>
            </p:extLst>
          </p:nvPr>
        </p:nvGraphicFramePr>
        <p:xfrm>
          <a:off x="275208" y="1417252"/>
          <a:ext cx="11809953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1362">
                  <a:extLst>
                    <a:ext uri="{9D8B030D-6E8A-4147-A177-3AD203B41FA5}">
                      <a16:colId xmlns:a16="http://schemas.microsoft.com/office/drawing/2014/main" val="2792131970"/>
                    </a:ext>
                  </a:extLst>
                </a:gridCol>
                <a:gridCol w="1579240">
                  <a:extLst>
                    <a:ext uri="{9D8B030D-6E8A-4147-A177-3AD203B41FA5}">
                      <a16:colId xmlns:a16="http://schemas.microsoft.com/office/drawing/2014/main" val="3519416333"/>
                    </a:ext>
                  </a:extLst>
                </a:gridCol>
                <a:gridCol w="1498862">
                  <a:extLst>
                    <a:ext uri="{9D8B030D-6E8A-4147-A177-3AD203B41FA5}">
                      <a16:colId xmlns:a16="http://schemas.microsoft.com/office/drawing/2014/main" val="848726671"/>
                    </a:ext>
                  </a:extLst>
                </a:gridCol>
                <a:gridCol w="1282046">
                  <a:extLst>
                    <a:ext uri="{9D8B030D-6E8A-4147-A177-3AD203B41FA5}">
                      <a16:colId xmlns:a16="http://schemas.microsoft.com/office/drawing/2014/main" val="2391940800"/>
                    </a:ext>
                  </a:extLst>
                </a:gridCol>
                <a:gridCol w="1093509">
                  <a:extLst>
                    <a:ext uri="{9D8B030D-6E8A-4147-A177-3AD203B41FA5}">
                      <a16:colId xmlns:a16="http://schemas.microsoft.com/office/drawing/2014/main" val="2525817613"/>
                    </a:ext>
                  </a:extLst>
                </a:gridCol>
                <a:gridCol w="1442301">
                  <a:extLst>
                    <a:ext uri="{9D8B030D-6E8A-4147-A177-3AD203B41FA5}">
                      <a16:colId xmlns:a16="http://schemas.microsoft.com/office/drawing/2014/main" val="2081390667"/>
                    </a:ext>
                  </a:extLst>
                </a:gridCol>
                <a:gridCol w="1282045">
                  <a:extLst>
                    <a:ext uri="{9D8B030D-6E8A-4147-A177-3AD203B41FA5}">
                      <a16:colId xmlns:a16="http://schemas.microsoft.com/office/drawing/2014/main" val="201574115"/>
                    </a:ext>
                  </a:extLst>
                </a:gridCol>
                <a:gridCol w="1638371">
                  <a:extLst>
                    <a:ext uri="{9D8B030D-6E8A-4147-A177-3AD203B41FA5}">
                      <a16:colId xmlns:a16="http://schemas.microsoft.com/office/drawing/2014/main" val="1973406877"/>
                    </a:ext>
                  </a:extLst>
                </a:gridCol>
                <a:gridCol w="1312217">
                  <a:extLst>
                    <a:ext uri="{9D8B030D-6E8A-4147-A177-3AD203B41FA5}">
                      <a16:colId xmlns:a16="http://schemas.microsoft.com/office/drawing/2014/main" val="464648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00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645871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7980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76833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91080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0374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59484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106602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41300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497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59E02-0A8B-4AE7-A453-6BC74B75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9" y="103695"/>
            <a:ext cx="10967301" cy="115693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Highlands MWC, Jar Test 9-16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(Post O</a:t>
            </a:r>
            <a:r>
              <a:rPr lang="en-US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Treatment)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D21EADD-C223-42F1-847F-35A8139FF5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570073"/>
              </p:ext>
            </p:extLst>
          </p:nvPr>
        </p:nvGraphicFramePr>
        <p:xfrm>
          <a:off x="275208" y="1445532"/>
          <a:ext cx="11809953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1167">
                  <a:extLst>
                    <a:ext uri="{9D8B030D-6E8A-4147-A177-3AD203B41FA5}">
                      <a16:colId xmlns:a16="http://schemas.microsoft.com/office/drawing/2014/main" val="2792131970"/>
                    </a:ext>
                  </a:extLst>
                </a:gridCol>
                <a:gridCol w="1489435">
                  <a:extLst>
                    <a:ext uri="{9D8B030D-6E8A-4147-A177-3AD203B41FA5}">
                      <a16:colId xmlns:a16="http://schemas.microsoft.com/office/drawing/2014/main" val="3519416333"/>
                    </a:ext>
                  </a:extLst>
                </a:gridCol>
                <a:gridCol w="1498862">
                  <a:extLst>
                    <a:ext uri="{9D8B030D-6E8A-4147-A177-3AD203B41FA5}">
                      <a16:colId xmlns:a16="http://schemas.microsoft.com/office/drawing/2014/main" val="848726671"/>
                    </a:ext>
                  </a:extLst>
                </a:gridCol>
                <a:gridCol w="1282046">
                  <a:extLst>
                    <a:ext uri="{9D8B030D-6E8A-4147-A177-3AD203B41FA5}">
                      <a16:colId xmlns:a16="http://schemas.microsoft.com/office/drawing/2014/main" val="2391940800"/>
                    </a:ext>
                  </a:extLst>
                </a:gridCol>
                <a:gridCol w="1093509">
                  <a:extLst>
                    <a:ext uri="{9D8B030D-6E8A-4147-A177-3AD203B41FA5}">
                      <a16:colId xmlns:a16="http://schemas.microsoft.com/office/drawing/2014/main" val="2525817613"/>
                    </a:ext>
                  </a:extLst>
                </a:gridCol>
                <a:gridCol w="1442301">
                  <a:extLst>
                    <a:ext uri="{9D8B030D-6E8A-4147-A177-3AD203B41FA5}">
                      <a16:colId xmlns:a16="http://schemas.microsoft.com/office/drawing/2014/main" val="2081390667"/>
                    </a:ext>
                  </a:extLst>
                </a:gridCol>
                <a:gridCol w="1282045">
                  <a:extLst>
                    <a:ext uri="{9D8B030D-6E8A-4147-A177-3AD203B41FA5}">
                      <a16:colId xmlns:a16="http://schemas.microsoft.com/office/drawing/2014/main" val="201574115"/>
                    </a:ext>
                  </a:extLst>
                </a:gridCol>
                <a:gridCol w="1638371">
                  <a:extLst>
                    <a:ext uri="{9D8B030D-6E8A-4147-A177-3AD203B41FA5}">
                      <a16:colId xmlns:a16="http://schemas.microsoft.com/office/drawing/2014/main" val="1973406877"/>
                    </a:ext>
                  </a:extLst>
                </a:gridCol>
                <a:gridCol w="1312217">
                  <a:extLst>
                    <a:ext uri="{9D8B030D-6E8A-4147-A177-3AD203B41FA5}">
                      <a16:colId xmlns:a16="http://schemas.microsoft.com/office/drawing/2014/main" val="464648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  <a:b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00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645871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79801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0.053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76833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91080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0374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59484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106602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641300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438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2092</Words>
  <Application>Microsoft Office PowerPoint</Application>
  <PresentationFormat>Widescreen</PresentationFormat>
  <Paragraphs>463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Highlands Mutual Water Company CA1710003 Lake County Jar Test</vt:lpstr>
      <vt:lpstr>Highlands Mutual Water Company Source Water: Clear Lake Conventional Treatment</vt:lpstr>
      <vt:lpstr>Highlands Mutual Water Company, January 10, 2019 Clear Lake Source and Treated Water Characteristics</vt:lpstr>
      <vt:lpstr>UVT/UVA</vt:lpstr>
      <vt:lpstr>Coagulant Used for Jar Testing</vt:lpstr>
      <vt:lpstr>Laboratory Charge Analyzer</vt:lpstr>
      <vt:lpstr>Coagulant Information</vt:lpstr>
      <vt:lpstr>Highlands MWC, Jar Test 1-8 Results (Before-O3 Contactor)</vt:lpstr>
      <vt:lpstr>Highlands MWC, Jar Test 9-16 Results (Post O3 Treatment)</vt:lpstr>
      <vt:lpstr>Jars 1-4 Test Flash Mix 60 Sec (200 RPM) Floc Mix 5 min (30 RPM) Post Ozone  Applied Coagulant  9800 </vt:lpstr>
      <vt:lpstr>Jars 1-4:  End of 5-minute flocculation (30 RPM) duration.</vt:lpstr>
      <vt:lpstr>Jars 1-4: After 5 min of settling, 25 mL is decanted for filterability and %UVT/UVA. </vt:lpstr>
      <vt:lpstr>Jars 1-4: After 25-minutes of settling, settled water turbidity is taken. </vt:lpstr>
      <vt:lpstr>Jars 5-8 Test Flash Mix 60 Sec (200 RPM) Floc Mix 5 min (30 RPM) Post Ozone  Applied Coagulant  9800 w/NaOCl</vt:lpstr>
      <vt:lpstr>Jars 5-8:  End of 5-minute flocculation (30 RPM) duration.</vt:lpstr>
      <vt:lpstr>Jars 5-8: After 5 min of settling, 25 mL is decanted for filterability and %UVT/UVA. </vt:lpstr>
      <vt:lpstr>Jars 5-8: After 25-minutes of settling, settled water turbidity is taken. </vt:lpstr>
      <vt:lpstr>Jars 9-12 Test Flash Mix 60 Sec (200 RPM) Floc Mix 5 min (30 RPM) Pre Ozone  Applied Coagulant  9800 </vt:lpstr>
      <vt:lpstr>Jars 9-12:  End of 5-minute flocculation (30 RPM) duration.</vt:lpstr>
      <vt:lpstr>Jars 9-12: After 5 min of settling, 25 mL is decanted for filterability and %UVT/UVA. </vt:lpstr>
      <vt:lpstr>Jars 9-12: After 25-minutes of settling, settled water turbidity is taken. </vt:lpstr>
      <vt:lpstr>Jars 13-16 Test Flash Mix 60 Sec (200 RPM) Floc Mix 5 min (30 RPM) Pre Ozone  Applied Coagulant  9800 w/NaOCl</vt:lpstr>
      <vt:lpstr>Jars 13-6:  End of 5-minute flocculation (30 RPM) duration.</vt:lpstr>
      <vt:lpstr>Jars 13-16: After 5 min of settling, 25 mL is decanted for filterability and %UVT/UVA. </vt:lpstr>
      <vt:lpstr>Jars 13-16: After 25-minutes of settling, settled water turbidity is taken.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Highlands Mutual Water Company CA1710003 Lake County Jar Test</dc:title>
  <dc:creator>Guy Schott</dc:creator>
  <cp:lastModifiedBy>Schott, Guy@Waterboards</cp:lastModifiedBy>
  <cp:revision>4</cp:revision>
  <dcterms:created xsi:type="dcterms:W3CDTF">2020-05-11T01:03:42Z</dcterms:created>
  <dcterms:modified xsi:type="dcterms:W3CDTF">2020-05-11T17:35:23Z</dcterms:modified>
</cp:coreProperties>
</file>